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82" r:id="rId7"/>
    <p:sldId id="283" r:id="rId8"/>
    <p:sldId id="297" r:id="rId9"/>
    <p:sldId id="300" r:id="rId10"/>
    <p:sldId id="298" r:id="rId11"/>
    <p:sldId id="299" r:id="rId12"/>
    <p:sldId id="302" r:id="rId13"/>
    <p:sldId id="303" r:id="rId14"/>
    <p:sldId id="301" r:id="rId15"/>
    <p:sldId id="261" r:id="rId16"/>
    <p:sldId id="262" r:id="rId17"/>
    <p:sldId id="263" r:id="rId18"/>
    <p:sldId id="284" r:id="rId19"/>
    <p:sldId id="305" r:id="rId20"/>
    <p:sldId id="306" r:id="rId21"/>
    <p:sldId id="304" r:id="rId22"/>
    <p:sldId id="264" r:id="rId23"/>
    <p:sldId id="265" r:id="rId24"/>
    <p:sldId id="266" r:id="rId25"/>
    <p:sldId id="267" r:id="rId26"/>
    <p:sldId id="285" r:id="rId27"/>
    <p:sldId id="286" r:id="rId28"/>
    <p:sldId id="287" r:id="rId29"/>
    <p:sldId id="288" r:id="rId30"/>
    <p:sldId id="289" r:id="rId31"/>
    <p:sldId id="290" r:id="rId32"/>
    <p:sldId id="308" r:id="rId33"/>
    <p:sldId id="307" r:id="rId34"/>
    <p:sldId id="309" r:id="rId35"/>
    <p:sldId id="310" r:id="rId36"/>
    <p:sldId id="311" r:id="rId37"/>
    <p:sldId id="268" r:id="rId38"/>
    <p:sldId id="269" r:id="rId39"/>
    <p:sldId id="270" r:id="rId40"/>
    <p:sldId id="271" r:id="rId41"/>
    <p:sldId id="312" r:id="rId42"/>
    <p:sldId id="313" r:id="rId43"/>
    <p:sldId id="314" r:id="rId44"/>
    <p:sldId id="315" r:id="rId45"/>
    <p:sldId id="316" r:id="rId46"/>
    <p:sldId id="317" r:id="rId47"/>
    <p:sldId id="318" r:id="rId48"/>
    <p:sldId id="319" r:id="rId49"/>
    <p:sldId id="320" r:id="rId50"/>
    <p:sldId id="321" r:id="rId51"/>
    <p:sldId id="322" r:id="rId52"/>
    <p:sldId id="324" r:id="rId53"/>
    <p:sldId id="323" r:id="rId54"/>
    <p:sldId id="291" r:id="rId55"/>
    <p:sldId id="272" r:id="rId56"/>
    <p:sldId id="274" r:id="rId57"/>
    <p:sldId id="275" r:id="rId58"/>
    <p:sldId id="273" r:id="rId59"/>
    <p:sldId id="292" r:id="rId60"/>
    <p:sldId id="325" r:id="rId61"/>
    <p:sldId id="327" r:id="rId62"/>
    <p:sldId id="328" r:id="rId63"/>
    <p:sldId id="326" r:id="rId64"/>
    <p:sldId id="295" r:id="rId65"/>
    <p:sldId id="329" r:id="rId66"/>
    <p:sldId id="330" r:id="rId67"/>
    <p:sldId id="331" r:id="rId68"/>
    <p:sldId id="276" r:id="rId69"/>
    <p:sldId id="277" r:id="rId70"/>
    <p:sldId id="279" r:id="rId71"/>
    <p:sldId id="280" r:id="rId72"/>
    <p:sldId id="281" r:id="rId73"/>
    <p:sldId id="293" r:id="rId74"/>
    <p:sldId id="296" r:id="rId75"/>
    <p:sldId id="332" r:id="rId76"/>
    <p:sldId id="333" r:id="rId77"/>
    <p:sldId id="334" r:id="rId78"/>
    <p:sldId id="278" r:id="rId79"/>
    <p:sldId id="294"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89"/>
  </p:normalViewPr>
  <p:slideViewPr>
    <p:cSldViewPr snapToGrid="0" snapToObjects="1">
      <p:cViewPr varScale="1">
        <p:scale>
          <a:sx n="116" d="100"/>
          <a:sy n="116" d="100"/>
        </p:scale>
        <p:origin x="3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a:t>12/19/2019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a:t>12/19/2019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a:t>12/19/2019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a:t>12/19/2019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a:t>12/19/2019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a:t>12/19/2019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a:t>12/19/2019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a:t>12/19/2019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a:t>12/19/2019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a:t>12/19/2019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a:t>12/19/2019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a:t>12/19/2019</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7987-E838-6B45-A717-7C0A77120E31}"/>
              </a:ext>
            </a:extLst>
          </p:cNvPr>
          <p:cNvSpPr>
            <a:spLocks noGrp="1"/>
          </p:cNvSpPr>
          <p:nvPr>
            <p:ph type="ctrTitle"/>
          </p:nvPr>
        </p:nvSpPr>
        <p:spPr/>
        <p:txBody>
          <a:bodyPr/>
          <a:lstStyle/>
          <a:p>
            <a:r>
              <a:rPr lang="en-US" dirty="0"/>
              <a:t>EMS #6</a:t>
            </a:r>
          </a:p>
        </p:txBody>
      </p:sp>
      <p:sp>
        <p:nvSpPr>
          <p:cNvPr id="3" name="Subtitle 2">
            <a:extLst>
              <a:ext uri="{FF2B5EF4-FFF2-40B4-BE49-F238E27FC236}">
                <a16:creationId xmlns:a16="http://schemas.microsoft.com/office/drawing/2014/main" id="{D0526844-7500-AF4C-8507-112ECDEC945E}"/>
              </a:ext>
            </a:extLst>
          </p:cNvPr>
          <p:cNvSpPr>
            <a:spLocks noGrp="1"/>
          </p:cNvSpPr>
          <p:nvPr>
            <p:ph type="subTitle" idx="1"/>
          </p:nvPr>
        </p:nvSpPr>
        <p:spPr/>
        <p:txBody>
          <a:bodyPr/>
          <a:lstStyle/>
          <a:p>
            <a:r>
              <a:rPr lang="en-US" dirty="0"/>
              <a:t>Dr. Nichole Feeney</a:t>
            </a:r>
          </a:p>
        </p:txBody>
      </p:sp>
    </p:spTree>
    <p:extLst>
      <p:ext uri="{BB962C8B-B14F-4D97-AF65-F5344CB8AC3E}">
        <p14:creationId xmlns:p14="http://schemas.microsoft.com/office/powerpoint/2010/main" val="427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6723-D9BC-AB40-BA88-0A1B83961394}"/>
              </a:ext>
            </a:extLst>
          </p:cNvPr>
          <p:cNvSpPr>
            <a:spLocks noGrp="1"/>
          </p:cNvSpPr>
          <p:nvPr>
            <p:ph type="title"/>
          </p:nvPr>
        </p:nvSpPr>
        <p:spPr/>
        <p:txBody>
          <a:bodyPr/>
          <a:lstStyle/>
          <a:p>
            <a:r>
              <a:rPr lang="en-US" dirty="0"/>
              <a:t>Right Bundle Branch Block</a:t>
            </a:r>
          </a:p>
        </p:txBody>
      </p:sp>
      <p:sp>
        <p:nvSpPr>
          <p:cNvPr id="3" name="Content Placeholder 2">
            <a:extLst>
              <a:ext uri="{FF2B5EF4-FFF2-40B4-BE49-F238E27FC236}">
                <a16:creationId xmlns:a16="http://schemas.microsoft.com/office/drawing/2014/main" id="{5BF327A1-097B-C34B-B3E9-BB517BA5D486}"/>
              </a:ext>
            </a:extLst>
          </p:cNvPr>
          <p:cNvSpPr>
            <a:spLocks noGrp="1"/>
          </p:cNvSpPr>
          <p:nvPr>
            <p:ph idx="1"/>
          </p:nvPr>
        </p:nvSpPr>
        <p:spPr/>
        <p:txBody>
          <a:bodyPr/>
          <a:lstStyle/>
          <a:p>
            <a:r>
              <a:rPr lang="en-US" dirty="0"/>
              <a:t>No symptoms vs fainting/ near-syncope</a:t>
            </a:r>
          </a:p>
          <a:p>
            <a:r>
              <a:rPr lang="en-US" dirty="0"/>
              <a:t>Diagnosed by EKG</a:t>
            </a:r>
          </a:p>
          <a:p>
            <a:r>
              <a:rPr lang="en-US" dirty="0"/>
              <a:t>No treatment for most</a:t>
            </a:r>
          </a:p>
          <a:p>
            <a:r>
              <a:rPr lang="en-US" dirty="0"/>
              <a:t>Pacemaker</a:t>
            </a:r>
          </a:p>
        </p:txBody>
      </p:sp>
    </p:spTree>
    <p:extLst>
      <p:ext uri="{BB962C8B-B14F-4D97-AF65-F5344CB8AC3E}">
        <p14:creationId xmlns:p14="http://schemas.microsoft.com/office/powerpoint/2010/main" val="284377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2ED6-4330-5D44-A460-51BE350E38DA}"/>
              </a:ext>
            </a:extLst>
          </p:cNvPr>
          <p:cNvSpPr>
            <a:spLocks noGrp="1"/>
          </p:cNvSpPr>
          <p:nvPr>
            <p:ph type="title"/>
          </p:nvPr>
        </p:nvSpPr>
        <p:spPr/>
        <p:txBody>
          <a:bodyPr/>
          <a:lstStyle/>
          <a:p>
            <a:r>
              <a:rPr lang="en-US" dirty="0"/>
              <a:t>Your patient</a:t>
            </a:r>
          </a:p>
        </p:txBody>
      </p:sp>
      <p:sp>
        <p:nvSpPr>
          <p:cNvPr id="3" name="Content Placeholder 2">
            <a:extLst>
              <a:ext uri="{FF2B5EF4-FFF2-40B4-BE49-F238E27FC236}">
                <a16:creationId xmlns:a16="http://schemas.microsoft.com/office/drawing/2014/main" id="{4B736E87-E04C-6E49-881A-3AC893FEDB61}"/>
              </a:ext>
            </a:extLst>
          </p:cNvPr>
          <p:cNvSpPr>
            <a:spLocks noGrp="1"/>
          </p:cNvSpPr>
          <p:nvPr>
            <p:ph idx="1"/>
          </p:nvPr>
        </p:nvSpPr>
        <p:spPr/>
        <p:txBody>
          <a:bodyPr/>
          <a:lstStyle/>
          <a:p>
            <a:r>
              <a:rPr lang="en-US" dirty="0"/>
              <a:t>Likely secondary to secondary pulmonary HTN</a:t>
            </a:r>
          </a:p>
          <a:p>
            <a:r>
              <a:rPr lang="en-US" dirty="0"/>
              <a:t>Severe sleep apnea</a:t>
            </a:r>
          </a:p>
        </p:txBody>
      </p:sp>
    </p:spTree>
    <p:extLst>
      <p:ext uri="{BB962C8B-B14F-4D97-AF65-F5344CB8AC3E}">
        <p14:creationId xmlns:p14="http://schemas.microsoft.com/office/powerpoint/2010/main" val="324725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EEB0-2AD8-CE4B-8FA6-6153A5B5F65A}"/>
              </a:ext>
            </a:extLst>
          </p:cNvPr>
          <p:cNvSpPr>
            <a:spLocks noGrp="1"/>
          </p:cNvSpPr>
          <p:nvPr>
            <p:ph type="title"/>
          </p:nvPr>
        </p:nvSpPr>
        <p:spPr/>
        <p:txBody>
          <a:bodyPr/>
          <a:lstStyle/>
          <a:p>
            <a:r>
              <a:rPr lang="en-US" dirty="0"/>
              <a:t>Sleep Apnea</a:t>
            </a:r>
          </a:p>
        </p:txBody>
      </p:sp>
      <p:sp>
        <p:nvSpPr>
          <p:cNvPr id="3" name="Content Placeholder 2">
            <a:extLst>
              <a:ext uri="{FF2B5EF4-FFF2-40B4-BE49-F238E27FC236}">
                <a16:creationId xmlns:a16="http://schemas.microsoft.com/office/drawing/2014/main" id="{1281239D-73A0-9847-A45B-B039E478C97D}"/>
              </a:ext>
            </a:extLst>
          </p:cNvPr>
          <p:cNvSpPr>
            <a:spLocks noGrp="1"/>
          </p:cNvSpPr>
          <p:nvPr>
            <p:ph idx="1"/>
          </p:nvPr>
        </p:nvSpPr>
        <p:spPr>
          <a:xfrm>
            <a:off x="2773599" y="2052115"/>
            <a:ext cx="7796540" cy="4645567"/>
          </a:xfrm>
        </p:spPr>
        <p:txBody>
          <a:bodyPr>
            <a:normAutofit fontScale="92500" lnSpcReduction="10000"/>
          </a:bodyPr>
          <a:lstStyle/>
          <a:p>
            <a:r>
              <a:rPr lang="en-US" dirty="0"/>
              <a:t>Estimated to affect 22 Million Americans</a:t>
            </a:r>
          </a:p>
          <a:p>
            <a:r>
              <a:rPr lang="en-US" dirty="0"/>
              <a:t>Two types – Obstructive and Central</a:t>
            </a:r>
          </a:p>
          <a:p>
            <a:r>
              <a:rPr lang="en-US" dirty="0"/>
              <a:t>Risk factors:</a:t>
            </a:r>
          </a:p>
          <a:p>
            <a:pPr lvl="1"/>
            <a:r>
              <a:rPr lang="en-US" dirty="0"/>
              <a:t>Male</a:t>
            </a:r>
          </a:p>
          <a:p>
            <a:pPr lvl="1"/>
            <a:r>
              <a:rPr lang="en-US" dirty="0"/>
              <a:t>Overweight</a:t>
            </a:r>
          </a:p>
          <a:p>
            <a:pPr lvl="1"/>
            <a:r>
              <a:rPr lang="en-US" dirty="0"/>
              <a:t>Over age 50</a:t>
            </a:r>
          </a:p>
          <a:p>
            <a:pPr lvl="1"/>
            <a:r>
              <a:rPr lang="en-US" dirty="0"/>
              <a:t>Neck 17 inches men, 16 inches women</a:t>
            </a:r>
          </a:p>
          <a:p>
            <a:pPr lvl="1"/>
            <a:r>
              <a:rPr lang="en-US" dirty="0"/>
              <a:t>Large tonsils, large tongue, small jaw</a:t>
            </a:r>
          </a:p>
          <a:p>
            <a:pPr lvl="1"/>
            <a:r>
              <a:rPr lang="en-US" dirty="0"/>
              <a:t>Family history</a:t>
            </a:r>
          </a:p>
          <a:p>
            <a:pPr lvl="1"/>
            <a:r>
              <a:rPr lang="en-US" dirty="0"/>
              <a:t>Nasal obstruction – deviated septum, allergies</a:t>
            </a:r>
          </a:p>
        </p:txBody>
      </p:sp>
    </p:spTree>
    <p:extLst>
      <p:ext uri="{BB962C8B-B14F-4D97-AF65-F5344CB8AC3E}">
        <p14:creationId xmlns:p14="http://schemas.microsoft.com/office/powerpoint/2010/main" val="350464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4A83C-8057-AF4E-8ED2-B2D39D2DE146}"/>
              </a:ext>
            </a:extLst>
          </p:cNvPr>
          <p:cNvSpPr>
            <a:spLocks noGrp="1"/>
          </p:cNvSpPr>
          <p:nvPr>
            <p:ph type="title"/>
          </p:nvPr>
        </p:nvSpPr>
        <p:spPr/>
        <p:txBody>
          <a:bodyPr/>
          <a:lstStyle/>
          <a:p>
            <a:r>
              <a:rPr lang="en-US" dirty="0"/>
              <a:t>Sleep Apnea</a:t>
            </a:r>
          </a:p>
        </p:txBody>
      </p:sp>
      <p:sp>
        <p:nvSpPr>
          <p:cNvPr id="3" name="Content Placeholder 2">
            <a:extLst>
              <a:ext uri="{FF2B5EF4-FFF2-40B4-BE49-F238E27FC236}">
                <a16:creationId xmlns:a16="http://schemas.microsoft.com/office/drawing/2014/main" id="{13F4ABA4-92B1-344F-A9B6-8FD22526B47D}"/>
              </a:ext>
            </a:extLst>
          </p:cNvPr>
          <p:cNvSpPr>
            <a:spLocks noGrp="1"/>
          </p:cNvSpPr>
          <p:nvPr>
            <p:ph idx="1"/>
          </p:nvPr>
        </p:nvSpPr>
        <p:spPr>
          <a:xfrm>
            <a:off x="2773599" y="2052116"/>
            <a:ext cx="7796540" cy="4805884"/>
          </a:xfrm>
        </p:spPr>
        <p:txBody>
          <a:bodyPr>
            <a:normAutofit/>
          </a:bodyPr>
          <a:lstStyle/>
          <a:p>
            <a:r>
              <a:rPr lang="en-US" dirty="0"/>
              <a:t>Untreated it increases risk of:</a:t>
            </a:r>
          </a:p>
          <a:p>
            <a:pPr lvl="1"/>
            <a:r>
              <a:rPr lang="en-US" dirty="0"/>
              <a:t>Cardiac disease</a:t>
            </a:r>
          </a:p>
          <a:p>
            <a:pPr lvl="1"/>
            <a:r>
              <a:rPr lang="en-US" dirty="0"/>
              <a:t>Stroke</a:t>
            </a:r>
          </a:p>
          <a:p>
            <a:pPr lvl="1"/>
            <a:r>
              <a:rPr lang="en-US" dirty="0"/>
              <a:t>Diabetes</a:t>
            </a:r>
          </a:p>
          <a:p>
            <a:pPr lvl="1"/>
            <a:r>
              <a:rPr lang="en-US" dirty="0"/>
              <a:t>Depression</a:t>
            </a:r>
          </a:p>
          <a:p>
            <a:pPr lvl="1"/>
            <a:r>
              <a:rPr lang="en-US" dirty="0"/>
              <a:t>ADHD</a:t>
            </a:r>
          </a:p>
          <a:p>
            <a:pPr lvl="1"/>
            <a:r>
              <a:rPr lang="en-US" dirty="0"/>
              <a:t>Arrythmias – especially atrial fibrillation</a:t>
            </a:r>
          </a:p>
          <a:p>
            <a:pPr lvl="1"/>
            <a:r>
              <a:rPr lang="en-US" dirty="0"/>
              <a:t>Heart failure</a:t>
            </a:r>
          </a:p>
          <a:p>
            <a:pPr lvl="1"/>
            <a:r>
              <a:rPr lang="en-US" dirty="0"/>
              <a:t>HTN</a:t>
            </a:r>
          </a:p>
          <a:p>
            <a:pPr lvl="1"/>
            <a:r>
              <a:rPr lang="en-US" dirty="0"/>
              <a:t>Migraines</a:t>
            </a:r>
          </a:p>
        </p:txBody>
      </p:sp>
    </p:spTree>
    <p:extLst>
      <p:ext uri="{BB962C8B-B14F-4D97-AF65-F5344CB8AC3E}">
        <p14:creationId xmlns:p14="http://schemas.microsoft.com/office/powerpoint/2010/main" val="307796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FD4A80-F73B-ED47-8B1E-26D886B139DB}"/>
              </a:ext>
            </a:extLst>
          </p:cNvPr>
          <p:cNvPicPr>
            <a:picLocks noChangeAspect="1"/>
          </p:cNvPicPr>
          <p:nvPr/>
        </p:nvPicPr>
        <p:blipFill rotWithShape="1">
          <a:blip r:embed="rId2"/>
          <a:srcRect l="7438" t="31875" r="37939" b="8541"/>
          <a:stretch/>
        </p:blipFill>
        <p:spPr>
          <a:xfrm>
            <a:off x="942229" y="148102"/>
            <a:ext cx="9173322" cy="6709898"/>
          </a:xfrm>
          <a:prstGeom prst="rect">
            <a:avLst/>
          </a:prstGeom>
        </p:spPr>
      </p:pic>
    </p:spTree>
    <p:extLst>
      <p:ext uri="{BB962C8B-B14F-4D97-AF65-F5344CB8AC3E}">
        <p14:creationId xmlns:p14="http://schemas.microsoft.com/office/powerpoint/2010/main" val="1946415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E407-4EF6-E445-ABC6-846CF543AD7B}"/>
              </a:ext>
            </a:extLst>
          </p:cNvPr>
          <p:cNvSpPr>
            <a:spLocks noGrp="1"/>
          </p:cNvSpPr>
          <p:nvPr>
            <p:ph type="title"/>
          </p:nvPr>
        </p:nvSpPr>
        <p:spPr/>
        <p:txBody>
          <a:bodyPr/>
          <a:lstStyle/>
          <a:p>
            <a:r>
              <a:rPr lang="en-US" dirty="0"/>
              <a:t>EMS Case #2/6</a:t>
            </a:r>
          </a:p>
        </p:txBody>
      </p:sp>
      <p:sp>
        <p:nvSpPr>
          <p:cNvPr id="3" name="Content Placeholder 2">
            <a:extLst>
              <a:ext uri="{FF2B5EF4-FFF2-40B4-BE49-F238E27FC236}">
                <a16:creationId xmlns:a16="http://schemas.microsoft.com/office/drawing/2014/main" id="{C1C56CCC-6DC8-7B49-A2FF-9C1E82D24548}"/>
              </a:ext>
            </a:extLst>
          </p:cNvPr>
          <p:cNvSpPr>
            <a:spLocks noGrp="1"/>
          </p:cNvSpPr>
          <p:nvPr>
            <p:ph idx="1"/>
          </p:nvPr>
        </p:nvSpPr>
        <p:spPr/>
        <p:txBody>
          <a:bodyPr/>
          <a:lstStyle/>
          <a:p>
            <a:r>
              <a:rPr lang="en-US" dirty="0"/>
              <a:t>November 24, 2019</a:t>
            </a:r>
          </a:p>
          <a:p>
            <a:r>
              <a:rPr lang="en-US" dirty="0"/>
              <a:t>Responders:</a:t>
            </a:r>
          </a:p>
          <a:p>
            <a:pPr lvl="1"/>
            <a:r>
              <a:rPr lang="en-US" dirty="0"/>
              <a:t>Kenneth Adamson</a:t>
            </a:r>
          </a:p>
          <a:p>
            <a:pPr lvl="1"/>
            <a:r>
              <a:rPr lang="en-US" dirty="0"/>
              <a:t>Dean Perkins</a:t>
            </a:r>
          </a:p>
          <a:p>
            <a:pPr lvl="1"/>
            <a:r>
              <a:rPr lang="en-US" dirty="0"/>
              <a:t>Chase Spaid</a:t>
            </a:r>
          </a:p>
          <a:p>
            <a:pPr lvl="1"/>
            <a:r>
              <a:rPr lang="en-US" dirty="0"/>
              <a:t>Daniel Steinweg</a:t>
            </a:r>
          </a:p>
          <a:p>
            <a:pPr lvl="1"/>
            <a:r>
              <a:rPr lang="en-US" dirty="0"/>
              <a:t>William Wheelock</a:t>
            </a:r>
          </a:p>
          <a:p>
            <a:r>
              <a:rPr lang="en-US" dirty="0"/>
              <a:t>13 yo suicide attempt</a:t>
            </a:r>
          </a:p>
        </p:txBody>
      </p:sp>
    </p:spTree>
    <p:extLst>
      <p:ext uri="{BB962C8B-B14F-4D97-AF65-F5344CB8AC3E}">
        <p14:creationId xmlns:p14="http://schemas.microsoft.com/office/powerpoint/2010/main" val="24529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1076-ACA5-0D40-9996-4C1A63F03C92}"/>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40B47621-E563-7746-B1DD-05A80F288221}"/>
              </a:ext>
            </a:extLst>
          </p:cNvPr>
          <p:cNvSpPr>
            <a:spLocks noGrp="1"/>
          </p:cNvSpPr>
          <p:nvPr>
            <p:ph idx="1"/>
          </p:nvPr>
        </p:nvSpPr>
        <p:spPr/>
        <p:txBody>
          <a:bodyPr/>
          <a:lstStyle/>
          <a:p>
            <a:r>
              <a:rPr lang="en-US" dirty="0"/>
              <a:t>Patient taking Zoloft 75mg daily</a:t>
            </a:r>
          </a:p>
          <a:p>
            <a:r>
              <a:rPr lang="en-US" dirty="0"/>
              <a:t>Normal vitals</a:t>
            </a:r>
          </a:p>
          <a:p>
            <a:r>
              <a:rPr lang="en-US" dirty="0"/>
              <a:t>13 yo developmentally delayed male in manic state with suicidal intent.   Handcuffed.  Haldol 5mg IM authorized but not given.</a:t>
            </a:r>
          </a:p>
          <a:p>
            <a:r>
              <a:rPr lang="en-US" dirty="0"/>
              <a:t>Handcuffs removed and soft restraints used</a:t>
            </a:r>
          </a:p>
        </p:txBody>
      </p:sp>
    </p:spTree>
    <p:extLst>
      <p:ext uri="{BB962C8B-B14F-4D97-AF65-F5344CB8AC3E}">
        <p14:creationId xmlns:p14="http://schemas.microsoft.com/office/powerpoint/2010/main" val="169598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139C-2520-D046-97EB-16E4E2E532B4}"/>
              </a:ext>
            </a:extLst>
          </p:cNvPr>
          <p:cNvSpPr>
            <a:spLocks noGrp="1"/>
          </p:cNvSpPr>
          <p:nvPr>
            <p:ph type="title"/>
          </p:nvPr>
        </p:nvSpPr>
        <p:spPr/>
        <p:txBody>
          <a:bodyPr/>
          <a:lstStyle/>
          <a:p>
            <a:r>
              <a:rPr lang="en-US" dirty="0"/>
              <a:t>ER Evaluation</a:t>
            </a:r>
          </a:p>
        </p:txBody>
      </p:sp>
      <p:sp>
        <p:nvSpPr>
          <p:cNvPr id="3" name="Content Placeholder 2">
            <a:extLst>
              <a:ext uri="{FF2B5EF4-FFF2-40B4-BE49-F238E27FC236}">
                <a16:creationId xmlns:a16="http://schemas.microsoft.com/office/drawing/2014/main" id="{4B931A7E-299F-C54A-B372-551EB68F59AB}"/>
              </a:ext>
            </a:extLst>
          </p:cNvPr>
          <p:cNvSpPr>
            <a:spLocks noGrp="1"/>
          </p:cNvSpPr>
          <p:nvPr>
            <p:ph idx="1"/>
          </p:nvPr>
        </p:nvSpPr>
        <p:spPr/>
        <p:txBody>
          <a:bodyPr/>
          <a:lstStyle/>
          <a:p>
            <a:pPr marL="0" indent="0">
              <a:buNone/>
            </a:pPr>
            <a:r>
              <a:rPr lang="en-US" dirty="0"/>
              <a:t>ER evaluation finds suicidal ideation result of altercation with his mother and was impulsive</a:t>
            </a:r>
          </a:p>
          <a:p>
            <a:pPr marL="0" indent="0">
              <a:buNone/>
            </a:pPr>
            <a:r>
              <a:rPr lang="en-US" dirty="0"/>
              <a:t>Discharged home</a:t>
            </a:r>
          </a:p>
        </p:txBody>
      </p:sp>
    </p:spTree>
    <p:extLst>
      <p:ext uri="{BB962C8B-B14F-4D97-AF65-F5344CB8AC3E}">
        <p14:creationId xmlns:p14="http://schemas.microsoft.com/office/powerpoint/2010/main" val="1687311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8545-C08A-334B-92A1-880FFBC69A0E}"/>
              </a:ext>
            </a:extLst>
          </p:cNvPr>
          <p:cNvSpPr>
            <a:spLocks noGrp="1"/>
          </p:cNvSpPr>
          <p:nvPr>
            <p:ph type="title"/>
          </p:nvPr>
        </p:nvSpPr>
        <p:spPr/>
        <p:txBody>
          <a:bodyPr/>
          <a:lstStyle/>
          <a:p>
            <a:r>
              <a:rPr lang="en-US" dirty="0"/>
              <a:t>2</a:t>
            </a:r>
            <a:r>
              <a:rPr lang="en-US" baseline="30000" dirty="0"/>
              <a:t>nd</a:t>
            </a:r>
            <a:r>
              <a:rPr lang="en-US" dirty="0"/>
              <a:t> ER trip</a:t>
            </a:r>
          </a:p>
        </p:txBody>
      </p:sp>
      <p:sp>
        <p:nvSpPr>
          <p:cNvPr id="3" name="Content Placeholder 2">
            <a:extLst>
              <a:ext uri="{FF2B5EF4-FFF2-40B4-BE49-F238E27FC236}">
                <a16:creationId xmlns:a16="http://schemas.microsoft.com/office/drawing/2014/main" id="{3D995B86-CC3D-EB4A-ACEE-E75A17D71A6F}"/>
              </a:ext>
            </a:extLst>
          </p:cNvPr>
          <p:cNvSpPr>
            <a:spLocks noGrp="1"/>
          </p:cNvSpPr>
          <p:nvPr>
            <p:ph idx="1"/>
          </p:nvPr>
        </p:nvSpPr>
        <p:spPr/>
        <p:txBody>
          <a:bodyPr/>
          <a:lstStyle/>
          <a:p>
            <a:r>
              <a:rPr lang="en-US" dirty="0"/>
              <a:t>TWO WEEKS later</a:t>
            </a:r>
          </a:p>
          <a:p>
            <a:r>
              <a:rPr lang="en-US" dirty="0"/>
              <a:t>Mother reports 3-4 days after discharge he attacked her 7-year-old</a:t>
            </a:r>
          </a:p>
          <a:p>
            <a:r>
              <a:rPr lang="en-US" dirty="0"/>
              <a:t>Nightly meltdowns</a:t>
            </a:r>
          </a:p>
          <a:p>
            <a:r>
              <a:rPr lang="en-US" dirty="0"/>
              <a:t>Broke hot water handle</a:t>
            </a:r>
          </a:p>
          <a:p>
            <a:r>
              <a:rPr lang="en-US" dirty="0"/>
              <a:t>Has spent 9 months hospitalized, multiple foster homes</a:t>
            </a:r>
          </a:p>
          <a:p>
            <a:r>
              <a:rPr lang="en-US" dirty="0"/>
              <a:t>Placed on M1 hold and transferred to West Springs</a:t>
            </a:r>
          </a:p>
        </p:txBody>
      </p:sp>
    </p:spTree>
    <p:extLst>
      <p:ext uri="{BB962C8B-B14F-4D97-AF65-F5344CB8AC3E}">
        <p14:creationId xmlns:p14="http://schemas.microsoft.com/office/powerpoint/2010/main" val="835362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7BE0-61F4-D94B-AD07-6417699DF910}"/>
              </a:ext>
            </a:extLst>
          </p:cNvPr>
          <p:cNvSpPr>
            <a:spLocks noGrp="1"/>
          </p:cNvSpPr>
          <p:nvPr>
            <p:ph type="title"/>
          </p:nvPr>
        </p:nvSpPr>
        <p:spPr/>
        <p:txBody>
          <a:bodyPr/>
          <a:lstStyle/>
          <a:p>
            <a:r>
              <a:rPr lang="en-US" dirty="0"/>
              <a:t>Agitated Kids</a:t>
            </a:r>
          </a:p>
        </p:txBody>
      </p:sp>
      <p:sp>
        <p:nvSpPr>
          <p:cNvPr id="3" name="Content Placeholder 2">
            <a:extLst>
              <a:ext uri="{FF2B5EF4-FFF2-40B4-BE49-F238E27FC236}">
                <a16:creationId xmlns:a16="http://schemas.microsoft.com/office/drawing/2014/main" id="{17A76075-D0C4-BD4F-94F6-C58BB64CA3AB}"/>
              </a:ext>
            </a:extLst>
          </p:cNvPr>
          <p:cNvSpPr>
            <a:spLocks noGrp="1"/>
          </p:cNvSpPr>
          <p:nvPr>
            <p:ph idx="1"/>
          </p:nvPr>
        </p:nvSpPr>
        <p:spPr/>
        <p:txBody>
          <a:bodyPr/>
          <a:lstStyle/>
          <a:p>
            <a:r>
              <a:rPr lang="en-US" dirty="0"/>
              <a:t>Youth presenting to ED, 6-10% require restraints</a:t>
            </a:r>
          </a:p>
          <a:p>
            <a:r>
              <a:rPr lang="en-US" dirty="0"/>
              <a:t>At least 30 children have died in US in restraints</a:t>
            </a:r>
          </a:p>
          <a:p>
            <a:r>
              <a:rPr lang="en-US" dirty="0"/>
              <a:t>Lack of consensus</a:t>
            </a:r>
          </a:p>
          <a:p>
            <a:r>
              <a:rPr lang="en-US" dirty="0"/>
              <a:t>Only one randomized and blinded trial</a:t>
            </a:r>
          </a:p>
          <a:p>
            <a:pPr lvl="1"/>
            <a:r>
              <a:rPr lang="en-US" dirty="0"/>
              <a:t>No difference in IM Benadryl and placebo</a:t>
            </a:r>
          </a:p>
        </p:txBody>
      </p:sp>
    </p:spTree>
    <p:extLst>
      <p:ext uri="{BB962C8B-B14F-4D97-AF65-F5344CB8AC3E}">
        <p14:creationId xmlns:p14="http://schemas.microsoft.com/office/powerpoint/2010/main" val="125584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4131-2674-1A49-A434-A0752B77F363}"/>
              </a:ext>
            </a:extLst>
          </p:cNvPr>
          <p:cNvSpPr>
            <a:spLocks noGrp="1"/>
          </p:cNvSpPr>
          <p:nvPr>
            <p:ph type="title"/>
          </p:nvPr>
        </p:nvSpPr>
        <p:spPr/>
        <p:txBody>
          <a:bodyPr/>
          <a:lstStyle/>
          <a:p>
            <a:r>
              <a:rPr lang="en-US" dirty="0"/>
              <a:t>EMS Case #1/6</a:t>
            </a:r>
          </a:p>
        </p:txBody>
      </p:sp>
      <p:sp>
        <p:nvSpPr>
          <p:cNvPr id="3" name="Content Placeholder 2">
            <a:extLst>
              <a:ext uri="{FF2B5EF4-FFF2-40B4-BE49-F238E27FC236}">
                <a16:creationId xmlns:a16="http://schemas.microsoft.com/office/drawing/2014/main" id="{1E731A1D-8E00-304F-B27B-F28CF3B5ADF7}"/>
              </a:ext>
            </a:extLst>
          </p:cNvPr>
          <p:cNvSpPr>
            <a:spLocks noGrp="1"/>
          </p:cNvSpPr>
          <p:nvPr>
            <p:ph idx="1"/>
          </p:nvPr>
        </p:nvSpPr>
        <p:spPr/>
        <p:txBody>
          <a:bodyPr/>
          <a:lstStyle/>
          <a:p>
            <a:r>
              <a:rPr lang="en-US" dirty="0"/>
              <a:t>November 19, 2019</a:t>
            </a:r>
          </a:p>
          <a:p>
            <a:r>
              <a:rPr lang="en-US" dirty="0"/>
              <a:t>Responders</a:t>
            </a:r>
          </a:p>
          <a:p>
            <a:pPr lvl="1"/>
            <a:r>
              <a:rPr lang="en-US" dirty="0"/>
              <a:t>Cody Blair, Amelia Lenard, Robert Tipping</a:t>
            </a:r>
          </a:p>
          <a:p>
            <a:r>
              <a:rPr lang="en-US" dirty="0"/>
              <a:t>72 Sipprelle Drive 12, Parachute, Colorado</a:t>
            </a:r>
          </a:p>
          <a:p>
            <a:r>
              <a:rPr lang="en-US" dirty="0"/>
              <a:t>89-year-old female who nearly-fainted, severe HA</a:t>
            </a:r>
          </a:p>
        </p:txBody>
      </p:sp>
    </p:spTree>
    <p:extLst>
      <p:ext uri="{BB962C8B-B14F-4D97-AF65-F5344CB8AC3E}">
        <p14:creationId xmlns:p14="http://schemas.microsoft.com/office/powerpoint/2010/main" val="362445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27BD-B0CD-C44E-A3E7-DFB53119EDBD}"/>
              </a:ext>
            </a:extLst>
          </p:cNvPr>
          <p:cNvSpPr>
            <a:spLocks noGrp="1"/>
          </p:cNvSpPr>
          <p:nvPr>
            <p:ph type="title"/>
          </p:nvPr>
        </p:nvSpPr>
        <p:spPr/>
        <p:txBody>
          <a:bodyPr/>
          <a:lstStyle/>
          <a:p>
            <a:r>
              <a:rPr lang="en-US" dirty="0"/>
              <a:t>Data continued</a:t>
            </a:r>
          </a:p>
        </p:txBody>
      </p:sp>
      <p:sp>
        <p:nvSpPr>
          <p:cNvPr id="3" name="Content Placeholder 2">
            <a:extLst>
              <a:ext uri="{FF2B5EF4-FFF2-40B4-BE49-F238E27FC236}">
                <a16:creationId xmlns:a16="http://schemas.microsoft.com/office/drawing/2014/main" id="{9CE67152-AED4-C645-AEA2-93C9C98F0065}"/>
              </a:ext>
            </a:extLst>
          </p:cNvPr>
          <p:cNvSpPr>
            <a:spLocks noGrp="1"/>
          </p:cNvSpPr>
          <p:nvPr>
            <p:ph idx="1"/>
          </p:nvPr>
        </p:nvSpPr>
        <p:spPr/>
        <p:txBody>
          <a:bodyPr/>
          <a:lstStyle/>
          <a:p>
            <a:r>
              <a:rPr lang="en-US" dirty="0"/>
              <a:t>Retrospective review</a:t>
            </a:r>
          </a:p>
          <a:p>
            <a:pPr lvl="1"/>
            <a:r>
              <a:rPr lang="en-US" dirty="0"/>
              <a:t>Benadryl vs Neuroleptics vs Sedative-hypnotics</a:t>
            </a:r>
          </a:p>
          <a:p>
            <a:pPr lvl="1"/>
            <a:r>
              <a:rPr lang="en-US" dirty="0"/>
              <a:t>Benadryl was used the most</a:t>
            </a:r>
          </a:p>
          <a:p>
            <a:pPr lvl="1"/>
            <a:r>
              <a:rPr lang="en-US" dirty="0"/>
              <a:t>Benzodiazepines and neuroleptics equally effective</a:t>
            </a:r>
          </a:p>
          <a:p>
            <a:pPr lvl="1"/>
            <a:r>
              <a:rPr lang="en-US" dirty="0"/>
              <a:t>IM always better than PO</a:t>
            </a:r>
          </a:p>
          <a:p>
            <a:pPr lvl="1"/>
            <a:r>
              <a:rPr lang="en-US" dirty="0"/>
              <a:t>32% effective</a:t>
            </a:r>
          </a:p>
        </p:txBody>
      </p:sp>
    </p:spTree>
    <p:extLst>
      <p:ext uri="{BB962C8B-B14F-4D97-AF65-F5344CB8AC3E}">
        <p14:creationId xmlns:p14="http://schemas.microsoft.com/office/powerpoint/2010/main" val="1967608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83A7-D28E-FB4F-B9F7-CB550366EA6D}"/>
              </a:ext>
            </a:extLst>
          </p:cNvPr>
          <p:cNvSpPr>
            <a:spLocks noGrp="1"/>
          </p:cNvSpPr>
          <p:nvPr>
            <p:ph type="title"/>
          </p:nvPr>
        </p:nvSpPr>
        <p:spPr/>
        <p:txBody>
          <a:bodyPr/>
          <a:lstStyle/>
          <a:p>
            <a:r>
              <a:rPr lang="en-US" dirty="0"/>
              <a:t>Acute pediatric agitation</a:t>
            </a:r>
          </a:p>
        </p:txBody>
      </p:sp>
      <p:sp>
        <p:nvSpPr>
          <p:cNvPr id="3" name="Content Placeholder 2">
            <a:extLst>
              <a:ext uri="{FF2B5EF4-FFF2-40B4-BE49-F238E27FC236}">
                <a16:creationId xmlns:a16="http://schemas.microsoft.com/office/drawing/2014/main" id="{3BAE6401-F5EB-5F47-884B-F480B384EBE2}"/>
              </a:ext>
            </a:extLst>
          </p:cNvPr>
          <p:cNvSpPr>
            <a:spLocks noGrp="1"/>
          </p:cNvSpPr>
          <p:nvPr>
            <p:ph idx="1"/>
          </p:nvPr>
        </p:nvSpPr>
        <p:spPr/>
        <p:txBody>
          <a:bodyPr/>
          <a:lstStyle/>
          <a:p>
            <a:r>
              <a:rPr lang="en-US" dirty="0"/>
              <a:t>Antipsychotics</a:t>
            </a:r>
          </a:p>
          <a:p>
            <a:pPr lvl="1"/>
            <a:r>
              <a:rPr lang="en-US" dirty="0"/>
              <a:t>Zyprexa equivalent to Geodon</a:t>
            </a:r>
          </a:p>
          <a:p>
            <a:pPr lvl="1"/>
            <a:r>
              <a:rPr lang="en-US" dirty="0"/>
              <a:t>Haldol vs Zyprexa vs Lorazepam same</a:t>
            </a:r>
          </a:p>
          <a:p>
            <a:r>
              <a:rPr lang="en-US" dirty="0"/>
              <a:t>Retrospective cohort study</a:t>
            </a:r>
          </a:p>
          <a:p>
            <a:pPr lvl="1"/>
            <a:r>
              <a:rPr lang="en-US" dirty="0"/>
              <a:t>Found benzodiazepines as safe as antipsychotics</a:t>
            </a:r>
          </a:p>
          <a:p>
            <a:pPr lvl="1"/>
            <a:r>
              <a:rPr lang="en-US" dirty="0"/>
              <a:t>Antipsychotics used more with DD and ASD</a:t>
            </a:r>
          </a:p>
          <a:p>
            <a:r>
              <a:rPr lang="en-US" dirty="0"/>
              <a:t>Case reports of IV Depakote in agitated teens with substance abuse issues</a:t>
            </a:r>
          </a:p>
          <a:p>
            <a:pPr lvl="1"/>
            <a:endParaRPr lang="en-US" dirty="0"/>
          </a:p>
        </p:txBody>
      </p:sp>
    </p:spTree>
    <p:extLst>
      <p:ext uri="{BB962C8B-B14F-4D97-AF65-F5344CB8AC3E}">
        <p14:creationId xmlns:p14="http://schemas.microsoft.com/office/powerpoint/2010/main" val="3401025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227A8-BE59-514D-83FA-D8B05296BAF2}"/>
              </a:ext>
            </a:extLst>
          </p:cNvPr>
          <p:cNvSpPr>
            <a:spLocks noGrp="1"/>
          </p:cNvSpPr>
          <p:nvPr>
            <p:ph type="title"/>
          </p:nvPr>
        </p:nvSpPr>
        <p:spPr/>
        <p:txBody>
          <a:bodyPr/>
          <a:lstStyle/>
          <a:p>
            <a:r>
              <a:rPr lang="en-US" dirty="0"/>
              <a:t>EMS case #3/6</a:t>
            </a:r>
          </a:p>
        </p:txBody>
      </p:sp>
      <p:sp>
        <p:nvSpPr>
          <p:cNvPr id="3" name="Content Placeholder 2">
            <a:extLst>
              <a:ext uri="{FF2B5EF4-FFF2-40B4-BE49-F238E27FC236}">
                <a16:creationId xmlns:a16="http://schemas.microsoft.com/office/drawing/2014/main" id="{1D20B334-6B8B-F940-A827-824B4C2935C6}"/>
              </a:ext>
            </a:extLst>
          </p:cNvPr>
          <p:cNvSpPr>
            <a:spLocks noGrp="1"/>
          </p:cNvSpPr>
          <p:nvPr>
            <p:ph idx="1"/>
          </p:nvPr>
        </p:nvSpPr>
        <p:spPr/>
        <p:txBody>
          <a:bodyPr/>
          <a:lstStyle/>
          <a:p>
            <a:r>
              <a:rPr lang="en-US" dirty="0"/>
              <a:t>December 11, 2019</a:t>
            </a:r>
          </a:p>
          <a:p>
            <a:r>
              <a:rPr lang="en-US" dirty="0"/>
              <a:t>Responders:</a:t>
            </a:r>
          </a:p>
          <a:p>
            <a:pPr lvl="1"/>
            <a:r>
              <a:rPr lang="en-US" dirty="0"/>
              <a:t>Kevin Alvey</a:t>
            </a:r>
          </a:p>
          <a:p>
            <a:pPr lvl="1"/>
            <a:r>
              <a:rPr lang="en-US" dirty="0"/>
              <a:t>Veronica Cahalan</a:t>
            </a:r>
          </a:p>
          <a:p>
            <a:pPr lvl="1"/>
            <a:r>
              <a:rPr lang="en-US" dirty="0"/>
              <a:t>Christopher Davidson</a:t>
            </a:r>
          </a:p>
          <a:p>
            <a:pPr lvl="1"/>
            <a:r>
              <a:rPr lang="en-US" dirty="0"/>
              <a:t>Cody Reese</a:t>
            </a:r>
          </a:p>
          <a:p>
            <a:r>
              <a:rPr lang="en-US" dirty="0"/>
              <a:t>76-year-old severe chest pain not relieved with NTG</a:t>
            </a:r>
          </a:p>
        </p:txBody>
      </p:sp>
    </p:spTree>
    <p:extLst>
      <p:ext uri="{BB962C8B-B14F-4D97-AF65-F5344CB8AC3E}">
        <p14:creationId xmlns:p14="http://schemas.microsoft.com/office/powerpoint/2010/main" val="1632714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C92D-925E-EB48-B910-670C4392D9D6}"/>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9942E424-C2D3-4D46-8C90-9D86B01F62BD}"/>
              </a:ext>
            </a:extLst>
          </p:cNvPr>
          <p:cNvSpPr>
            <a:spLocks noGrp="1"/>
          </p:cNvSpPr>
          <p:nvPr>
            <p:ph idx="1"/>
          </p:nvPr>
        </p:nvSpPr>
        <p:spPr/>
        <p:txBody>
          <a:bodyPr/>
          <a:lstStyle/>
          <a:p>
            <a:r>
              <a:rPr lang="en-US" dirty="0"/>
              <a:t>Medical history: HTN</a:t>
            </a:r>
          </a:p>
          <a:p>
            <a:r>
              <a:rPr lang="en-US" dirty="0"/>
              <a:t>Medications: Coumadin, Cyclobenzaprine, oxycodone, citalopram, omeprazole, warfarin, gemfibrozil, diltiazem, buproprion, venlafaxine</a:t>
            </a:r>
          </a:p>
          <a:p>
            <a:r>
              <a:rPr lang="en-US" dirty="0"/>
              <a:t>Vitals: 18/78, 98%, 69, 24, AF</a:t>
            </a:r>
          </a:p>
          <a:p>
            <a:r>
              <a:rPr lang="en-US" dirty="0"/>
              <a:t>EKG Normal sinus rhythm</a:t>
            </a:r>
          </a:p>
        </p:txBody>
      </p:sp>
    </p:spTree>
    <p:extLst>
      <p:ext uri="{BB962C8B-B14F-4D97-AF65-F5344CB8AC3E}">
        <p14:creationId xmlns:p14="http://schemas.microsoft.com/office/powerpoint/2010/main" val="1214352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6CB8-9C48-AF49-B6F6-285FD6559628}"/>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F8E590A2-F24B-4648-8A69-E36D0C9B4F48}"/>
              </a:ext>
            </a:extLst>
          </p:cNvPr>
          <p:cNvSpPr>
            <a:spLocks noGrp="1"/>
          </p:cNvSpPr>
          <p:nvPr>
            <p:ph idx="1"/>
          </p:nvPr>
        </p:nvSpPr>
        <p:spPr/>
        <p:txBody>
          <a:bodyPr/>
          <a:lstStyle/>
          <a:p>
            <a:r>
              <a:rPr lang="en-US" dirty="0"/>
              <a:t>Call that 76-year-old female having chest pain.  Pain is so severe she is having trouble speaking between breaths.</a:t>
            </a:r>
          </a:p>
          <a:p>
            <a:r>
              <a:rPr lang="en-US" dirty="0"/>
              <a:t>Previously hospitalized one week prior for same symptoms and sent on Holter monitor.</a:t>
            </a:r>
          </a:p>
          <a:p>
            <a:r>
              <a:rPr lang="en-US" dirty="0"/>
              <a:t>Labored but clear breathing</a:t>
            </a:r>
          </a:p>
          <a:p>
            <a:r>
              <a:rPr lang="en-US" dirty="0"/>
              <a:t>No aspirin due to blood disorder and on coumadin</a:t>
            </a:r>
          </a:p>
        </p:txBody>
      </p:sp>
    </p:spTree>
    <p:extLst>
      <p:ext uri="{BB962C8B-B14F-4D97-AF65-F5344CB8AC3E}">
        <p14:creationId xmlns:p14="http://schemas.microsoft.com/office/powerpoint/2010/main" val="674942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C330-6130-994E-92F5-11E210FC807C}"/>
              </a:ext>
            </a:extLst>
          </p:cNvPr>
          <p:cNvSpPr>
            <a:spLocks noGrp="1"/>
          </p:cNvSpPr>
          <p:nvPr>
            <p:ph type="title"/>
          </p:nvPr>
        </p:nvSpPr>
        <p:spPr/>
        <p:txBody>
          <a:bodyPr/>
          <a:lstStyle/>
          <a:p>
            <a:r>
              <a:rPr lang="en-US" dirty="0"/>
              <a:t>1</a:t>
            </a:r>
            <a:r>
              <a:rPr lang="en-US" baseline="30000" dirty="0"/>
              <a:t>st</a:t>
            </a:r>
            <a:r>
              <a:rPr lang="en-US" dirty="0"/>
              <a:t> ER Evaluation – November 25th</a:t>
            </a:r>
          </a:p>
        </p:txBody>
      </p:sp>
      <p:sp>
        <p:nvSpPr>
          <p:cNvPr id="3" name="Content Placeholder 2">
            <a:extLst>
              <a:ext uri="{FF2B5EF4-FFF2-40B4-BE49-F238E27FC236}">
                <a16:creationId xmlns:a16="http://schemas.microsoft.com/office/drawing/2014/main" id="{82E01E07-53C4-9346-A37E-8A8F187162C5}"/>
              </a:ext>
            </a:extLst>
          </p:cNvPr>
          <p:cNvSpPr>
            <a:spLocks noGrp="1"/>
          </p:cNvSpPr>
          <p:nvPr>
            <p:ph idx="1"/>
          </p:nvPr>
        </p:nvSpPr>
        <p:spPr/>
        <p:txBody>
          <a:bodyPr/>
          <a:lstStyle/>
          <a:p>
            <a:r>
              <a:rPr lang="en-US" dirty="0"/>
              <a:t>Seen November 25, 2019 with chest pain</a:t>
            </a:r>
          </a:p>
          <a:p>
            <a:r>
              <a:rPr lang="en-US" dirty="0"/>
              <a:t>Stress test electrical portion indeterminant but suggestive in lateral leads</a:t>
            </a:r>
          </a:p>
          <a:p>
            <a:r>
              <a:rPr lang="en-US" dirty="0"/>
              <a:t>Questionable reversible defect on imaging</a:t>
            </a:r>
          </a:p>
        </p:txBody>
      </p:sp>
    </p:spTree>
    <p:extLst>
      <p:ext uri="{BB962C8B-B14F-4D97-AF65-F5344CB8AC3E}">
        <p14:creationId xmlns:p14="http://schemas.microsoft.com/office/powerpoint/2010/main" val="696912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E3BB-F983-4745-BAE3-BBC347296E11}"/>
              </a:ext>
            </a:extLst>
          </p:cNvPr>
          <p:cNvSpPr>
            <a:spLocks noGrp="1"/>
          </p:cNvSpPr>
          <p:nvPr>
            <p:ph type="title"/>
          </p:nvPr>
        </p:nvSpPr>
        <p:spPr/>
        <p:txBody>
          <a:bodyPr/>
          <a:lstStyle/>
          <a:p>
            <a:r>
              <a:rPr lang="en-US" dirty="0"/>
              <a:t>Cardiology evaluation 12/2/19</a:t>
            </a:r>
          </a:p>
        </p:txBody>
      </p:sp>
      <p:sp>
        <p:nvSpPr>
          <p:cNvPr id="3" name="Content Placeholder 2">
            <a:extLst>
              <a:ext uri="{FF2B5EF4-FFF2-40B4-BE49-F238E27FC236}">
                <a16:creationId xmlns:a16="http://schemas.microsoft.com/office/drawing/2014/main" id="{272650DE-2C88-D74E-A211-DD0286CD8A11}"/>
              </a:ext>
            </a:extLst>
          </p:cNvPr>
          <p:cNvSpPr>
            <a:spLocks noGrp="1"/>
          </p:cNvSpPr>
          <p:nvPr>
            <p:ph idx="1"/>
          </p:nvPr>
        </p:nvSpPr>
        <p:spPr/>
        <p:txBody>
          <a:bodyPr/>
          <a:lstStyle/>
          <a:p>
            <a:r>
              <a:rPr lang="en-US" dirty="0"/>
              <a:t>Mentions syncope</a:t>
            </a:r>
          </a:p>
          <a:p>
            <a:r>
              <a:rPr lang="en-US" dirty="0"/>
              <a:t>Event monitor ordered</a:t>
            </a:r>
          </a:p>
          <a:p>
            <a:r>
              <a:rPr lang="en-US" dirty="0"/>
              <a:t>Recommended reduction of Venlafaxine</a:t>
            </a:r>
          </a:p>
          <a:p>
            <a:r>
              <a:rPr lang="en-US" dirty="0"/>
              <a:t>NTG ordered for chest pain</a:t>
            </a:r>
          </a:p>
        </p:txBody>
      </p:sp>
    </p:spTree>
    <p:extLst>
      <p:ext uri="{BB962C8B-B14F-4D97-AF65-F5344CB8AC3E}">
        <p14:creationId xmlns:p14="http://schemas.microsoft.com/office/powerpoint/2010/main" val="2138350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BDDEF-524A-894C-913F-A55CDACAB6AD}"/>
              </a:ext>
            </a:extLst>
          </p:cNvPr>
          <p:cNvSpPr>
            <a:spLocks noGrp="1"/>
          </p:cNvSpPr>
          <p:nvPr>
            <p:ph type="title"/>
          </p:nvPr>
        </p:nvSpPr>
        <p:spPr/>
        <p:txBody>
          <a:bodyPr/>
          <a:lstStyle/>
          <a:p>
            <a:r>
              <a:rPr lang="en-US" dirty="0"/>
              <a:t>This ER visit 12/11/19</a:t>
            </a:r>
          </a:p>
        </p:txBody>
      </p:sp>
      <p:sp>
        <p:nvSpPr>
          <p:cNvPr id="3" name="Content Placeholder 2">
            <a:extLst>
              <a:ext uri="{FF2B5EF4-FFF2-40B4-BE49-F238E27FC236}">
                <a16:creationId xmlns:a16="http://schemas.microsoft.com/office/drawing/2014/main" id="{8109757A-BDB0-944C-B8AC-4743761479BE}"/>
              </a:ext>
            </a:extLst>
          </p:cNvPr>
          <p:cNvSpPr>
            <a:spLocks noGrp="1"/>
          </p:cNvSpPr>
          <p:nvPr>
            <p:ph idx="1"/>
          </p:nvPr>
        </p:nvSpPr>
        <p:spPr/>
        <p:txBody>
          <a:bodyPr/>
          <a:lstStyle/>
          <a:p>
            <a:r>
              <a:rPr lang="en-US" dirty="0"/>
              <a:t>Noted that her chest pain had resolved 0/10</a:t>
            </a:r>
          </a:p>
          <a:p>
            <a:r>
              <a:rPr lang="en-US" dirty="0"/>
              <a:t>Mentions she has had CP off and on for two months</a:t>
            </a:r>
          </a:p>
          <a:p>
            <a:r>
              <a:rPr lang="en-US" dirty="0"/>
              <a:t>Stress test referred to as negative</a:t>
            </a:r>
          </a:p>
          <a:p>
            <a:r>
              <a:rPr lang="en-US" dirty="0"/>
              <a:t>Serial troponins negative</a:t>
            </a:r>
          </a:p>
        </p:txBody>
      </p:sp>
    </p:spTree>
    <p:extLst>
      <p:ext uri="{BB962C8B-B14F-4D97-AF65-F5344CB8AC3E}">
        <p14:creationId xmlns:p14="http://schemas.microsoft.com/office/powerpoint/2010/main" val="3709231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2042E0-ED19-A345-BB27-3985EA990DF2}"/>
              </a:ext>
            </a:extLst>
          </p:cNvPr>
          <p:cNvPicPr>
            <a:picLocks noChangeAspect="1"/>
          </p:cNvPicPr>
          <p:nvPr/>
        </p:nvPicPr>
        <p:blipFill rotWithShape="1">
          <a:blip r:embed="rId2"/>
          <a:srcRect l="32947" t="53160" r="15105" b="4589"/>
          <a:stretch/>
        </p:blipFill>
        <p:spPr>
          <a:xfrm>
            <a:off x="95003" y="415636"/>
            <a:ext cx="11091553" cy="6329547"/>
          </a:xfrm>
          <a:prstGeom prst="rect">
            <a:avLst/>
          </a:prstGeom>
        </p:spPr>
      </p:pic>
    </p:spTree>
    <p:extLst>
      <p:ext uri="{BB962C8B-B14F-4D97-AF65-F5344CB8AC3E}">
        <p14:creationId xmlns:p14="http://schemas.microsoft.com/office/powerpoint/2010/main" val="2105152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9EF9-1292-0D4D-95A0-033A4F54543D}"/>
              </a:ext>
            </a:extLst>
          </p:cNvPr>
          <p:cNvSpPr>
            <a:spLocks noGrp="1"/>
          </p:cNvSpPr>
          <p:nvPr>
            <p:ph type="title"/>
          </p:nvPr>
        </p:nvSpPr>
        <p:spPr/>
        <p:txBody>
          <a:bodyPr/>
          <a:lstStyle/>
          <a:p>
            <a:r>
              <a:rPr lang="en-US" dirty="0"/>
              <a:t>PCP Visit 12/13/19</a:t>
            </a:r>
          </a:p>
        </p:txBody>
      </p:sp>
      <p:sp>
        <p:nvSpPr>
          <p:cNvPr id="3" name="Content Placeholder 2">
            <a:extLst>
              <a:ext uri="{FF2B5EF4-FFF2-40B4-BE49-F238E27FC236}">
                <a16:creationId xmlns:a16="http://schemas.microsoft.com/office/drawing/2014/main" id="{F9FB9534-EAD3-4040-BCC4-38D70F964842}"/>
              </a:ext>
            </a:extLst>
          </p:cNvPr>
          <p:cNvSpPr>
            <a:spLocks noGrp="1"/>
          </p:cNvSpPr>
          <p:nvPr>
            <p:ph idx="1"/>
          </p:nvPr>
        </p:nvSpPr>
        <p:spPr/>
        <p:txBody>
          <a:bodyPr/>
          <a:lstStyle/>
          <a:p>
            <a:r>
              <a:rPr lang="en-US" dirty="0"/>
              <a:t>Seen by PCP</a:t>
            </a:r>
          </a:p>
          <a:p>
            <a:r>
              <a:rPr lang="en-US" dirty="0"/>
              <a:t>Concerned with abnormal stress test that reproduced symptoms</a:t>
            </a:r>
          </a:p>
          <a:p>
            <a:r>
              <a:rPr lang="en-US" dirty="0"/>
              <a:t>Chest pain is worsening</a:t>
            </a:r>
          </a:p>
          <a:p>
            <a:r>
              <a:rPr lang="en-US" dirty="0"/>
              <a:t>Sent back to ER</a:t>
            </a:r>
          </a:p>
          <a:p>
            <a:r>
              <a:rPr lang="en-US" dirty="0"/>
              <a:t>Transferred to VVH</a:t>
            </a:r>
          </a:p>
        </p:txBody>
      </p:sp>
    </p:spTree>
    <p:extLst>
      <p:ext uri="{BB962C8B-B14F-4D97-AF65-F5344CB8AC3E}">
        <p14:creationId xmlns:p14="http://schemas.microsoft.com/office/powerpoint/2010/main" val="158938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C1D8-10A0-1543-8DA6-8632E95FB411}"/>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55BA654A-C745-5E4C-9AE4-D673BBCC6D8F}"/>
              </a:ext>
            </a:extLst>
          </p:cNvPr>
          <p:cNvSpPr>
            <a:spLocks noGrp="1"/>
          </p:cNvSpPr>
          <p:nvPr>
            <p:ph idx="1"/>
          </p:nvPr>
        </p:nvSpPr>
        <p:spPr/>
        <p:txBody>
          <a:bodyPr/>
          <a:lstStyle/>
          <a:p>
            <a:r>
              <a:rPr lang="en-US" dirty="0"/>
              <a:t>Medical history:  Hypothyroid, Hyperlipidemia, Essential HTN, PPHN, GERD, osteoporosis</a:t>
            </a:r>
          </a:p>
          <a:p>
            <a:r>
              <a:rPr lang="en-US" dirty="0"/>
              <a:t>Medications:  Iron, levothyroxine, Lisinopril, omeprazole, simvastatin, Benadryl, Fosamax, Naproxen, Aspirin, Biotin, HCTZ, esomeprazole, Meclizine, Miralax</a:t>
            </a:r>
          </a:p>
          <a:p>
            <a:r>
              <a:rPr lang="en-US" dirty="0"/>
              <a:t>Vitals 210/98, 91%, 36.9, 75</a:t>
            </a:r>
          </a:p>
        </p:txBody>
      </p:sp>
    </p:spTree>
    <p:extLst>
      <p:ext uri="{BB962C8B-B14F-4D97-AF65-F5344CB8AC3E}">
        <p14:creationId xmlns:p14="http://schemas.microsoft.com/office/powerpoint/2010/main" val="1632913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4631-106A-854E-8DA6-4CB4E94446F9}"/>
              </a:ext>
            </a:extLst>
          </p:cNvPr>
          <p:cNvSpPr>
            <a:spLocks noGrp="1"/>
          </p:cNvSpPr>
          <p:nvPr>
            <p:ph type="title"/>
          </p:nvPr>
        </p:nvSpPr>
        <p:spPr/>
        <p:txBody>
          <a:bodyPr/>
          <a:lstStyle/>
          <a:p>
            <a:r>
              <a:rPr lang="en-US" dirty="0"/>
              <a:t>VVH Hospital Stay</a:t>
            </a:r>
          </a:p>
        </p:txBody>
      </p:sp>
      <p:sp>
        <p:nvSpPr>
          <p:cNvPr id="3" name="Content Placeholder 2">
            <a:extLst>
              <a:ext uri="{FF2B5EF4-FFF2-40B4-BE49-F238E27FC236}">
                <a16:creationId xmlns:a16="http://schemas.microsoft.com/office/drawing/2014/main" id="{D25E0515-85BB-C24D-9BEF-EC977B267F8D}"/>
              </a:ext>
            </a:extLst>
          </p:cNvPr>
          <p:cNvSpPr>
            <a:spLocks noGrp="1"/>
          </p:cNvSpPr>
          <p:nvPr>
            <p:ph idx="1"/>
          </p:nvPr>
        </p:nvSpPr>
        <p:spPr>
          <a:xfrm>
            <a:off x="2773599" y="2052116"/>
            <a:ext cx="7796540" cy="4704944"/>
          </a:xfrm>
        </p:spPr>
        <p:txBody>
          <a:bodyPr>
            <a:normAutofit fontScale="85000" lnSpcReduction="20000"/>
          </a:bodyPr>
          <a:lstStyle/>
          <a:p>
            <a:r>
              <a:rPr lang="en-US" dirty="0"/>
              <a:t>Left heart catheterization</a:t>
            </a:r>
          </a:p>
          <a:p>
            <a:r>
              <a:rPr lang="en-US" dirty="0"/>
              <a:t>Good EF 55-60%</a:t>
            </a:r>
          </a:p>
          <a:p>
            <a:r>
              <a:rPr lang="en-US" dirty="0"/>
              <a:t>Basal and anteroseptal hypokinesis</a:t>
            </a:r>
          </a:p>
          <a:p>
            <a:r>
              <a:rPr lang="en-US" dirty="0"/>
              <a:t>Severe MR</a:t>
            </a:r>
          </a:p>
          <a:p>
            <a:r>
              <a:rPr lang="en-US" dirty="0"/>
              <a:t>60-65% distal left main stenosis</a:t>
            </a:r>
          </a:p>
          <a:p>
            <a:r>
              <a:rPr lang="en-US" dirty="0"/>
              <a:t>95% stenosis at ostium of LAD</a:t>
            </a:r>
          </a:p>
          <a:p>
            <a:r>
              <a:rPr lang="en-US" dirty="0"/>
              <a:t>70-75% ostial circumflex stenosis</a:t>
            </a:r>
          </a:p>
          <a:p>
            <a:r>
              <a:rPr lang="en-US" dirty="0"/>
              <a:t>60-70% stenosis right coronary</a:t>
            </a:r>
          </a:p>
          <a:p>
            <a:r>
              <a:rPr lang="en-US" dirty="0"/>
              <a:t>Recommended for aortocoronary bypass and MV replacement</a:t>
            </a:r>
          </a:p>
          <a:p>
            <a:r>
              <a:rPr lang="en-US" dirty="0"/>
              <a:t>Transferred to St. Mary’s</a:t>
            </a:r>
          </a:p>
        </p:txBody>
      </p:sp>
    </p:spTree>
    <p:extLst>
      <p:ext uri="{BB962C8B-B14F-4D97-AF65-F5344CB8AC3E}">
        <p14:creationId xmlns:p14="http://schemas.microsoft.com/office/powerpoint/2010/main" val="3563666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F20F-A8A7-C242-8EAE-1D21184373F7}"/>
              </a:ext>
            </a:extLst>
          </p:cNvPr>
          <p:cNvSpPr>
            <a:spLocks noGrp="1"/>
          </p:cNvSpPr>
          <p:nvPr>
            <p:ph type="title"/>
          </p:nvPr>
        </p:nvSpPr>
        <p:spPr/>
        <p:txBody>
          <a:bodyPr/>
          <a:lstStyle/>
          <a:p>
            <a:r>
              <a:rPr lang="en-US" dirty="0"/>
              <a:t>St. Mary's</a:t>
            </a:r>
          </a:p>
        </p:txBody>
      </p:sp>
      <p:sp>
        <p:nvSpPr>
          <p:cNvPr id="3" name="Content Placeholder 2">
            <a:extLst>
              <a:ext uri="{FF2B5EF4-FFF2-40B4-BE49-F238E27FC236}">
                <a16:creationId xmlns:a16="http://schemas.microsoft.com/office/drawing/2014/main" id="{208E3614-B1F1-5A49-AD9B-3EBFFE7BF8F3}"/>
              </a:ext>
            </a:extLst>
          </p:cNvPr>
          <p:cNvSpPr>
            <a:spLocks noGrp="1"/>
          </p:cNvSpPr>
          <p:nvPr>
            <p:ph idx="1"/>
          </p:nvPr>
        </p:nvSpPr>
        <p:spPr/>
        <p:txBody>
          <a:bodyPr/>
          <a:lstStyle/>
          <a:p>
            <a:r>
              <a:rPr lang="en-US" dirty="0"/>
              <a:t>12/17/19 she had quadruple bypass surgery</a:t>
            </a:r>
          </a:p>
          <a:p>
            <a:r>
              <a:rPr lang="en-US" dirty="0"/>
              <a:t>12/18/19 extubated</a:t>
            </a:r>
          </a:p>
        </p:txBody>
      </p:sp>
    </p:spTree>
    <p:extLst>
      <p:ext uri="{BB962C8B-B14F-4D97-AF65-F5344CB8AC3E}">
        <p14:creationId xmlns:p14="http://schemas.microsoft.com/office/powerpoint/2010/main" val="4050262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F6CC-8229-CB40-9EAD-FA2025BF38BD}"/>
              </a:ext>
            </a:extLst>
          </p:cNvPr>
          <p:cNvSpPr>
            <a:spLocks noGrp="1"/>
          </p:cNvSpPr>
          <p:nvPr>
            <p:ph type="title"/>
          </p:nvPr>
        </p:nvSpPr>
        <p:spPr/>
        <p:txBody>
          <a:bodyPr/>
          <a:lstStyle/>
          <a:p>
            <a:r>
              <a:rPr lang="en-US" dirty="0"/>
              <a:t>Stable vs Unstable Angina</a:t>
            </a:r>
          </a:p>
        </p:txBody>
      </p:sp>
      <p:sp>
        <p:nvSpPr>
          <p:cNvPr id="3" name="Content Placeholder 2">
            <a:extLst>
              <a:ext uri="{FF2B5EF4-FFF2-40B4-BE49-F238E27FC236}">
                <a16:creationId xmlns:a16="http://schemas.microsoft.com/office/drawing/2014/main" id="{F9352D70-8477-8043-9A2E-EDAD313C7844}"/>
              </a:ext>
            </a:extLst>
          </p:cNvPr>
          <p:cNvSpPr>
            <a:spLocks noGrp="1"/>
          </p:cNvSpPr>
          <p:nvPr>
            <p:ph idx="1"/>
          </p:nvPr>
        </p:nvSpPr>
        <p:spPr/>
        <p:txBody>
          <a:bodyPr/>
          <a:lstStyle/>
          <a:p>
            <a:r>
              <a:rPr lang="en-US" dirty="0"/>
              <a:t>Stable</a:t>
            </a:r>
          </a:p>
          <a:p>
            <a:pPr lvl="1"/>
            <a:r>
              <a:rPr lang="en-US" dirty="0"/>
              <a:t>Inducible episodes of angina associated with reversible ischemia</a:t>
            </a:r>
          </a:p>
          <a:p>
            <a:pPr lvl="1"/>
            <a:r>
              <a:rPr lang="en-US" dirty="0"/>
              <a:t>Stable angina should have non-invasive imaging if pre-test probability is 15-85%</a:t>
            </a:r>
          </a:p>
          <a:p>
            <a:pPr lvl="1"/>
            <a:r>
              <a:rPr lang="en-US" dirty="0"/>
              <a:t>Less than 15% it is not recommended</a:t>
            </a:r>
          </a:p>
          <a:p>
            <a:pPr lvl="1"/>
            <a:r>
              <a:rPr lang="en-US" dirty="0"/>
              <a:t>Above 85%, direct intervention is recommended</a:t>
            </a:r>
          </a:p>
        </p:txBody>
      </p:sp>
    </p:spTree>
    <p:extLst>
      <p:ext uri="{BB962C8B-B14F-4D97-AF65-F5344CB8AC3E}">
        <p14:creationId xmlns:p14="http://schemas.microsoft.com/office/powerpoint/2010/main" val="3746095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029D-BEBE-7E4B-9364-30E6E320117B}"/>
              </a:ext>
            </a:extLst>
          </p:cNvPr>
          <p:cNvSpPr>
            <a:spLocks noGrp="1"/>
          </p:cNvSpPr>
          <p:nvPr>
            <p:ph type="title"/>
          </p:nvPr>
        </p:nvSpPr>
        <p:spPr/>
        <p:txBody>
          <a:bodyPr/>
          <a:lstStyle/>
          <a:p>
            <a:r>
              <a:rPr lang="en-US" dirty="0"/>
              <a:t>Stress Testing</a:t>
            </a:r>
          </a:p>
        </p:txBody>
      </p:sp>
      <p:sp>
        <p:nvSpPr>
          <p:cNvPr id="3" name="Content Placeholder 2">
            <a:extLst>
              <a:ext uri="{FF2B5EF4-FFF2-40B4-BE49-F238E27FC236}">
                <a16:creationId xmlns:a16="http://schemas.microsoft.com/office/drawing/2014/main" id="{5345AF2C-B3A1-8E48-92B2-EBD61B9A0232}"/>
              </a:ext>
            </a:extLst>
          </p:cNvPr>
          <p:cNvSpPr>
            <a:spLocks noGrp="1"/>
          </p:cNvSpPr>
          <p:nvPr>
            <p:ph idx="1"/>
          </p:nvPr>
        </p:nvSpPr>
        <p:spPr/>
        <p:txBody>
          <a:bodyPr/>
          <a:lstStyle/>
          <a:p>
            <a:r>
              <a:rPr lang="en-US" dirty="0"/>
              <a:t>Need high pre-test probability to make stress test worthwhile</a:t>
            </a:r>
          </a:p>
          <a:p>
            <a:r>
              <a:rPr lang="en-US" dirty="0"/>
              <a:t>Pre-test probability is &gt;/= 80% good at ruling in coronary artery disease</a:t>
            </a:r>
          </a:p>
          <a:p>
            <a:r>
              <a:rPr lang="en-US" dirty="0"/>
              <a:t>Pre-test probability is &lt;/= 19% good at ruling out coronary artery disease</a:t>
            </a:r>
          </a:p>
          <a:p>
            <a:r>
              <a:rPr lang="en-US" dirty="0"/>
              <a:t>Compared to coronary artery CT that needs pre-test probability of 58%</a:t>
            </a:r>
          </a:p>
          <a:p>
            <a:endParaRPr lang="en-US" dirty="0"/>
          </a:p>
        </p:txBody>
      </p:sp>
    </p:spTree>
    <p:extLst>
      <p:ext uri="{BB962C8B-B14F-4D97-AF65-F5344CB8AC3E}">
        <p14:creationId xmlns:p14="http://schemas.microsoft.com/office/powerpoint/2010/main" val="315381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9F81-385B-EC42-BDDC-551111D50806}"/>
              </a:ext>
            </a:extLst>
          </p:cNvPr>
          <p:cNvSpPr>
            <a:spLocks noGrp="1"/>
          </p:cNvSpPr>
          <p:nvPr>
            <p:ph type="title"/>
          </p:nvPr>
        </p:nvSpPr>
        <p:spPr/>
        <p:txBody>
          <a:bodyPr/>
          <a:lstStyle/>
          <a:p>
            <a:r>
              <a:rPr lang="en-US" dirty="0"/>
              <a:t>Negative test</a:t>
            </a:r>
          </a:p>
        </p:txBody>
      </p:sp>
      <p:sp>
        <p:nvSpPr>
          <p:cNvPr id="3" name="Content Placeholder 2">
            <a:extLst>
              <a:ext uri="{FF2B5EF4-FFF2-40B4-BE49-F238E27FC236}">
                <a16:creationId xmlns:a16="http://schemas.microsoft.com/office/drawing/2014/main" id="{6FD54AE3-7289-7C41-B774-F19DE67D5DD5}"/>
              </a:ext>
            </a:extLst>
          </p:cNvPr>
          <p:cNvSpPr>
            <a:spLocks noGrp="1"/>
          </p:cNvSpPr>
          <p:nvPr>
            <p:ph idx="1"/>
          </p:nvPr>
        </p:nvSpPr>
        <p:spPr/>
        <p:txBody>
          <a:bodyPr/>
          <a:lstStyle/>
          <a:p>
            <a:r>
              <a:rPr lang="en-US" dirty="0"/>
              <a:t>Patients who can achieve 10.0 METS</a:t>
            </a:r>
          </a:p>
          <a:p>
            <a:r>
              <a:rPr lang="en-US" dirty="0"/>
              <a:t>94% sensitivity that they do NOT have CAD</a:t>
            </a:r>
          </a:p>
          <a:p>
            <a:r>
              <a:rPr lang="en-US" dirty="0"/>
              <a:t>97% negative predictive value</a:t>
            </a:r>
          </a:p>
        </p:txBody>
      </p:sp>
    </p:spTree>
    <p:extLst>
      <p:ext uri="{BB962C8B-B14F-4D97-AF65-F5344CB8AC3E}">
        <p14:creationId xmlns:p14="http://schemas.microsoft.com/office/powerpoint/2010/main" val="781430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52F7ED56-3926-6C4A-92CA-3EBAB07D74F6}"/>
              </a:ext>
            </a:extLst>
          </p:cNvPr>
          <p:cNvPicPr>
            <a:picLocks noChangeAspect="1"/>
          </p:cNvPicPr>
          <p:nvPr/>
        </p:nvPicPr>
        <p:blipFill rotWithShape="1">
          <a:blip r:embed="rId2"/>
          <a:srcRect l="4365" t="29792" r="36402" b="5417"/>
          <a:stretch/>
        </p:blipFill>
        <p:spPr>
          <a:xfrm>
            <a:off x="771525" y="41480"/>
            <a:ext cx="10572750" cy="6687933"/>
          </a:xfrm>
          <a:prstGeom prst="rect">
            <a:avLst/>
          </a:prstGeom>
        </p:spPr>
      </p:pic>
    </p:spTree>
    <p:extLst>
      <p:ext uri="{BB962C8B-B14F-4D97-AF65-F5344CB8AC3E}">
        <p14:creationId xmlns:p14="http://schemas.microsoft.com/office/powerpoint/2010/main" val="2777710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E0D0-3D62-9E4D-86B5-E35405CD77BB}"/>
              </a:ext>
            </a:extLst>
          </p:cNvPr>
          <p:cNvSpPr>
            <a:spLocks noGrp="1"/>
          </p:cNvSpPr>
          <p:nvPr>
            <p:ph type="title"/>
          </p:nvPr>
        </p:nvSpPr>
        <p:spPr/>
        <p:txBody>
          <a:bodyPr/>
          <a:lstStyle/>
          <a:p>
            <a:r>
              <a:rPr lang="en-US" dirty="0"/>
              <a:t>Women and heart attacks</a:t>
            </a:r>
          </a:p>
        </p:txBody>
      </p:sp>
      <p:sp>
        <p:nvSpPr>
          <p:cNvPr id="3" name="Content Placeholder 2">
            <a:extLst>
              <a:ext uri="{FF2B5EF4-FFF2-40B4-BE49-F238E27FC236}">
                <a16:creationId xmlns:a16="http://schemas.microsoft.com/office/drawing/2014/main" id="{B882BF16-70B8-D54E-A277-6AE9239DB47A}"/>
              </a:ext>
            </a:extLst>
          </p:cNvPr>
          <p:cNvSpPr>
            <a:spLocks noGrp="1"/>
          </p:cNvSpPr>
          <p:nvPr>
            <p:ph idx="1"/>
          </p:nvPr>
        </p:nvSpPr>
        <p:spPr/>
        <p:txBody>
          <a:bodyPr/>
          <a:lstStyle/>
          <a:p>
            <a:r>
              <a:rPr lang="en-US" dirty="0"/>
              <a:t>Leading cause of death in women</a:t>
            </a:r>
          </a:p>
          <a:p>
            <a:r>
              <a:rPr lang="en-US" dirty="0"/>
              <a:t>Generally present with atypical symptoms</a:t>
            </a:r>
          </a:p>
          <a:p>
            <a:r>
              <a:rPr lang="en-US" dirty="0"/>
              <a:t>Higher morbidity and mortality</a:t>
            </a:r>
          </a:p>
          <a:p>
            <a:r>
              <a:rPr lang="en-US" dirty="0"/>
              <a:t>More delay in care</a:t>
            </a:r>
          </a:p>
        </p:txBody>
      </p:sp>
    </p:spTree>
    <p:extLst>
      <p:ext uri="{BB962C8B-B14F-4D97-AF65-F5344CB8AC3E}">
        <p14:creationId xmlns:p14="http://schemas.microsoft.com/office/powerpoint/2010/main" val="1914684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91D6-A64B-804B-9015-40A9F303FC76}"/>
              </a:ext>
            </a:extLst>
          </p:cNvPr>
          <p:cNvSpPr>
            <a:spLocks noGrp="1"/>
          </p:cNvSpPr>
          <p:nvPr>
            <p:ph type="title"/>
          </p:nvPr>
        </p:nvSpPr>
        <p:spPr/>
        <p:txBody>
          <a:bodyPr/>
          <a:lstStyle/>
          <a:p>
            <a:r>
              <a:rPr lang="en-US" dirty="0"/>
              <a:t>EMS Case #4/6</a:t>
            </a:r>
          </a:p>
        </p:txBody>
      </p:sp>
      <p:sp>
        <p:nvSpPr>
          <p:cNvPr id="3" name="Content Placeholder 2">
            <a:extLst>
              <a:ext uri="{FF2B5EF4-FFF2-40B4-BE49-F238E27FC236}">
                <a16:creationId xmlns:a16="http://schemas.microsoft.com/office/drawing/2014/main" id="{E6865F5B-EF3F-C240-865B-FBF6EE591EA2}"/>
              </a:ext>
            </a:extLst>
          </p:cNvPr>
          <p:cNvSpPr>
            <a:spLocks noGrp="1"/>
          </p:cNvSpPr>
          <p:nvPr>
            <p:ph idx="1"/>
          </p:nvPr>
        </p:nvSpPr>
        <p:spPr/>
        <p:txBody>
          <a:bodyPr/>
          <a:lstStyle/>
          <a:p>
            <a:r>
              <a:rPr lang="en-US" dirty="0"/>
              <a:t>November 13, 2019</a:t>
            </a:r>
          </a:p>
          <a:p>
            <a:r>
              <a:rPr lang="en-US" dirty="0"/>
              <a:t>Responders:</a:t>
            </a:r>
          </a:p>
          <a:p>
            <a:pPr lvl="1"/>
            <a:r>
              <a:rPr lang="en-US" dirty="0"/>
              <a:t>Cody Bates</a:t>
            </a:r>
          </a:p>
          <a:p>
            <a:pPr lvl="1"/>
            <a:r>
              <a:rPr lang="en-US" dirty="0"/>
              <a:t>Cody Blair</a:t>
            </a:r>
          </a:p>
          <a:p>
            <a:pPr lvl="1"/>
            <a:r>
              <a:rPr lang="en-US" dirty="0"/>
              <a:t>Robert Tipping</a:t>
            </a:r>
          </a:p>
          <a:p>
            <a:pPr lvl="1"/>
            <a:r>
              <a:rPr lang="en-US" dirty="0"/>
              <a:t>Lyle Vann</a:t>
            </a:r>
          </a:p>
          <a:p>
            <a:r>
              <a:rPr lang="en-US" dirty="0"/>
              <a:t>63-year-old male activated medical alarm, doesn’t know where he is.</a:t>
            </a:r>
          </a:p>
        </p:txBody>
      </p:sp>
    </p:spTree>
    <p:extLst>
      <p:ext uri="{BB962C8B-B14F-4D97-AF65-F5344CB8AC3E}">
        <p14:creationId xmlns:p14="http://schemas.microsoft.com/office/powerpoint/2010/main" val="2608819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91A6-DF2A-8E43-84AC-7E8493E9F923}"/>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182B9410-3DDE-394C-9E6A-5949DD535939}"/>
              </a:ext>
            </a:extLst>
          </p:cNvPr>
          <p:cNvSpPr>
            <a:spLocks noGrp="1"/>
          </p:cNvSpPr>
          <p:nvPr>
            <p:ph idx="1"/>
          </p:nvPr>
        </p:nvSpPr>
        <p:spPr/>
        <p:txBody>
          <a:bodyPr/>
          <a:lstStyle/>
          <a:p>
            <a:r>
              <a:rPr lang="en-US" dirty="0"/>
              <a:t>Medical history: Diabetes type II, HTN</a:t>
            </a:r>
          </a:p>
          <a:p>
            <a:r>
              <a:rPr lang="en-US" dirty="0"/>
              <a:t>Medications: </a:t>
            </a:r>
            <a:r>
              <a:rPr lang="en-US" b="1" dirty="0"/>
              <a:t>Acarbose</a:t>
            </a:r>
            <a:r>
              <a:rPr lang="en-US" dirty="0"/>
              <a:t>, </a:t>
            </a:r>
            <a:r>
              <a:rPr lang="en-US" b="1" dirty="0"/>
              <a:t>Amlodipine</a:t>
            </a:r>
            <a:r>
              <a:rPr lang="en-US" dirty="0"/>
              <a:t>, Aspirin, Atorvastatin, Clopidogrel, Chlorcyclizine, </a:t>
            </a:r>
            <a:r>
              <a:rPr lang="en-US" b="1" dirty="0"/>
              <a:t>Glipizide</a:t>
            </a:r>
            <a:r>
              <a:rPr lang="en-US" dirty="0"/>
              <a:t>, </a:t>
            </a:r>
            <a:r>
              <a:rPr lang="en-US" b="1" dirty="0"/>
              <a:t>Liraglutide,</a:t>
            </a:r>
            <a:r>
              <a:rPr lang="en-US" dirty="0"/>
              <a:t> Lisinopril, </a:t>
            </a:r>
            <a:r>
              <a:rPr lang="en-US" b="1" dirty="0"/>
              <a:t>Metformin</a:t>
            </a:r>
            <a:r>
              <a:rPr lang="en-US" dirty="0"/>
              <a:t>, </a:t>
            </a:r>
            <a:r>
              <a:rPr lang="en-US" b="1" dirty="0"/>
              <a:t>Metoprolo</a:t>
            </a:r>
            <a:r>
              <a:rPr lang="en-US" dirty="0"/>
              <a:t>l, Omeprazole, Sildenafil, Tamsulosin, Trospium Chloride, </a:t>
            </a:r>
            <a:r>
              <a:rPr lang="en-US" b="1" dirty="0"/>
              <a:t>Jardiance</a:t>
            </a:r>
          </a:p>
          <a:p>
            <a:r>
              <a:rPr lang="en-US" dirty="0"/>
              <a:t>Vitals: 180/80, 90, 24, 97%, 35.8</a:t>
            </a:r>
          </a:p>
        </p:txBody>
      </p:sp>
    </p:spTree>
    <p:extLst>
      <p:ext uri="{BB962C8B-B14F-4D97-AF65-F5344CB8AC3E}">
        <p14:creationId xmlns:p14="http://schemas.microsoft.com/office/powerpoint/2010/main" val="1089454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A6E-F0CB-3B43-B0C8-F87EDE9D0B2F}"/>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B3FD676B-2906-D04C-9CBC-033565828545}"/>
              </a:ext>
            </a:extLst>
          </p:cNvPr>
          <p:cNvSpPr>
            <a:spLocks noGrp="1"/>
          </p:cNvSpPr>
          <p:nvPr>
            <p:ph idx="1"/>
          </p:nvPr>
        </p:nvSpPr>
        <p:spPr/>
        <p:txBody>
          <a:bodyPr/>
          <a:lstStyle/>
          <a:p>
            <a:r>
              <a:rPr lang="en-US" dirty="0"/>
              <a:t>Greeted by his wife at the door</a:t>
            </a:r>
          </a:p>
          <a:p>
            <a:r>
              <a:rPr lang="en-US" dirty="0"/>
              <a:t>Husband had been out helping a neighbor lift carpet shampooer</a:t>
            </a:r>
          </a:p>
          <a:p>
            <a:r>
              <a:rPr lang="en-US" dirty="0"/>
              <a:t>Returned home and he was not feeling right</a:t>
            </a:r>
          </a:p>
          <a:p>
            <a:r>
              <a:rPr lang="en-US" dirty="0"/>
              <a:t>Sugar had gone 175 to 59</a:t>
            </a:r>
          </a:p>
          <a:p>
            <a:r>
              <a:rPr lang="en-US" dirty="0"/>
              <a:t>Pale with profuse diaphoresis, would not hold conversation</a:t>
            </a:r>
          </a:p>
          <a:p>
            <a:r>
              <a:rPr lang="en-US" dirty="0"/>
              <a:t>15g oral glucose</a:t>
            </a:r>
          </a:p>
          <a:p>
            <a:r>
              <a:rPr lang="en-US" dirty="0"/>
              <a:t>EKG sinus rhythm</a:t>
            </a:r>
          </a:p>
        </p:txBody>
      </p:sp>
    </p:spTree>
    <p:extLst>
      <p:ext uri="{BB962C8B-B14F-4D97-AF65-F5344CB8AC3E}">
        <p14:creationId xmlns:p14="http://schemas.microsoft.com/office/powerpoint/2010/main" val="277864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4F375-DF4B-7743-8769-60B9BA692854}"/>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C3E8BA93-8170-594C-BF85-A08A8478247C}"/>
              </a:ext>
            </a:extLst>
          </p:cNvPr>
          <p:cNvSpPr>
            <a:spLocks noGrp="1"/>
          </p:cNvSpPr>
          <p:nvPr>
            <p:ph idx="1"/>
          </p:nvPr>
        </p:nvSpPr>
        <p:spPr/>
        <p:txBody>
          <a:bodyPr/>
          <a:lstStyle/>
          <a:p>
            <a:r>
              <a:rPr lang="en-US" dirty="0"/>
              <a:t>Patient reports severe headache that started when she went to bed</a:t>
            </a:r>
          </a:p>
          <a:p>
            <a:r>
              <a:rPr lang="en-US" dirty="0"/>
              <a:t>Throbbing in her lower legs as well</a:t>
            </a:r>
          </a:p>
          <a:p>
            <a:r>
              <a:rPr lang="en-US" dirty="0"/>
              <a:t>No chest, neck, back, shoulder pain</a:t>
            </a:r>
          </a:p>
          <a:p>
            <a:r>
              <a:rPr lang="en-US" dirty="0"/>
              <a:t>No SOB, dizziness, blurred vision or vision changes</a:t>
            </a:r>
          </a:p>
          <a:p>
            <a:r>
              <a:rPr lang="en-US" dirty="0"/>
              <a:t>12 lead EKG right bundle branch block</a:t>
            </a:r>
          </a:p>
        </p:txBody>
      </p:sp>
    </p:spTree>
    <p:extLst>
      <p:ext uri="{BB962C8B-B14F-4D97-AF65-F5344CB8AC3E}">
        <p14:creationId xmlns:p14="http://schemas.microsoft.com/office/powerpoint/2010/main" val="187945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00CB-D87F-6B49-82FE-29275255DA97}"/>
              </a:ext>
            </a:extLst>
          </p:cNvPr>
          <p:cNvSpPr>
            <a:spLocks noGrp="1"/>
          </p:cNvSpPr>
          <p:nvPr>
            <p:ph type="title"/>
          </p:nvPr>
        </p:nvSpPr>
        <p:spPr/>
        <p:txBody>
          <a:bodyPr/>
          <a:lstStyle/>
          <a:p>
            <a:r>
              <a:rPr lang="en-US" dirty="0"/>
              <a:t>ER Evaluation</a:t>
            </a:r>
          </a:p>
        </p:txBody>
      </p:sp>
      <p:sp>
        <p:nvSpPr>
          <p:cNvPr id="3" name="Content Placeholder 2">
            <a:extLst>
              <a:ext uri="{FF2B5EF4-FFF2-40B4-BE49-F238E27FC236}">
                <a16:creationId xmlns:a16="http://schemas.microsoft.com/office/drawing/2014/main" id="{F0111F87-09CF-2B46-A485-6527B11BDFEA}"/>
              </a:ext>
            </a:extLst>
          </p:cNvPr>
          <p:cNvSpPr>
            <a:spLocks noGrp="1"/>
          </p:cNvSpPr>
          <p:nvPr>
            <p:ph idx="1"/>
          </p:nvPr>
        </p:nvSpPr>
        <p:spPr/>
        <p:txBody>
          <a:bodyPr/>
          <a:lstStyle/>
          <a:p>
            <a:r>
              <a:rPr lang="en-US" dirty="0"/>
              <a:t>ER evaluation notable for potassium 3.2</a:t>
            </a:r>
          </a:p>
          <a:p>
            <a:r>
              <a:rPr lang="en-US" dirty="0"/>
              <a:t>Glucose 69</a:t>
            </a:r>
          </a:p>
          <a:p>
            <a:r>
              <a:rPr lang="en-US" dirty="0"/>
              <a:t>Treated</a:t>
            </a:r>
          </a:p>
          <a:p>
            <a:r>
              <a:rPr lang="en-US" dirty="0"/>
              <a:t>Watched for 5 hours and discharged home</a:t>
            </a:r>
          </a:p>
        </p:txBody>
      </p:sp>
    </p:spTree>
    <p:extLst>
      <p:ext uri="{BB962C8B-B14F-4D97-AF65-F5344CB8AC3E}">
        <p14:creationId xmlns:p14="http://schemas.microsoft.com/office/powerpoint/2010/main" val="3324859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DE79-FEBF-7941-BD52-187CDF798117}"/>
              </a:ext>
            </a:extLst>
          </p:cNvPr>
          <p:cNvSpPr>
            <a:spLocks noGrp="1"/>
          </p:cNvSpPr>
          <p:nvPr>
            <p:ph type="title"/>
          </p:nvPr>
        </p:nvSpPr>
        <p:spPr/>
        <p:txBody>
          <a:bodyPr/>
          <a:lstStyle/>
          <a:p>
            <a:r>
              <a:rPr lang="en-US" dirty="0"/>
              <a:t>Diabetes Mellitus Type 2</a:t>
            </a:r>
          </a:p>
        </p:txBody>
      </p:sp>
      <p:sp>
        <p:nvSpPr>
          <p:cNvPr id="3" name="Content Placeholder 2">
            <a:extLst>
              <a:ext uri="{FF2B5EF4-FFF2-40B4-BE49-F238E27FC236}">
                <a16:creationId xmlns:a16="http://schemas.microsoft.com/office/drawing/2014/main" id="{C72B277C-F41C-4144-AE6C-3A545BA76628}"/>
              </a:ext>
            </a:extLst>
          </p:cNvPr>
          <p:cNvSpPr>
            <a:spLocks noGrp="1"/>
          </p:cNvSpPr>
          <p:nvPr>
            <p:ph idx="1"/>
          </p:nvPr>
        </p:nvSpPr>
        <p:spPr/>
        <p:txBody>
          <a:bodyPr/>
          <a:lstStyle/>
          <a:p>
            <a:r>
              <a:rPr lang="en-US" dirty="0"/>
              <a:t>Type 1 vs type 2</a:t>
            </a:r>
          </a:p>
          <a:p>
            <a:pPr lvl="1"/>
            <a:r>
              <a:rPr lang="en-US" dirty="0"/>
              <a:t>Type 1 are insulin dependent</a:t>
            </a:r>
          </a:p>
          <a:p>
            <a:pPr lvl="1"/>
            <a:r>
              <a:rPr lang="en-US" dirty="0"/>
              <a:t>Type 2 may be insulin dependent</a:t>
            </a:r>
          </a:p>
          <a:p>
            <a:pPr lvl="1"/>
            <a:r>
              <a:rPr lang="en-US" dirty="0"/>
              <a:t>Both can have hypoglycemia</a:t>
            </a:r>
          </a:p>
          <a:p>
            <a:pPr lvl="1"/>
            <a:r>
              <a:rPr lang="en-US" dirty="0"/>
              <a:t>Type 1 high sugars often present emergently with DKA</a:t>
            </a:r>
          </a:p>
          <a:p>
            <a:pPr lvl="1"/>
            <a:r>
              <a:rPr lang="en-US" dirty="0"/>
              <a:t>Type 2 high sugars can present in nonketotic hyperosmolar syndrome as well</a:t>
            </a:r>
          </a:p>
        </p:txBody>
      </p:sp>
    </p:spTree>
    <p:extLst>
      <p:ext uri="{BB962C8B-B14F-4D97-AF65-F5344CB8AC3E}">
        <p14:creationId xmlns:p14="http://schemas.microsoft.com/office/powerpoint/2010/main" val="3624827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8618-24FB-8544-A53C-2C1966AB7085}"/>
              </a:ext>
            </a:extLst>
          </p:cNvPr>
          <p:cNvSpPr>
            <a:spLocks noGrp="1"/>
          </p:cNvSpPr>
          <p:nvPr>
            <p:ph type="title"/>
          </p:nvPr>
        </p:nvSpPr>
        <p:spPr/>
        <p:txBody>
          <a:bodyPr/>
          <a:lstStyle/>
          <a:p>
            <a:r>
              <a:rPr lang="en-US" dirty="0"/>
              <a:t>Diabetes and Emergency Conditions</a:t>
            </a:r>
          </a:p>
        </p:txBody>
      </p:sp>
      <p:sp>
        <p:nvSpPr>
          <p:cNvPr id="3" name="Content Placeholder 2">
            <a:extLst>
              <a:ext uri="{FF2B5EF4-FFF2-40B4-BE49-F238E27FC236}">
                <a16:creationId xmlns:a16="http://schemas.microsoft.com/office/drawing/2014/main" id="{0F423120-69FA-724B-BF7B-0D4FFA813DAB}"/>
              </a:ext>
            </a:extLst>
          </p:cNvPr>
          <p:cNvSpPr>
            <a:spLocks noGrp="1"/>
          </p:cNvSpPr>
          <p:nvPr>
            <p:ph idx="1"/>
          </p:nvPr>
        </p:nvSpPr>
        <p:spPr/>
        <p:txBody>
          <a:bodyPr>
            <a:normAutofit fontScale="77500" lnSpcReduction="20000"/>
          </a:bodyPr>
          <a:lstStyle/>
          <a:p>
            <a:r>
              <a:rPr lang="en-US" dirty="0"/>
              <a:t>Diabetics are 2-4 times as likely to have a myocardial infarction</a:t>
            </a:r>
          </a:p>
          <a:p>
            <a:r>
              <a:rPr lang="en-US" dirty="0"/>
              <a:t>About 2/3rds of diabetics die of heart disease or stroke</a:t>
            </a:r>
          </a:p>
          <a:p>
            <a:r>
              <a:rPr lang="en-US" dirty="0"/>
              <a:t>Diabetes is leading cause of new blindness ages 20-74</a:t>
            </a:r>
          </a:p>
          <a:p>
            <a:r>
              <a:rPr lang="en-US" dirty="0"/>
              <a:t>Infections and circulation problems in extremities that can risk the health of their limb</a:t>
            </a:r>
          </a:p>
          <a:p>
            <a:r>
              <a:rPr lang="en-US" dirty="0"/>
              <a:t>Strokes</a:t>
            </a:r>
          </a:p>
          <a:p>
            <a:r>
              <a:rPr lang="en-US" dirty="0"/>
              <a:t>High and low sugars</a:t>
            </a:r>
          </a:p>
          <a:p>
            <a:r>
              <a:rPr lang="en-US" dirty="0"/>
              <a:t>Renal failure </a:t>
            </a:r>
          </a:p>
          <a:p>
            <a:pPr lvl="1"/>
            <a:r>
              <a:rPr lang="en-US" dirty="0"/>
              <a:t>10-40% of adults with DM type 2</a:t>
            </a:r>
          </a:p>
          <a:p>
            <a:pPr lvl="1"/>
            <a:r>
              <a:rPr lang="en-US" dirty="0"/>
              <a:t>30% of adults with DM type 1</a:t>
            </a:r>
          </a:p>
        </p:txBody>
      </p:sp>
    </p:spTree>
    <p:extLst>
      <p:ext uri="{BB962C8B-B14F-4D97-AF65-F5344CB8AC3E}">
        <p14:creationId xmlns:p14="http://schemas.microsoft.com/office/powerpoint/2010/main" val="3666986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BF225B3-8F0E-BA48-8F71-1EC6B233B67E}"/>
              </a:ext>
            </a:extLst>
          </p:cNvPr>
          <p:cNvPicPr>
            <a:picLocks noChangeAspect="1"/>
          </p:cNvPicPr>
          <p:nvPr/>
        </p:nvPicPr>
        <p:blipFill rotWithShape="1">
          <a:blip r:embed="rId2"/>
          <a:srcRect l="17414" t="28542" r="9566" b="17083"/>
          <a:stretch/>
        </p:blipFill>
        <p:spPr>
          <a:xfrm>
            <a:off x="639433" y="522543"/>
            <a:ext cx="10913133" cy="5812913"/>
          </a:xfrm>
          <a:prstGeom prst="rect">
            <a:avLst/>
          </a:prstGeom>
        </p:spPr>
      </p:pic>
    </p:spTree>
    <p:extLst>
      <p:ext uri="{BB962C8B-B14F-4D97-AF65-F5344CB8AC3E}">
        <p14:creationId xmlns:p14="http://schemas.microsoft.com/office/powerpoint/2010/main" val="1407319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596C-0DFD-E94A-B624-7FE46ADCD0A2}"/>
              </a:ext>
            </a:extLst>
          </p:cNvPr>
          <p:cNvSpPr>
            <a:spLocks noGrp="1"/>
          </p:cNvSpPr>
          <p:nvPr>
            <p:ph type="title"/>
          </p:nvPr>
        </p:nvSpPr>
        <p:spPr/>
        <p:txBody>
          <a:bodyPr/>
          <a:lstStyle/>
          <a:p>
            <a:r>
              <a:rPr lang="en-US" dirty="0"/>
              <a:t>Diabetes and the ER</a:t>
            </a:r>
          </a:p>
        </p:txBody>
      </p:sp>
      <p:sp>
        <p:nvSpPr>
          <p:cNvPr id="3" name="Content Placeholder 2">
            <a:extLst>
              <a:ext uri="{FF2B5EF4-FFF2-40B4-BE49-F238E27FC236}">
                <a16:creationId xmlns:a16="http://schemas.microsoft.com/office/drawing/2014/main" id="{12DC3D66-3CB8-1347-AB91-32308B45AF7D}"/>
              </a:ext>
            </a:extLst>
          </p:cNvPr>
          <p:cNvSpPr>
            <a:spLocks noGrp="1"/>
          </p:cNvSpPr>
          <p:nvPr>
            <p:ph idx="1"/>
          </p:nvPr>
        </p:nvSpPr>
        <p:spPr/>
        <p:txBody>
          <a:bodyPr/>
          <a:lstStyle/>
          <a:p>
            <a:r>
              <a:rPr lang="en-US" dirty="0"/>
              <a:t>Diabetics more likely to be admitted 28% vs 17%</a:t>
            </a:r>
          </a:p>
          <a:p>
            <a:r>
              <a:rPr lang="en-US" dirty="0"/>
              <a:t>Diabetics likely to stay longer</a:t>
            </a:r>
          </a:p>
          <a:p>
            <a:r>
              <a:rPr lang="en-US" dirty="0"/>
              <a:t>Diabetic Ketoacidosis</a:t>
            </a:r>
          </a:p>
          <a:p>
            <a:pPr lvl="1"/>
            <a:r>
              <a:rPr lang="en-US" dirty="0"/>
              <a:t>&gt;110,000 admissions in the United States</a:t>
            </a:r>
          </a:p>
          <a:p>
            <a:pPr lvl="1"/>
            <a:r>
              <a:rPr lang="en-US" dirty="0"/>
              <a:t>3-10% mortality rate</a:t>
            </a:r>
          </a:p>
          <a:p>
            <a:pPr lvl="1"/>
            <a:r>
              <a:rPr lang="en-US" dirty="0"/>
              <a:t>HHS less common but higher mortality</a:t>
            </a:r>
          </a:p>
        </p:txBody>
      </p:sp>
    </p:spTree>
    <p:extLst>
      <p:ext uri="{BB962C8B-B14F-4D97-AF65-F5344CB8AC3E}">
        <p14:creationId xmlns:p14="http://schemas.microsoft.com/office/powerpoint/2010/main" val="577478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0146-A1F8-4643-BAA1-CAD00DE21726}"/>
              </a:ext>
            </a:extLst>
          </p:cNvPr>
          <p:cNvSpPr>
            <a:spLocks noGrp="1"/>
          </p:cNvSpPr>
          <p:nvPr>
            <p:ph type="title"/>
          </p:nvPr>
        </p:nvSpPr>
        <p:spPr/>
        <p:txBody>
          <a:bodyPr/>
          <a:lstStyle/>
          <a:p>
            <a:r>
              <a:rPr lang="en-US" dirty="0"/>
              <a:t>Hypoglycemia</a:t>
            </a:r>
          </a:p>
        </p:txBody>
      </p:sp>
      <p:sp>
        <p:nvSpPr>
          <p:cNvPr id="3" name="Content Placeholder 2">
            <a:extLst>
              <a:ext uri="{FF2B5EF4-FFF2-40B4-BE49-F238E27FC236}">
                <a16:creationId xmlns:a16="http://schemas.microsoft.com/office/drawing/2014/main" id="{684BE049-BDAD-EB40-A339-B1DDD3936391}"/>
              </a:ext>
            </a:extLst>
          </p:cNvPr>
          <p:cNvSpPr>
            <a:spLocks noGrp="1"/>
          </p:cNvSpPr>
          <p:nvPr>
            <p:ph idx="1"/>
          </p:nvPr>
        </p:nvSpPr>
        <p:spPr>
          <a:xfrm>
            <a:off x="2773599" y="2052116"/>
            <a:ext cx="7796540" cy="4657442"/>
          </a:xfrm>
        </p:spPr>
        <p:txBody>
          <a:bodyPr>
            <a:normAutofit/>
          </a:bodyPr>
          <a:lstStyle/>
          <a:p>
            <a:r>
              <a:rPr lang="en-US" dirty="0"/>
              <a:t>Whipple’s Triad</a:t>
            </a:r>
          </a:p>
          <a:p>
            <a:pPr lvl="1"/>
            <a:r>
              <a:rPr lang="en-US" dirty="0"/>
              <a:t>Symptoms of low sugar</a:t>
            </a:r>
          </a:p>
          <a:p>
            <a:pPr lvl="1"/>
            <a:r>
              <a:rPr lang="en-US" dirty="0"/>
              <a:t>Measured sugar &lt;60</a:t>
            </a:r>
          </a:p>
          <a:p>
            <a:pPr lvl="1"/>
            <a:r>
              <a:rPr lang="en-US" dirty="0"/>
              <a:t>Symptoms resolve when treated</a:t>
            </a:r>
          </a:p>
          <a:p>
            <a:r>
              <a:rPr lang="en-US" dirty="0"/>
              <a:t>Cause of death in 3% of insulin dependent DM</a:t>
            </a:r>
          </a:p>
          <a:p>
            <a:r>
              <a:rPr lang="en-US" dirty="0"/>
              <a:t>Symptoms: Shaky, pale, tired, sweating, hungry, crying out in sleep, anxiety, irritability, tingling around the mouth, confusion, vision disturbances, seizures, LOC</a:t>
            </a:r>
          </a:p>
          <a:p>
            <a:r>
              <a:rPr lang="en-US" dirty="0"/>
              <a:t>May appear intoxicated</a:t>
            </a:r>
          </a:p>
        </p:txBody>
      </p:sp>
    </p:spTree>
    <p:extLst>
      <p:ext uri="{BB962C8B-B14F-4D97-AF65-F5344CB8AC3E}">
        <p14:creationId xmlns:p14="http://schemas.microsoft.com/office/powerpoint/2010/main" val="2970048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C2C4-AE73-AC4A-B973-5BA204AD20C1}"/>
              </a:ext>
            </a:extLst>
          </p:cNvPr>
          <p:cNvSpPr>
            <a:spLocks noGrp="1"/>
          </p:cNvSpPr>
          <p:nvPr>
            <p:ph type="title"/>
          </p:nvPr>
        </p:nvSpPr>
        <p:spPr/>
        <p:txBody>
          <a:bodyPr/>
          <a:lstStyle/>
          <a:p>
            <a:r>
              <a:rPr lang="en-US" dirty="0"/>
              <a:t>Causes of hypoglycemia</a:t>
            </a:r>
          </a:p>
        </p:txBody>
      </p:sp>
      <p:sp>
        <p:nvSpPr>
          <p:cNvPr id="3" name="Content Placeholder 2">
            <a:extLst>
              <a:ext uri="{FF2B5EF4-FFF2-40B4-BE49-F238E27FC236}">
                <a16:creationId xmlns:a16="http://schemas.microsoft.com/office/drawing/2014/main" id="{26A925B4-0E4F-9445-BD84-88E60D7AD77D}"/>
              </a:ext>
            </a:extLst>
          </p:cNvPr>
          <p:cNvSpPr>
            <a:spLocks noGrp="1"/>
          </p:cNvSpPr>
          <p:nvPr>
            <p:ph idx="1"/>
          </p:nvPr>
        </p:nvSpPr>
        <p:spPr/>
        <p:txBody>
          <a:bodyPr>
            <a:normAutofit fontScale="92500" lnSpcReduction="20000"/>
          </a:bodyPr>
          <a:lstStyle/>
          <a:p>
            <a:r>
              <a:rPr lang="en-US" dirty="0"/>
              <a:t>Most common is medications</a:t>
            </a:r>
          </a:p>
          <a:p>
            <a:r>
              <a:rPr lang="en-US" dirty="0"/>
              <a:t>Sepsis</a:t>
            </a:r>
          </a:p>
          <a:p>
            <a:r>
              <a:rPr lang="en-US" dirty="0"/>
              <a:t>Liver Failure</a:t>
            </a:r>
          </a:p>
          <a:p>
            <a:r>
              <a:rPr lang="en-US" dirty="0"/>
              <a:t>Renal Disease</a:t>
            </a:r>
          </a:p>
          <a:p>
            <a:r>
              <a:rPr lang="en-US" dirty="0"/>
              <a:t>Drinking too much alcohol</a:t>
            </a:r>
          </a:p>
          <a:p>
            <a:r>
              <a:rPr lang="en-US" dirty="0"/>
              <a:t>Kids with growth hormone deficiency</a:t>
            </a:r>
          </a:p>
          <a:p>
            <a:r>
              <a:rPr lang="en-US" dirty="0"/>
              <a:t>Postprandial</a:t>
            </a:r>
          </a:p>
          <a:p>
            <a:r>
              <a:rPr lang="en-US" dirty="0"/>
              <a:t>Insulinoma (rare)</a:t>
            </a:r>
          </a:p>
        </p:txBody>
      </p:sp>
    </p:spTree>
    <p:extLst>
      <p:ext uri="{BB962C8B-B14F-4D97-AF65-F5344CB8AC3E}">
        <p14:creationId xmlns:p14="http://schemas.microsoft.com/office/powerpoint/2010/main" val="24405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A4578-296F-BB4F-9434-4DAC2E330D4E}"/>
              </a:ext>
            </a:extLst>
          </p:cNvPr>
          <p:cNvSpPr>
            <a:spLocks noGrp="1"/>
          </p:cNvSpPr>
          <p:nvPr>
            <p:ph type="title"/>
          </p:nvPr>
        </p:nvSpPr>
        <p:spPr/>
        <p:txBody>
          <a:bodyPr/>
          <a:lstStyle/>
          <a:p>
            <a:r>
              <a:rPr lang="en-US" dirty="0"/>
              <a:t>Your patient</a:t>
            </a:r>
          </a:p>
        </p:txBody>
      </p:sp>
      <p:sp>
        <p:nvSpPr>
          <p:cNvPr id="3" name="Content Placeholder 2">
            <a:extLst>
              <a:ext uri="{FF2B5EF4-FFF2-40B4-BE49-F238E27FC236}">
                <a16:creationId xmlns:a16="http://schemas.microsoft.com/office/drawing/2014/main" id="{3F809EEE-AA13-B443-B45B-B688D8FBF2A4}"/>
              </a:ext>
            </a:extLst>
          </p:cNvPr>
          <p:cNvSpPr>
            <a:spLocks noGrp="1"/>
          </p:cNvSpPr>
          <p:nvPr>
            <p:ph idx="1"/>
          </p:nvPr>
        </p:nvSpPr>
        <p:spPr/>
        <p:txBody>
          <a:bodyPr/>
          <a:lstStyle/>
          <a:p>
            <a:r>
              <a:rPr lang="en-US" dirty="0"/>
              <a:t>Metformin</a:t>
            </a:r>
          </a:p>
          <a:p>
            <a:r>
              <a:rPr lang="en-US" dirty="0"/>
              <a:t>Glipizide</a:t>
            </a:r>
          </a:p>
          <a:p>
            <a:r>
              <a:rPr lang="en-US" dirty="0"/>
              <a:t>Jardiance</a:t>
            </a:r>
          </a:p>
          <a:p>
            <a:r>
              <a:rPr lang="en-US" dirty="0"/>
              <a:t>Victoza</a:t>
            </a:r>
          </a:p>
          <a:p>
            <a:r>
              <a:rPr lang="en-US" dirty="0"/>
              <a:t>Acarbose</a:t>
            </a:r>
          </a:p>
          <a:p>
            <a:r>
              <a:rPr lang="en-US" dirty="0"/>
              <a:t>Metoprolol</a:t>
            </a:r>
          </a:p>
          <a:p>
            <a:r>
              <a:rPr lang="en-US" dirty="0"/>
              <a:t>Amlodipine</a:t>
            </a:r>
          </a:p>
        </p:txBody>
      </p:sp>
    </p:spTree>
    <p:extLst>
      <p:ext uri="{BB962C8B-B14F-4D97-AF65-F5344CB8AC3E}">
        <p14:creationId xmlns:p14="http://schemas.microsoft.com/office/powerpoint/2010/main" val="1762327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E173-2DF7-3C4C-AAFD-BAC5AD655DEE}"/>
              </a:ext>
            </a:extLst>
          </p:cNvPr>
          <p:cNvSpPr>
            <a:spLocks noGrp="1"/>
          </p:cNvSpPr>
          <p:nvPr>
            <p:ph type="title"/>
          </p:nvPr>
        </p:nvSpPr>
        <p:spPr/>
        <p:txBody>
          <a:bodyPr/>
          <a:lstStyle/>
          <a:p>
            <a:r>
              <a:rPr lang="en-US" dirty="0"/>
              <a:t>Metformin</a:t>
            </a:r>
          </a:p>
        </p:txBody>
      </p:sp>
      <p:sp>
        <p:nvSpPr>
          <p:cNvPr id="3" name="Content Placeholder 2">
            <a:extLst>
              <a:ext uri="{FF2B5EF4-FFF2-40B4-BE49-F238E27FC236}">
                <a16:creationId xmlns:a16="http://schemas.microsoft.com/office/drawing/2014/main" id="{D074E2DF-ED5A-C145-8103-D2F9B3693FA4}"/>
              </a:ext>
            </a:extLst>
          </p:cNvPr>
          <p:cNvSpPr>
            <a:spLocks noGrp="1"/>
          </p:cNvSpPr>
          <p:nvPr>
            <p:ph idx="1"/>
          </p:nvPr>
        </p:nvSpPr>
        <p:spPr/>
        <p:txBody>
          <a:bodyPr/>
          <a:lstStyle/>
          <a:p>
            <a:r>
              <a:rPr lang="en-US" dirty="0"/>
              <a:t>Biguanides</a:t>
            </a:r>
          </a:p>
          <a:p>
            <a:r>
              <a:rPr lang="en-US" dirty="0"/>
              <a:t>Decreases hepatic production of glucose</a:t>
            </a:r>
          </a:p>
          <a:p>
            <a:r>
              <a:rPr lang="en-US" dirty="0"/>
              <a:t>Decreases intestinal absorption of glucose</a:t>
            </a:r>
          </a:p>
          <a:p>
            <a:r>
              <a:rPr lang="en-US" dirty="0"/>
              <a:t>Decreases oxidation of fatty acids</a:t>
            </a:r>
          </a:p>
          <a:p>
            <a:r>
              <a:rPr lang="en-US" dirty="0"/>
              <a:t>Not associated with hypoglycemia when used alone</a:t>
            </a:r>
          </a:p>
        </p:txBody>
      </p:sp>
    </p:spTree>
    <p:extLst>
      <p:ext uri="{BB962C8B-B14F-4D97-AF65-F5344CB8AC3E}">
        <p14:creationId xmlns:p14="http://schemas.microsoft.com/office/powerpoint/2010/main" val="1274539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7126-4721-EE48-80F2-B937E0257837}"/>
              </a:ext>
            </a:extLst>
          </p:cNvPr>
          <p:cNvSpPr>
            <a:spLocks noGrp="1"/>
          </p:cNvSpPr>
          <p:nvPr>
            <p:ph type="title"/>
          </p:nvPr>
        </p:nvSpPr>
        <p:spPr/>
        <p:txBody>
          <a:bodyPr/>
          <a:lstStyle/>
          <a:p>
            <a:r>
              <a:rPr lang="en-US" dirty="0"/>
              <a:t>Glipizide</a:t>
            </a:r>
          </a:p>
        </p:txBody>
      </p:sp>
      <p:sp>
        <p:nvSpPr>
          <p:cNvPr id="3" name="Content Placeholder 2">
            <a:extLst>
              <a:ext uri="{FF2B5EF4-FFF2-40B4-BE49-F238E27FC236}">
                <a16:creationId xmlns:a16="http://schemas.microsoft.com/office/drawing/2014/main" id="{F595F732-FBAC-764A-8A1E-CF182B50A70F}"/>
              </a:ext>
            </a:extLst>
          </p:cNvPr>
          <p:cNvSpPr>
            <a:spLocks noGrp="1"/>
          </p:cNvSpPr>
          <p:nvPr>
            <p:ph idx="1"/>
          </p:nvPr>
        </p:nvSpPr>
        <p:spPr/>
        <p:txBody>
          <a:bodyPr/>
          <a:lstStyle/>
          <a:p>
            <a:r>
              <a:rPr lang="en-US" dirty="0"/>
              <a:t>Sulfonylureas</a:t>
            </a:r>
          </a:p>
          <a:p>
            <a:r>
              <a:rPr lang="en-US" dirty="0"/>
              <a:t>Increase insulin secretion</a:t>
            </a:r>
          </a:p>
          <a:p>
            <a:r>
              <a:rPr lang="en-US" dirty="0"/>
              <a:t>High risk of hypoglycemia</a:t>
            </a:r>
          </a:p>
          <a:p>
            <a:r>
              <a:rPr lang="en-US" dirty="0"/>
              <a:t>Warning for people over 65 years</a:t>
            </a:r>
          </a:p>
          <a:p>
            <a:pPr lvl="1"/>
            <a:r>
              <a:rPr lang="en-US" dirty="0"/>
              <a:t>2-4% have hypoglycemia per year</a:t>
            </a:r>
          </a:p>
          <a:p>
            <a:pPr lvl="1"/>
            <a:r>
              <a:rPr lang="en-US" dirty="0"/>
              <a:t>Average gain of 4-6 kg</a:t>
            </a:r>
          </a:p>
        </p:txBody>
      </p:sp>
    </p:spTree>
    <p:extLst>
      <p:ext uri="{BB962C8B-B14F-4D97-AF65-F5344CB8AC3E}">
        <p14:creationId xmlns:p14="http://schemas.microsoft.com/office/powerpoint/2010/main" val="376386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E5384-D7CC-4F4E-8DE0-0D99903A1477}"/>
              </a:ext>
            </a:extLst>
          </p:cNvPr>
          <p:cNvSpPr>
            <a:spLocks noGrp="1"/>
          </p:cNvSpPr>
          <p:nvPr>
            <p:ph type="title"/>
          </p:nvPr>
        </p:nvSpPr>
        <p:spPr/>
        <p:txBody>
          <a:bodyPr/>
          <a:lstStyle/>
          <a:p>
            <a:r>
              <a:rPr lang="en-US" dirty="0"/>
              <a:t>ER assessment</a:t>
            </a:r>
          </a:p>
        </p:txBody>
      </p:sp>
      <p:sp>
        <p:nvSpPr>
          <p:cNvPr id="3" name="Content Placeholder 2">
            <a:extLst>
              <a:ext uri="{FF2B5EF4-FFF2-40B4-BE49-F238E27FC236}">
                <a16:creationId xmlns:a16="http://schemas.microsoft.com/office/drawing/2014/main" id="{3A14952C-6983-4E4A-BC80-6EE85A584027}"/>
              </a:ext>
            </a:extLst>
          </p:cNvPr>
          <p:cNvSpPr>
            <a:spLocks noGrp="1"/>
          </p:cNvSpPr>
          <p:nvPr>
            <p:ph idx="1"/>
          </p:nvPr>
        </p:nvSpPr>
        <p:spPr/>
        <p:txBody>
          <a:bodyPr/>
          <a:lstStyle/>
          <a:p>
            <a:r>
              <a:rPr lang="en-US" dirty="0"/>
              <a:t>ER BP 174/72</a:t>
            </a:r>
          </a:p>
          <a:p>
            <a:r>
              <a:rPr lang="en-US" dirty="0"/>
              <a:t>Examination Normal</a:t>
            </a:r>
          </a:p>
          <a:p>
            <a:r>
              <a:rPr lang="en-US" dirty="0"/>
              <a:t>Head CT normal</a:t>
            </a:r>
          </a:p>
          <a:p>
            <a:r>
              <a:rPr lang="en-US" dirty="0"/>
              <a:t>EKG normal</a:t>
            </a:r>
          </a:p>
          <a:p>
            <a:r>
              <a:rPr lang="en-US" dirty="0"/>
              <a:t>CBC normal, CMP normal except for potassium 3.1</a:t>
            </a:r>
          </a:p>
          <a:p>
            <a:r>
              <a:rPr lang="en-US" dirty="0"/>
              <a:t>IVFs and felt to be dehydrated</a:t>
            </a:r>
          </a:p>
          <a:p>
            <a:endParaRPr lang="en-US" dirty="0"/>
          </a:p>
        </p:txBody>
      </p:sp>
    </p:spTree>
    <p:extLst>
      <p:ext uri="{BB962C8B-B14F-4D97-AF65-F5344CB8AC3E}">
        <p14:creationId xmlns:p14="http://schemas.microsoft.com/office/powerpoint/2010/main" val="2296915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38FC-2772-8748-B715-B76D8CB95E05}"/>
              </a:ext>
            </a:extLst>
          </p:cNvPr>
          <p:cNvSpPr>
            <a:spLocks noGrp="1"/>
          </p:cNvSpPr>
          <p:nvPr>
            <p:ph type="title"/>
          </p:nvPr>
        </p:nvSpPr>
        <p:spPr/>
        <p:txBody>
          <a:bodyPr/>
          <a:lstStyle/>
          <a:p>
            <a:r>
              <a:rPr lang="en-US" dirty="0"/>
              <a:t>Acarbose</a:t>
            </a:r>
          </a:p>
        </p:txBody>
      </p:sp>
      <p:sp>
        <p:nvSpPr>
          <p:cNvPr id="3" name="Content Placeholder 2">
            <a:extLst>
              <a:ext uri="{FF2B5EF4-FFF2-40B4-BE49-F238E27FC236}">
                <a16:creationId xmlns:a16="http://schemas.microsoft.com/office/drawing/2014/main" id="{5B606EE4-6ED2-7143-8ACA-A54FC591970A}"/>
              </a:ext>
            </a:extLst>
          </p:cNvPr>
          <p:cNvSpPr>
            <a:spLocks noGrp="1"/>
          </p:cNvSpPr>
          <p:nvPr>
            <p:ph idx="1"/>
          </p:nvPr>
        </p:nvSpPr>
        <p:spPr/>
        <p:txBody>
          <a:bodyPr/>
          <a:lstStyle/>
          <a:p>
            <a:r>
              <a:rPr lang="en-US" dirty="0"/>
              <a:t>Oral alpha-glucosidase inhibitor</a:t>
            </a:r>
          </a:p>
          <a:p>
            <a:r>
              <a:rPr lang="en-US" dirty="0"/>
              <a:t>Should be taken with meals</a:t>
            </a:r>
          </a:p>
          <a:p>
            <a:r>
              <a:rPr lang="en-US" dirty="0"/>
              <a:t>Does not usually cause low blood sugar when used alone</a:t>
            </a:r>
          </a:p>
          <a:p>
            <a:r>
              <a:rPr lang="en-US" dirty="0"/>
              <a:t>Increases risk of low when taken with sulfonylureas</a:t>
            </a:r>
          </a:p>
          <a:p>
            <a:r>
              <a:rPr lang="en-US" dirty="0"/>
              <a:t>Many drugs – calcium channel blockers included – can cause someone on Acarbose to loose control of their sugars – roller coaster of highs and lows</a:t>
            </a:r>
          </a:p>
          <a:p>
            <a:endParaRPr lang="en-US" dirty="0"/>
          </a:p>
        </p:txBody>
      </p:sp>
    </p:spTree>
    <p:extLst>
      <p:ext uri="{BB962C8B-B14F-4D97-AF65-F5344CB8AC3E}">
        <p14:creationId xmlns:p14="http://schemas.microsoft.com/office/powerpoint/2010/main" val="1803539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5CD6-ACFA-3E47-9183-D86D9DA32251}"/>
              </a:ext>
            </a:extLst>
          </p:cNvPr>
          <p:cNvSpPr>
            <a:spLocks noGrp="1"/>
          </p:cNvSpPr>
          <p:nvPr>
            <p:ph type="title"/>
          </p:nvPr>
        </p:nvSpPr>
        <p:spPr/>
        <p:txBody>
          <a:bodyPr/>
          <a:lstStyle/>
          <a:p>
            <a:r>
              <a:rPr lang="en-US" dirty="0"/>
              <a:t>Victoza</a:t>
            </a:r>
          </a:p>
        </p:txBody>
      </p:sp>
      <p:sp>
        <p:nvSpPr>
          <p:cNvPr id="3" name="Content Placeholder 2">
            <a:extLst>
              <a:ext uri="{FF2B5EF4-FFF2-40B4-BE49-F238E27FC236}">
                <a16:creationId xmlns:a16="http://schemas.microsoft.com/office/drawing/2014/main" id="{13D1088F-39D6-524A-AE11-F63C7DF90735}"/>
              </a:ext>
            </a:extLst>
          </p:cNvPr>
          <p:cNvSpPr>
            <a:spLocks noGrp="1"/>
          </p:cNvSpPr>
          <p:nvPr>
            <p:ph idx="1"/>
          </p:nvPr>
        </p:nvSpPr>
        <p:spPr>
          <a:xfrm>
            <a:off x="2773599" y="2052116"/>
            <a:ext cx="7796540" cy="4669318"/>
          </a:xfrm>
        </p:spPr>
        <p:txBody>
          <a:bodyPr>
            <a:normAutofit fontScale="92500" lnSpcReduction="10000"/>
          </a:bodyPr>
          <a:lstStyle/>
          <a:p>
            <a:r>
              <a:rPr lang="en-US" dirty="0"/>
              <a:t>GLP-1 inhibitor</a:t>
            </a:r>
          </a:p>
          <a:p>
            <a:r>
              <a:rPr lang="en-US" dirty="0"/>
              <a:t>Increase intracellular cAMP causing insulin to be released in setting of high sugars</a:t>
            </a:r>
          </a:p>
          <a:p>
            <a:r>
              <a:rPr lang="en-US" dirty="0"/>
              <a:t>Also indicated for weight loss and hypoglycemia</a:t>
            </a:r>
          </a:p>
          <a:p>
            <a:r>
              <a:rPr lang="en-US" dirty="0"/>
              <a:t>Most common SE gastroparesis and pancreatitis</a:t>
            </a:r>
          </a:p>
          <a:p>
            <a:r>
              <a:rPr lang="en-US" dirty="0"/>
              <a:t>Reduces risk of major vascular events like MI, stroke</a:t>
            </a:r>
          </a:p>
          <a:p>
            <a:pPr lvl="1"/>
            <a:r>
              <a:rPr lang="en-US" dirty="0"/>
              <a:t>22% lower risk of cardiovascular event</a:t>
            </a:r>
          </a:p>
          <a:p>
            <a:pPr lvl="1"/>
            <a:r>
              <a:rPr lang="en-US" dirty="0"/>
              <a:t>12% lower risk of death from heart attack</a:t>
            </a:r>
          </a:p>
          <a:p>
            <a:pPr lvl="1"/>
            <a:r>
              <a:rPr lang="en-US" dirty="0"/>
              <a:t>11% reduction of non-fatal stroke</a:t>
            </a:r>
          </a:p>
          <a:p>
            <a:pPr lvl="1"/>
            <a:r>
              <a:rPr lang="en-US" dirty="0"/>
              <a:t>22% risk reduction in kidney failure</a:t>
            </a:r>
          </a:p>
        </p:txBody>
      </p:sp>
    </p:spTree>
    <p:extLst>
      <p:ext uri="{BB962C8B-B14F-4D97-AF65-F5344CB8AC3E}">
        <p14:creationId xmlns:p14="http://schemas.microsoft.com/office/powerpoint/2010/main" val="1317366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F2F8-C215-F141-8D26-969931DCB519}"/>
              </a:ext>
            </a:extLst>
          </p:cNvPr>
          <p:cNvSpPr>
            <a:spLocks noGrp="1"/>
          </p:cNvSpPr>
          <p:nvPr>
            <p:ph type="title"/>
          </p:nvPr>
        </p:nvSpPr>
        <p:spPr/>
        <p:txBody>
          <a:bodyPr/>
          <a:lstStyle/>
          <a:p>
            <a:r>
              <a:rPr lang="en-US" dirty="0"/>
              <a:t>Jardiance</a:t>
            </a:r>
          </a:p>
        </p:txBody>
      </p:sp>
      <p:sp>
        <p:nvSpPr>
          <p:cNvPr id="3" name="Content Placeholder 2">
            <a:extLst>
              <a:ext uri="{FF2B5EF4-FFF2-40B4-BE49-F238E27FC236}">
                <a16:creationId xmlns:a16="http://schemas.microsoft.com/office/drawing/2014/main" id="{C7436C79-D0A6-1E4A-9203-9DF039CAE6F5}"/>
              </a:ext>
            </a:extLst>
          </p:cNvPr>
          <p:cNvSpPr>
            <a:spLocks noGrp="1"/>
          </p:cNvSpPr>
          <p:nvPr>
            <p:ph idx="1"/>
          </p:nvPr>
        </p:nvSpPr>
        <p:spPr/>
        <p:txBody>
          <a:bodyPr/>
          <a:lstStyle/>
          <a:p>
            <a:r>
              <a:rPr lang="en-US" dirty="0"/>
              <a:t>SGLT-2 inhibitor</a:t>
            </a:r>
          </a:p>
          <a:p>
            <a:r>
              <a:rPr lang="en-US" dirty="0"/>
              <a:t>Increases glucose output in the urine</a:t>
            </a:r>
          </a:p>
          <a:p>
            <a:r>
              <a:rPr lang="en-US" dirty="0"/>
              <a:t>Reduces risk of cardiovascular death</a:t>
            </a:r>
          </a:p>
          <a:p>
            <a:r>
              <a:rPr lang="en-US" dirty="0"/>
              <a:t>Risk of dehydration increases over age 75 to 4.4%</a:t>
            </a:r>
          </a:p>
          <a:p>
            <a:r>
              <a:rPr lang="en-US" dirty="0"/>
              <a:t>Risk of UTI increases over age 75 to 15%</a:t>
            </a:r>
          </a:p>
          <a:p>
            <a:r>
              <a:rPr lang="en-US" dirty="0"/>
              <a:t>Can lead to ketoacidosis</a:t>
            </a:r>
          </a:p>
          <a:p>
            <a:endParaRPr lang="en-US" dirty="0"/>
          </a:p>
        </p:txBody>
      </p:sp>
    </p:spTree>
    <p:extLst>
      <p:ext uri="{BB962C8B-B14F-4D97-AF65-F5344CB8AC3E}">
        <p14:creationId xmlns:p14="http://schemas.microsoft.com/office/powerpoint/2010/main" val="2134371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65AA-1DFA-2141-A73C-BF1CDBF618F4}"/>
              </a:ext>
            </a:extLst>
          </p:cNvPr>
          <p:cNvSpPr>
            <a:spLocks noGrp="1"/>
          </p:cNvSpPr>
          <p:nvPr>
            <p:ph type="title"/>
          </p:nvPr>
        </p:nvSpPr>
        <p:spPr/>
        <p:txBody>
          <a:bodyPr/>
          <a:lstStyle/>
          <a:p>
            <a:r>
              <a:rPr lang="en-US" dirty="0"/>
              <a:t>Metoprolol and diabetes</a:t>
            </a:r>
          </a:p>
        </p:txBody>
      </p:sp>
      <p:sp>
        <p:nvSpPr>
          <p:cNvPr id="3" name="Content Placeholder 2">
            <a:extLst>
              <a:ext uri="{FF2B5EF4-FFF2-40B4-BE49-F238E27FC236}">
                <a16:creationId xmlns:a16="http://schemas.microsoft.com/office/drawing/2014/main" id="{E35D94AB-0F56-0040-9EEC-43136A38B3D8}"/>
              </a:ext>
            </a:extLst>
          </p:cNvPr>
          <p:cNvSpPr>
            <a:spLocks noGrp="1"/>
          </p:cNvSpPr>
          <p:nvPr>
            <p:ph idx="1"/>
          </p:nvPr>
        </p:nvSpPr>
        <p:spPr/>
        <p:txBody>
          <a:bodyPr/>
          <a:lstStyle/>
          <a:p>
            <a:r>
              <a:rPr lang="en-US" dirty="0"/>
              <a:t>Betablockers can mask symptoms of hypoglycemia</a:t>
            </a:r>
          </a:p>
          <a:p>
            <a:r>
              <a:rPr lang="en-US" dirty="0"/>
              <a:t>Tremors</a:t>
            </a:r>
          </a:p>
          <a:p>
            <a:r>
              <a:rPr lang="en-US" dirty="0"/>
              <a:t>Tachycardia</a:t>
            </a:r>
          </a:p>
          <a:p>
            <a:r>
              <a:rPr lang="en-US" dirty="0"/>
              <a:t>Change in BPs</a:t>
            </a:r>
          </a:p>
          <a:p>
            <a:r>
              <a:rPr lang="en-US" dirty="0"/>
              <a:t>Inhibit catecholamine-mediates glycogenolyses</a:t>
            </a:r>
          </a:p>
          <a:p>
            <a:pPr lvl="1"/>
            <a:r>
              <a:rPr lang="en-US" dirty="0"/>
              <a:t>Blah blah blah</a:t>
            </a:r>
          </a:p>
          <a:p>
            <a:pPr lvl="1"/>
            <a:r>
              <a:rPr lang="en-US" dirty="0"/>
              <a:t>THEY STAY LOW LONGER!</a:t>
            </a:r>
          </a:p>
        </p:txBody>
      </p:sp>
    </p:spTree>
    <p:extLst>
      <p:ext uri="{BB962C8B-B14F-4D97-AF65-F5344CB8AC3E}">
        <p14:creationId xmlns:p14="http://schemas.microsoft.com/office/powerpoint/2010/main" val="3688459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AA771-39EB-E247-8A8B-42557B5CD966}"/>
              </a:ext>
            </a:extLst>
          </p:cNvPr>
          <p:cNvSpPr>
            <a:spLocks noGrp="1"/>
          </p:cNvSpPr>
          <p:nvPr>
            <p:ph type="title"/>
          </p:nvPr>
        </p:nvSpPr>
        <p:spPr/>
        <p:txBody>
          <a:bodyPr/>
          <a:lstStyle/>
          <a:p>
            <a:r>
              <a:rPr lang="en-US" dirty="0"/>
              <a:t>PCP visit on 11/25/19</a:t>
            </a:r>
          </a:p>
        </p:txBody>
      </p:sp>
      <p:sp>
        <p:nvSpPr>
          <p:cNvPr id="3" name="Content Placeholder 2">
            <a:extLst>
              <a:ext uri="{FF2B5EF4-FFF2-40B4-BE49-F238E27FC236}">
                <a16:creationId xmlns:a16="http://schemas.microsoft.com/office/drawing/2014/main" id="{E401227D-BF57-9642-8C18-8DE20259A35D}"/>
              </a:ext>
            </a:extLst>
          </p:cNvPr>
          <p:cNvSpPr>
            <a:spLocks noGrp="1"/>
          </p:cNvSpPr>
          <p:nvPr>
            <p:ph idx="1"/>
          </p:nvPr>
        </p:nvSpPr>
        <p:spPr/>
        <p:txBody>
          <a:bodyPr/>
          <a:lstStyle/>
          <a:p>
            <a:r>
              <a:rPr lang="en-US" dirty="0"/>
              <a:t>Last A1c was 7/18 – 5.2%</a:t>
            </a:r>
          </a:p>
          <a:p>
            <a:r>
              <a:rPr lang="en-US" dirty="0"/>
              <a:t>A1c was low at 5.6%</a:t>
            </a:r>
          </a:p>
          <a:p>
            <a:r>
              <a:rPr lang="en-US" dirty="0"/>
              <a:t>Sugar log reviewed</a:t>
            </a:r>
          </a:p>
          <a:p>
            <a:r>
              <a:rPr lang="en-US" dirty="0"/>
              <a:t>Glipizide stopped</a:t>
            </a:r>
          </a:p>
          <a:p>
            <a:endParaRPr lang="en-US" dirty="0"/>
          </a:p>
        </p:txBody>
      </p:sp>
    </p:spTree>
    <p:extLst>
      <p:ext uri="{BB962C8B-B14F-4D97-AF65-F5344CB8AC3E}">
        <p14:creationId xmlns:p14="http://schemas.microsoft.com/office/powerpoint/2010/main" val="3384718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7F58-59F5-A347-8E82-2E6FD29B40A2}"/>
              </a:ext>
            </a:extLst>
          </p:cNvPr>
          <p:cNvSpPr>
            <a:spLocks noGrp="1"/>
          </p:cNvSpPr>
          <p:nvPr>
            <p:ph type="title"/>
          </p:nvPr>
        </p:nvSpPr>
        <p:spPr/>
        <p:txBody>
          <a:bodyPr/>
          <a:lstStyle/>
          <a:p>
            <a:r>
              <a:rPr lang="en-US" dirty="0"/>
              <a:t>EMS Case #5/6</a:t>
            </a:r>
          </a:p>
        </p:txBody>
      </p:sp>
      <p:sp>
        <p:nvSpPr>
          <p:cNvPr id="3" name="Content Placeholder 2">
            <a:extLst>
              <a:ext uri="{FF2B5EF4-FFF2-40B4-BE49-F238E27FC236}">
                <a16:creationId xmlns:a16="http://schemas.microsoft.com/office/drawing/2014/main" id="{211408E1-EC2B-9843-A8F2-859B06CA5AA0}"/>
              </a:ext>
            </a:extLst>
          </p:cNvPr>
          <p:cNvSpPr>
            <a:spLocks noGrp="1"/>
          </p:cNvSpPr>
          <p:nvPr>
            <p:ph idx="1"/>
          </p:nvPr>
        </p:nvSpPr>
        <p:spPr/>
        <p:txBody>
          <a:bodyPr/>
          <a:lstStyle/>
          <a:p>
            <a:r>
              <a:rPr lang="en-US" dirty="0"/>
              <a:t>November 14, 2019</a:t>
            </a:r>
          </a:p>
          <a:p>
            <a:r>
              <a:rPr lang="en-US" dirty="0"/>
              <a:t>Responders:</a:t>
            </a:r>
          </a:p>
          <a:p>
            <a:pPr lvl="1"/>
            <a:r>
              <a:rPr lang="en-US" dirty="0"/>
              <a:t>Cody Bates</a:t>
            </a:r>
          </a:p>
          <a:p>
            <a:pPr lvl="1"/>
            <a:r>
              <a:rPr lang="en-US" dirty="0"/>
              <a:t>Cody Blair</a:t>
            </a:r>
          </a:p>
          <a:p>
            <a:pPr lvl="1"/>
            <a:r>
              <a:rPr lang="en-US" dirty="0"/>
              <a:t>Jacob Oldright</a:t>
            </a:r>
          </a:p>
          <a:p>
            <a:pPr lvl="1"/>
            <a:r>
              <a:rPr lang="en-US" dirty="0"/>
              <a:t>Makenna Pruett</a:t>
            </a:r>
          </a:p>
          <a:p>
            <a:pPr lvl="1"/>
            <a:r>
              <a:rPr lang="en-US" dirty="0"/>
              <a:t>Robert Tipping</a:t>
            </a:r>
          </a:p>
          <a:p>
            <a:r>
              <a:rPr lang="en-US" dirty="0"/>
              <a:t>Called to vehicle rollover</a:t>
            </a:r>
          </a:p>
        </p:txBody>
      </p:sp>
    </p:spTree>
    <p:extLst>
      <p:ext uri="{BB962C8B-B14F-4D97-AF65-F5344CB8AC3E}">
        <p14:creationId xmlns:p14="http://schemas.microsoft.com/office/powerpoint/2010/main" val="21971004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C2A1-C2EE-1E43-99E9-CAF1F210E11C}"/>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4C3FF1FB-BC9B-AE48-98F2-6C1854CA000E}"/>
              </a:ext>
            </a:extLst>
          </p:cNvPr>
          <p:cNvSpPr>
            <a:spLocks noGrp="1"/>
          </p:cNvSpPr>
          <p:nvPr>
            <p:ph idx="1"/>
          </p:nvPr>
        </p:nvSpPr>
        <p:spPr/>
        <p:txBody>
          <a:bodyPr/>
          <a:lstStyle/>
          <a:p>
            <a:r>
              <a:rPr lang="en-US" dirty="0"/>
              <a:t>Medical History: Diabetes mellitus</a:t>
            </a:r>
          </a:p>
          <a:p>
            <a:r>
              <a:rPr lang="en-US" dirty="0"/>
              <a:t>Medications: Morphine and albuterol</a:t>
            </a:r>
          </a:p>
          <a:p>
            <a:r>
              <a:rPr lang="en-US" dirty="0"/>
              <a:t>Vitals: 187/108, 88, 22, 94%, 35.7, GCS 15</a:t>
            </a:r>
          </a:p>
          <a:p>
            <a:r>
              <a:rPr lang="en-US" dirty="0"/>
              <a:t>Pain on inspirations with good breath sounds, pain in abdomen, ankle swollen right</a:t>
            </a:r>
          </a:p>
        </p:txBody>
      </p:sp>
    </p:spTree>
    <p:extLst>
      <p:ext uri="{BB962C8B-B14F-4D97-AF65-F5344CB8AC3E}">
        <p14:creationId xmlns:p14="http://schemas.microsoft.com/office/powerpoint/2010/main" val="9591938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2723-0165-BD45-BB29-8B4BE969628C}"/>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C8FFAC76-18F7-824B-83E2-F742CDE6C3AB}"/>
              </a:ext>
            </a:extLst>
          </p:cNvPr>
          <p:cNvSpPr>
            <a:spLocks noGrp="1"/>
          </p:cNvSpPr>
          <p:nvPr>
            <p:ph idx="1"/>
          </p:nvPr>
        </p:nvSpPr>
        <p:spPr/>
        <p:txBody>
          <a:bodyPr/>
          <a:lstStyle/>
          <a:p>
            <a:r>
              <a:rPr lang="en-US" dirty="0"/>
              <a:t>Dispatched to single vehicle rollover with severe damage on all sides.  Driver heard a loud “pop” and vehicle began to roll.  Left side and chest pain when he breaths.  Left arm pain.  Left hip pain.  Headache.  Driving back from Denver when it happened.  He had self-extricated.</a:t>
            </a:r>
          </a:p>
        </p:txBody>
      </p:sp>
    </p:spTree>
    <p:extLst>
      <p:ext uri="{BB962C8B-B14F-4D97-AF65-F5344CB8AC3E}">
        <p14:creationId xmlns:p14="http://schemas.microsoft.com/office/powerpoint/2010/main" val="2295995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68801-892D-FB46-B8EF-35D40B2E76B3}"/>
              </a:ext>
            </a:extLst>
          </p:cNvPr>
          <p:cNvSpPr>
            <a:spLocks noGrp="1"/>
          </p:cNvSpPr>
          <p:nvPr>
            <p:ph type="title"/>
          </p:nvPr>
        </p:nvSpPr>
        <p:spPr/>
        <p:txBody>
          <a:bodyPr/>
          <a:lstStyle/>
          <a:p>
            <a:r>
              <a:rPr lang="en-US" dirty="0"/>
              <a:t>ER Evaluation</a:t>
            </a:r>
          </a:p>
        </p:txBody>
      </p:sp>
      <p:sp>
        <p:nvSpPr>
          <p:cNvPr id="3" name="Content Placeholder 2">
            <a:extLst>
              <a:ext uri="{FF2B5EF4-FFF2-40B4-BE49-F238E27FC236}">
                <a16:creationId xmlns:a16="http://schemas.microsoft.com/office/drawing/2014/main" id="{666A32E2-4CA1-EB48-AB18-0EBB30F53D4B}"/>
              </a:ext>
            </a:extLst>
          </p:cNvPr>
          <p:cNvSpPr>
            <a:spLocks noGrp="1"/>
          </p:cNvSpPr>
          <p:nvPr>
            <p:ph idx="1"/>
          </p:nvPr>
        </p:nvSpPr>
        <p:spPr/>
        <p:txBody>
          <a:bodyPr/>
          <a:lstStyle/>
          <a:p>
            <a:r>
              <a:rPr lang="en-US" dirty="0"/>
              <a:t>Medication list is gabapentin, morphine, Buspar, and coumadin</a:t>
            </a:r>
          </a:p>
          <a:p>
            <a:r>
              <a:rPr lang="en-US" dirty="0"/>
              <a:t>History: DVT acute and DM</a:t>
            </a:r>
          </a:p>
          <a:p>
            <a:r>
              <a:rPr lang="en-US" dirty="0"/>
              <a:t>Suprapubic catheter noted</a:t>
            </a:r>
          </a:p>
          <a:p>
            <a:r>
              <a:rPr lang="en-US" dirty="0"/>
              <a:t>Multiple rib fractures and pulmonary contusion</a:t>
            </a:r>
          </a:p>
          <a:p>
            <a:r>
              <a:rPr lang="en-US" dirty="0"/>
              <a:t>INR 2.7, other labs normal</a:t>
            </a:r>
          </a:p>
          <a:p>
            <a:r>
              <a:rPr lang="en-US" dirty="0"/>
              <a:t>Transferred to St. Mary’s</a:t>
            </a:r>
          </a:p>
        </p:txBody>
      </p:sp>
    </p:spTree>
    <p:extLst>
      <p:ext uri="{BB962C8B-B14F-4D97-AF65-F5344CB8AC3E}">
        <p14:creationId xmlns:p14="http://schemas.microsoft.com/office/powerpoint/2010/main" val="1389268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3793-CF15-C947-988C-28335798FCB2}"/>
              </a:ext>
            </a:extLst>
          </p:cNvPr>
          <p:cNvSpPr>
            <a:spLocks noGrp="1"/>
          </p:cNvSpPr>
          <p:nvPr>
            <p:ph type="title"/>
          </p:nvPr>
        </p:nvSpPr>
        <p:spPr/>
        <p:txBody>
          <a:bodyPr/>
          <a:lstStyle/>
          <a:p>
            <a:endParaRPr lang="en-US" dirty="0"/>
          </a:p>
        </p:txBody>
      </p:sp>
      <p:pic>
        <p:nvPicPr>
          <p:cNvPr id="3" name="Picture 2" descr="Johnson,Timothy   MRN:E145025   Acc:A18456   DOB:Aug-05-1971   Age:48y   Date:Nov-14-2019    10:56:14 PM   XR chest 1V portable"/>
          <p:cNvPicPr>
            <a:picLocks noChangeAspect="1"/>
          </p:cNvPicPr>
          <p:nvPr/>
        </p:nvPicPr>
        <p:blipFill rotWithShape="1">
          <a:blip r:embed="rId2">
            <a:extLst>
              <a:ext uri="{28A0092B-C50C-407E-A947-70E740481C1C}">
                <a14:useLocalDpi xmlns:a14="http://schemas.microsoft.com/office/drawing/2010/main" val="0"/>
              </a:ext>
            </a:extLst>
          </a:blip>
          <a:srcRect l="11487" t="15587" r="57905" b="-1"/>
          <a:stretch/>
        </p:blipFill>
        <p:spPr>
          <a:xfrm>
            <a:off x="1533230" y="91443"/>
            <a:ext cx="9036909" cy="6935431"/>
          </a:xfrm>
          <a:prstGeom prst="rect">
            <a:avLst/>
          </a:prstGeom>
        </p:spPr>
      </p:pic>
    </p:spTree>
    <p:extLst>
      <p:ext uri="{BB962C8B-B14F-4D97-AF65-F5344CB8AC3E}">
        <p14:creationId xmlns:p14="http://schemas.microsoft.com/office/powerpoint/2010/main" val="353809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4A1AFB-A18E-DC47-9514-82FBE97F8F58}"/>
              </a:ext>
            </a:extLst>
          </p:cNvPr>
          <p:cNvPicPr>
            <a:picLocks noChangeAspect="1"/>
          </p:cNvPicPr>
          <p:nvPr/>
        </p:nvPicPr>
        <p:blipFill rotWithShape="1">
          <a:blip r:embed="rId2"/>
          <a:srcRect l="39380" t="54199" r="17578" b="5281"/>
          <a:stretch/>
        </p:blipFill>
        <p:spPr>
          <a:xfrm>
            <a:off x="339969" y="558140"/>
            <a:ext cx="11037964" cy="5937663"/>
          </a:xfrm>
          <a:prstGeom prst="rect">
            <a:avLst/>
          </a:prstGeom>
        </p:spPr>
      </p:pic>
    </p:spTree>
    <p:extLst>
      <p:ext uri="{BB962C8B-B14F-4D97-AF65-F5344CB8AC3E}">
        <p14:creationId xmlns:p14="http://schemas.microsoft.com/office/powerpoint/2010/main" val="4147942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39FA-B95C-5242-90D9-751B08283637}"/>
              </a:ext>
            </a:extLst>
          </p:cNvPr>
          <p:cNvSpPr>
            <a:spLocks noGrp="1"/>
          </p:cNvSpPr>
          <p:nvPr>
            <p:ph type="title"/>
          </p:nvPr>
        </p:nvSpPr>
        <p:spPr/>
        <p:txBody>
          <a:bodyPr/>
          <a:lstStyle/>
          <a:p>
            <a:r>
              <a:rPr lang="en-US" dirty="0"/>
              <a:t>Hemothorax</a:t>
            </a:r>
          </a:p>
        </p:txBody>
      </p:sp>
      <p:sp>
        <p:nvSpPr>
          <p:cNvPr id="3" name="Content Placeholder 2">
            <a:extLst>
              <a:ext uri="{FF2B5EF4-FFF2-40B4-BE49-F238E27FC236}">
                <a16:creationId xmlns:a16="http://schemas.microsoft.com/office/drawing/2014/main" id="{B1EECF1E-4652-6045-ADDA-8CA6632ACEE9}"/>
              </a:ext>
            </a:extLst>
          </p:cNvPr>
          <p:cNvSpPr>
            <a:spLocks noGrp="1"/>
          </p:cNvSpPr>
          <p:nvPr>
            <p:ph idx="1"/>
          </p:nvPr>
        </p:nvSpPr>
        <p:spPr/>
        <p:txBody>
          <a:bodyPr>
            <a:normAutofit fontScale="92500" lnSpcReduction="10000"/>
          </a:bodyPr>
          <a:lstStyle/>
          <a:p>
            <a:r>
              <a:rPr lang="en-US" dirty="0"/>
              <a:t>Usually caused by injury</a:t>
            </a:r>
          </a:p>
          <a:p>
            <a:pPr lvl="1"/>
            <a:r>
              <a:rPr lang="en-US" dirty="0"/>
              <a:t>Blunt trauma to chest</a:t>
            </a:r>
          </a:p>
          <a:p>
            <a:pPr lvl="1"/>
            <a:r>
              <a:rPr lang="en-US" dirty="0"/>
              <a:t>Small vessels around ribs </a:t>
            </a:r>
          </a:p>
          <a:p>
            <a:r>
              <a:rPr lang="en-US" dirty="0"/>
              <a:t>Can be spontaneous with cancers (lung, angiosarcomas, schwannomas, et) or clotting disorder (hemophilia, coumadin, NOACs)</a:t>
            </a:r>
          </a:p>
          <a:p>
            <a:r>
              <a:rPr lang="en-US" dirty="0"/>
              <a:t>Rare presentation endometriosis</a:t>
            </a:r>
          </a:p>
          <a:p>
            <a:r>
              <a:rPr lang="en-US" dirty="0"/>
              <a:t>Collapsed lung – happens in about 5% spontaneous ptx</a:t>
            </a:r>
          </a:p>
          <a:p>
            <a:r>
              <a:rPr lang="en-US" dirty="0"/>
              <a:t>Issues with blood vessels – Ehlers Danlos</a:t>
            </a:r>
          </a:p>
        </p:txBody>
      </p:sp>
    </p:spTree>
    <p:extLst>
      <p:ext uri="{BB962C8B-B14F-4D97-AF65-F5344CB8AC3E}">
        <p14:creationId xmlns:p14="http://schemas.microsoft.com/office/powerpoint/2010/main" val="2104571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C5CB-EB6F-554F-B898-5E03FF1E6BD1}"/>
              </a:ext>
            </a:extLst>
          </p:cNvPr>
          <p:cNvSpPr>
            <a:spLocks noGrp="1"/>
          </p:cNvSpPr>
          <p:nvPr>
            <p:ph type="title"/>
          </p:nvPr>
        </p:nvSpPr>
        <p:spPr/>
        <p:txBody>
          <a:bodyPr/>
          <a:lstStyle/>
          <a:p>
            <a:r>
              <a:rPr lang="en-US" dirty="0"/>
              <a:t>Hemothorax, cont.</a:t>
            </a:r>
          </a:p>
        </p:txBody>
      </p:sp>
      <p:sp>
        <p:nvSpPr>
          <p:cNvPr id="3" name="Content Placeholder 2">
            <a:extLst>
              <a:ext uri="{FF2B5EF4-FFF2-40B4-BE49-F238E27FC236}">
                <a16:creationId xmlns:a16="http://schemas.microsoft.com/office/drawing/2014/main" id="{CE926299-AA9A-544F-B70B-EBCBAC05FAF3}"/>
              </a:ext>
            </a:extLst>
          </p:cNvPr>
          <p:cNvSpPr>
            <a:spLocks noGrp="1"/>
          </p:cNvSpPr>
          <p:nvPr>
            <p:ph idx="1"/>
          </p:nvPr>
        </p:nvSpPr>
        <p:spPr/>
        <p:txBody>
          <a:bodyPr/>
          <a:lstStyle/>
          <a:p>
            <a:r>
              <a:rPr lang="en-US" dirty="0"/>
              <a:t>Can be large – 1500 ml of blood which is 25% of someone’s blood volume</a:t>
            </a:r>
          </a:p>
          <a:p>
            <a:r>
              <a:rPr lang="en-US" dirty="0"/>
              <a:t>If not removed it clots</a:t>
            </a:r>
          </a:p>
          <a:p>
            <a:r>
              <a:rPr lang="en-US" dirty="0"/>
              <a:t>This can cause scarring</a:t>
            </a:r>
          </a:p>
          <a:p>
            <a:r>
              <a:rPr lang="en-US" dirty="0"/>
              <a:t>As body breaks it down, can cause fluid to leak into space</a:t>
            </a:r>
          </a:p>
          <a:p>
            <a:r>
              <a:rPr lang="en-US" dirty="0"/>
              <a:t>10-20% require surgical management usually within 48-96 hours</a:t>
            </a:r>
          </a:p>
        </p:txBody>
      </p:sp>
    </p:spTree>
    <p:extLst>
      <p:ext uri="{BB962C8B-B14F-4D97-AF65-F5344CB8AC3E}">
        <p14:creationId xmlns:p14="http://schemas.microsoft.com/office/powerpoint/2010/main" val="319911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3C997-A153-334C-82FB-0AFCA40F7B45}"/>
              </a:ext>
            </a:extLst>
          </p:cNvPr>
          <p:cNvSpPr>
            <a:spLocks noGrp="1"/>
          </p:cNvSpPr>
          <p:nvPr>
            <p:ph type="title"/>
          </p:nvPr>
        </p:nvSpPr>
        <p:spPr/>
        <p:txBody>
          <a:bodyPr/>
          <a:lstStyle/>
          <a:p>
            <a:r>
              <a:rPr lang="en-US" dirty="0"/>
              <a:t>Epidemiology</a:t>
            </a:r>
          </a:p>
        </p:txBody>
      </p:sp>
      <p:sp>
        <p:nvSpPr>
          <p:cNvPr id="3" name="Content Placeholder 2">
            <a:extLst>
              <a:ext uri="{FF2B5EF4-FFF2-40B4-BE49-F238E27FC236}">
                <a16:creationId xmlns:a16="http://schemas.microsoft.com/office/drawing/2014/main" id="{E1D2A6D3-68DC-C942-9CB5-FB4BA3448B22}"/>
              </a:ext>
            </a:extLst>
          </p:cNvPr>
          <p:cNvSpPr>
            <a:spLocks noGrp="1"/>
          </p:cNvSpPr>
          <p:nvPr>
            <p:ph idx="1"/>
          </p:nvPr>
        </p:nvSpPr>
        <p:spPr/>
        <p:txBody>
          <a:bodyPr/>
          <a:lstStyle/>
          <a:p>
            <a:r>
              <a:rPr lang="en-US" dirty="0"/>
              <a:t>300,000 cases in US every year</a:t>
            </a:r>
          </a:p>
          <a:p>
            <a:r>
              <a:rPr lang="en-US" dirty="0"/>
              <a:t>60% are related to blunt trauma of chest</a:t>
            </a:r>
          </a:p>
          <a:p>
            <a:r>
              <a:rPr lang="en-US" dirty="0"/>
              <a:t>37% patients hospitalized with blunt trauma have hemothorax</a:t>
            </a:r>
          </a:p>
        </p:txBody>
      </p:sp>
    </p:spTree>
    <p:extLst>
      <p:ext uri="{BB962C8B-B14F-4D97-AF65-F5344CB8AC3E}">
        <p14:creationId xmlns:p14="http://schemas.microsoft.com/office/powerpoint/2010/main" val="39940606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8D22-C918-AF4C-AF6E-0FF7010F0071}"/>
              </a:ext>
            </a:extLst>
          </p:cNvPr>
          <p:cNvSpPr>
            <a:spLocks noGrp="1"/>
          </p:cNvSpPr>
          <p:nvPr>
            <p:ph type="title"/>
          </p:nvPr>
        </p:nvSpPr>
        <p:spPr/>
        <p:txBody>
          <a:bodyPr/>
          <a:lstStyle/>
          <a:p>
            <a:r>
              <a:rPr lang="en-US" dirty="0"/>
              <a:t>Clinically</a:t>
            </a:r>
          </a:p>
        </p:txBody>
      </p:sp>
      <p:sp>
        <p:nvSpPr>
          <p:cNvPr id="3" name="Content Placeholder 2">
            <a:extLst>
              <a:ext uri="{FF2B5EF4-FFF2-40B4-BE49-F238E27FC236}">
                <a16:creationId xmlns:a16="http://schemas.microsoft.com/office/drawing/2014/main" id="{B5E8F03F-701E-3844-BECC-3AD91043E5D9}"/>
              </a:ext>
            </a:extLst>
          </p:cNvPr>
          <p:cNvSpPr>
            <a:spLocks noGrp="1"/>
          </p:cNvSpPr>
          <p:nvPr>
            <p:ph idx="1"/>
          </p:nvPr>
        </p:nvSpPr>
        <p:spPr/>
        <p:txBody>
          <a:bodyPr/>
          <a:lstStyle/>
          <a:p>
            <a:r>
              <a:rPr lang="en-US" dirty="0"/>
              <a:t>Absent breath sounds</a:t>
            </a:r>
          </a:p>
          <a:p>
            <a:r>
              <a:rPr lang="en-US" dirty="0"/>
              <a:t>Poor chest wall movement on affected side</a:t>
            </a:r>
          </a:p>
          <a:p>
            <a:r>
              <a:rPr lang="en-US" dirty="0"/>
              <a:t>Tachycardia</a:t>
            </a:r>
          </a:p>
          <a:p>
            <a:r>
              <a:rPr lang="en-US" dirty="0"/>
              <a:t>Dullness to percussion</a:t>
            </a:r>
          </a:p>
          <a:p>
            <a:r>
              <a:rPr lang="en-US" dirty="0"/>
              <a:t>Cyanosis</a:t>
            </a:r>
          </a:p>
          <a:p>
            <a:r>
              <a:rPr lang="en-US" dirty="0"/>
              <a:t>Pale, cool, clammy skin</a:t>
            </a:r>
          </a:p>
        </p:txBody>
      </p:sp>
    </p:spTree>
    <p:extLst>
      <p:ext uri="{BB962C8B-B14F-4D97-AF65-F5344CB8AC3E}">
        <p14:creationId xmlns:p14="http://schemas.microsoft.com/office/powerpoint/2010/main" val="3805814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5F3BC-1C46-AE44-A921-F7577F9A8047}"/>
              </a:ext>
            </a:extLst>
          </p:cNvPr>
          <p:cNvSpPr>
            <a:spLocks noGrp="1"/>
          </p:cNvSpPr>
          <p:nvPr>
            <p:ph type="title"/>
          </p:nvPr>
        </p:nvSpPr>
        <p:spPr/>
        <p:txBody>
          <a:bodyPr/>
          <a:lstStyle/>
          <a:p>
            <a:r>
              <a:rPr lang="en-US" dirty="0"/>
              <a:t>St. Mary’s Course</a:t>
            </a:r>
          </a:p>
        </p:txBody>
      </p:sp>
      <p:sp>
        <p:nvSpPr>
          <p:cNvPr id="3" name="Content Placeholder 2">
            <a:extLst>
              <a:ext uri="{FF2B5EF4-FFF2-40B4-BE49-F238E27FC236}">
                <a16:creationId xmlns:a16="http://schemas.microsoft.com/office/drawing/2014/main" id="{AC752A97-BAD8-644D-8D4B-40F964CBCB3C}"/>
              </a:ext>
            </a:extLst>
          </p:cNvPr>
          <p:cNvSpPr>
            <a:spLocks noGrp="1"/>
          </p:cNvSpPr>
          <p:nvPr>
            <p:ph idx="1"/>
          </p:nvPr>
        </p:nvSpPr>
        <p:spPr/>
        <p:txBody>
          <a:bodyPr/>
          <a:lstStyle/>
          <a:p>
            <a:r>
              <a:rPr lang="en-US" dirty="0"/>
              <a:t>US guided thoracentesis – 800 ml of blood removed from chest</a:t>
            </a:r>
          </a:p>
          <a:p>
            <a:r>
              <a:rPr lang="en-US" dirty="0"/>
              <a:t>Nerve block done for rib fractures</a:t>
            </a:r>
          </a:p>
          <a:p>
            <a:r>
              <a:rPr lang="en-US" dirty="0"/>
              <a:t>Ortho consulted for scapula fracture, non-operative</a:t>
            </a:r>
          </a:p>
          <a:p>
            <a:r>
              <a:rPr lang="en-US" dirty="0"/>
              <a:t>Acute on chronic hypoxic respiratory failure with COPD and now rib fractures/ contusions – discharged on oxygen</a:t>
            </a:r>
          </a:p>
          <a:p>
            <a:r>
              <a:rPr lang="en-US" dirty="0"/>
              <a:t>Swing 11/21/19-12/5/19</a:t>
            </a:r>
          </a:p>
          <a:p>
            <a:r>
              <a:rPr lang="en-US" dirty="0"/>
              <a:t>Discharge to skilled SNF 12/5/19</a:t>
            </a:r>
          </a:p>
        </p:txBody>
      </p:sp>
    </p:spTree>
    <p:extLst>
      <p:ext uri="{BB962C8B-B14F-4D97-AF65-F5344CB8AC3E}">
        <p14:creationId xmlns:p14="http://schemas.microsoft.com/office/powerpoint/2010/main" val="21887408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FECE-C56C-C249-9C4F-677C2384CB73}"/>
              </a:ext>
            </a:extLst>
          </p:cNvPr>
          <p:cNvSpPr>
            <a:spLocks noGrp="1"/>
          </p:cNvSpPr>
          <p:nvPr>
            <p:ph type="title"/>
          </p:nvPr>
        </p:nvSpPr>
        <p:spPr/>
        <p:txBody>
          <a:bodyPr/>
          <a:lstStyle/>
          <a:p>
            <a:r>
              <a:rPr lang="en-US" dirty="0"/>
              <a:t>Anticoagulation and Trauma</a:t>
            </a:r>
          </a:p>
        </p:txBody>
      </p:sp>
      <p:sp>
        <p:nvSpPr>
          <p:cNvPr id="3" name="Content Placeholder 2">
            <a:extLst>
              <a:ext uri="{FF2B5EF4-FFF2-40B4-BE49-F238E27FC236}">
                <a16:creationId xmlns:a16="http://schemas.microsoft.com/office/drawing/2014/main" id="{1208668E-5341-9146-B52E-84E35DE7D46F}"/>
              </a:ext>
            </a:extLst>
          </p:cNvPr>
          <p:cNvSpPr>
            <a:spLocks noGrp="1"/>
          </p:cNvSpPr>
          <p:nvPr>
            <p:ph idx="1"/>
          </p:nvPr>
        </p:nvSpPr>
        <p:spPr>
          <a:xfrm>
            <a:off x="2773599" y="2052116"/>
            <a:ext cx="7796540" cy="4805884"/>
          </a:xfrm>
        </p:spPr>
        <p:txBody>
          <a:bodyPr>
            <a:normAutofit fontScale="92500" lnSpcReduction="20000"/>
          </a:bodyPr>
          <a:lstStyle/>
          <a:p>
            <a:r>
              <a:rPr lang="en-US" dirty="0"/>
              <a:t>Coumadin</a:t>
            </a:r>
          </a:p>
          <a:p>
            <a:pPr lvl="1"/>
            <a:r>
              <a:rPr lang="en-US" dirty="0"/>
              <a:t>Reversal with Vitamin K</a:t>
            </a:r>
          </a:p>
          <a:p>
            <a:pPr lvl="1"/>
            <a:r>
              <a:rPr lang="en-US" dirty="0"/>
              <a:t>Prothrombin agents/ FFP</a:t>
            </a:r>
          </a:p>
          <a:p>
            <a:pPr lvl="1"/>
            <a:r>
              <a:rPr lang="en-US" dirty="0"/>
              <a:t>Estimated risk of bleeding 15-20% per year</a:t>
            </a:r>
          </a:p>
          <a:p>
            <a:pPr lvl="1"/>
            <a:r>
              <a:rPr lang="en-US" dirty="0"/>
              <a:t>Reversal recommended if INR greater 1.4</a:t>
            </a:r>
          </a:p>
          <a:p>
            <a:r>
              <a:rPr lang="en-US" dirty="0"/>
              <a:t>Pradaxa</a:t>
            </a:r>
          </a:p>
          <a:p>
            <a:pPr lvl="1"/>
            <a:r>
              <a:rPr lang="en-US" dirty="0"/>
              <a:t>Reversal agent created in 2015</a:t>
            </a:r>
          </a:p>
          <a:p>
            <a:r>
              <a:rPr lang="en-US" dirty="0"/>
              <a:t>NOACs</a:t>
            </a:r>
          </a:p>
          <a:p>
            <a:pPr lvl="1"/>
            <a:r>
              <a:rPr lang="en-US" dirty="0"/>
              <a:t>4-factor prothrombin complex concentrate (Kcentra) 25-50u/kg</a:t>
            </a:r>
          </a:p>
          <a:p>
            <a:pPr lvl="1"/>
            <a:r>
              <a:rPr lang="en-US" dirty="0"/>
              <a:t>FFP – minimum 4 units, goal is 10-15ml/kg (250ml)</a:t>
            </a:r>
          </a:p>
          <a:p>
            <a:pPr lvl="1"/>
            <a:r>
              <a:rPr lang="en-US" dirty="0"/>
              <a:t>Reversal drug in testing</a:t>
            </a:r>
          </a:p>
        </p:txBody>
      </p:sp>
    </p:spTree>
    <p:extLst>
      <p:ext uri="{BB962C8B-B14F-4D97-AF65-F5344CB8AC3E}">
        <p14:creationId xmlns:p14="http://schemas.microsoft.com/office/powerpoint/2010/main" val="35359499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6720-91E5-9241-BF17-5BD3A339C71D}"/>
              </a:ext>
            </a:extLst>
          </p:cNvPr>
          <p:cNvSpPr>
            <a:spLocks noGrp="1"/>
          </p:cNvSpPr>
          <p:nvPr>
            <p:ph type="title"/>
          </p:nvPr>
        </p:nvSpPr>
        <p:spPr/>
        <p:txBody>
          <a:bodyPr/>
          <a:lstStyle/>
          <a:p>
            <a:r>
              <a:rPr lang="en-US" dirty="0"/>
              <a:t>Other drugs with bleeding</a:t>
            </a:r>
          </a:p>
        </p:txBody>
      </p:sp>
      <p:sp>
        <p:nvSpPr>
          <p:cNvPr id="3" name="Content Placeholder 2">
            <a:extLst>
              <a:ext uri="{FF2B5EF4-FFF2-40B4-BE49-F238E27FC236}">
                <a16:creationId xmlns:a16="http://schemas.microsoft.com/office/drawing/2014/main" id="{9488FBF4-9CF5-0C4C-99E4-EB5288C5C4D4}"/>
              </a:ext>
            </a:extLst>
          </p:cNvPr>
          <p:cNvSpPr>
            <a:spLocks noGrp="1"/>
          </p:cNvSpPr>
          <p:nvPr>
            <p:ph idx="1"/>
          </p:nvPr>
        </p:nvSpPr>
        <p:spPr/>
        <p:txBody>
          <a:bodyPr>
            <a:normAutofit lnSpcReduction="10000"/>
          </a:bodyPr>
          <a:lstStyle/>
          <a:p>
            <a:r>
              <a:rPr lang="en-US" dirty="0"/>
              <a:t>Plavix</a:t>
            </a:r>
          </a:p>
          <a:p>
            <a:pPr lvl="1"/>
            <a:r>
              <a:rPr lang="en-US" dirty="0"/>
              <a:t>ddAVP can activate von Willebrand's factor</a:t>
            </a:r>
          </a:p>
          <a:p>
            <a:pPr lvl="1"/>
            <a:r>
              <a:rPr lang="en-US" dirty="0"/>
              <a:t>Reversal for Plavix</a:t>
            </a:r>
          </a:p>
          <a:p>
            <a:r>
              <a:rPr lang="en-US" dirty="0"/>
              <a:t>TXA</a:t>
            </a:r>
          </a:p>
          <a:p>
            <a:pPr lvl="1"/>
            <a:r>
              <a:rPr lang="en-US" dirty="0"/>
              <a:t>Studied in prehospital settings for trauma patients</a:t>
            </a:r>
          </a:p>
          <a:p>
            <a:pPr lvl="1"/>
            <a:r>
              <a:rPr lang="en-US" dirty="0"/>
              <a:t>Ongoing studies – dental extraction in hemophilia, heavy menstrual bleeding, excessive nose bleeds, reduce bleeding with surgery, hereditary angioedema</a:t>
            </a:r>
          </a:p>
          <a:p>
            <a:pPr lvl="1"/>
            <a:r>
              <a:rPr lang="en-US" dirty="0"/>
              <a:t>IV dosing works in minutes</a:t>
            </a:r>
          </a:p>
        </p:txBody>
      </p:sp>
    </p:spTree>
    <p:extLst>
      <p:ext uri="{BB962C8B-B14F-4D97-AF65-F5344CB8AC3E}">
        <p14:creationId xmlns:p14="http://schemas.microsoft.com/office/powerpoint/2010/main" val="37029263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C589-C939-F445-A00B-E5DE57A380D5}"/>
              </a:ext>
            </a:extLst>
          </p:cNvPr>
          <p:cNvSpPr>
            <a:spLocks noGrp="1"/>
          </p:cNvSpPr>
          <p:nvPr>
            <p:ph type="title"/>
          </p:nvPr>
        </p:nvSpPr>
        <p:spPr/>
        <p:txBody>
          <a:bodyPr/>
          <a:lstStyle/>
          <a:p>
            <a:r>
              <a:rPr lang="en-US" dirty="0"/>
              <a:t>CRASH Study</a:t>
            </a:r>
          </a:p>
        </p:txBody>
      </p:sp>
      <p:sp>
        <p:nvSpPr>
          <p:cNvPr id="3" name="Content Placeholder 2">
            <a:extLst>
              <a:ext uri="{FF2B5EF4-FFF2-40B4-BE49-F238E27FC236}">
                <a16:creationId xmlns:a16="http://schemas.microsoft.com/office/drawing/2014/main" id="{7464A443-7B72-2342-8355-47A8E94A2DA5}"/>
              </a:ext>
            </a:extLst>
          </p:cNvPr>
          <p:cNvSpPr>
            <a:spLocks noGrp="1"/>
          </p:cNvSpPr>
          <p:nvPr>
            <p:ph idx="1"/>
          </p:nvPr>
        </p:nvSpPr>
        <p:spPr/>
        <p:txBody>
          <a:bodyPr/>
          <a:lstStyle/>
          <a:p>
            <a:r>
              <a:rPr lang="en-US" dirty="0"/>
              <a:t>20,211 trauma patients</a:t>
            </a:r>
          </a:p>
          <a:p>
            <a:r>
              <a:rPr lang="en-US" dirty="0"/>
              <a:t>TXA given within one hour of trauma reduced death due to hemorrhage by 33%</a:t>
            </a:r>
          </a:p>
          <a:p>
            <a:r>
              <a:rPr lang="en-US" dirty="0"/>
              <a:t>Given in 1-3 hours reduced death by 20%</a:t>
            </a:r>
          </a:p>
          <a:p>
            <a:r>
              <a:rPr lang="en-US" dirty="0"/>
              <a:t>Given after 3 hours, risk of hemorrhagic deaths increased 40%</a:t>
            </a:r>
          </a:p>
        </p:txBody>
      </p:sp>
    </p:spTree>
    <p:extLst>
      <p:ext uri="{BB962C8B-B14F-4D97-AF65-F5344CB8AC3E}">
        <p14:creationId xmlns:p14="http://schemas.microsoft.com/office/powerpoint/2010/main" val="34682067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31DB7-D038-2640-92AC-791072CE8FEE}"/>
              </a:ext>
            </a:extLst>
          </p:cNvPr>
          <p:cNvSpPr>
            <a:spLocks noGrp="1"/>
          </p:cNvSpPr>
          <p:nvPr>
            <p:ph type="title"/>
          </p:nvPr>
        </p:nvSpPr>
        <p:spPr/>
        <p:txBody>
          <a:bodyPr/>
          <a:lstStyle/>
          <a:p>
            <a:r>
              <a:rPr lang="en-US" dirty="0"/>
              <a:t>EMS Case #6/6</a:t>
            </a:r>
          </a:p>
        </p:txBody>
      </p:sp>
      <p:sp>
        <p:nvSpPr>
          <p:cNvPr id="3" name="Content Placeholder 2">
            <a:extLst>
              <a:ext uri="{FF2B5EF4-FFF2-40B4-BE49-F238E27FC236}">
                <a16:creationId xmlns:a16="http://schemas.microsoft.com/office/drawing/2014/main" id="{19BF5CF7-5351-AF4A-A59E-34DCCB3ED6CB}"/>
              </a:ext>
            </a:extLst>
          </p:cNvPr>
          <p:cNvSpPr>
            <a:spLocks noGrp="1"/>
          </p:cNvSpPr>
          <p:nvPr>
            <p:ph idx="1"/>
          </p:nvPr>
        </p:nvSpPr>
        <p:spPr/>
        <p:txBody>
          <a:bodyPr/>
          <a:lstStyle/>
          <a:p>
            <a:r>
              <a:rPr lang="en-US" dirty="0"/>
              <a:t>November 14, 2019</a:t>
            </a:r>
          </a:p>
          <a:p>
            <a:r>
              <a:rPr lang="en-US" dirty="0"/>
              <a:t>Responders: </a:t>
            </a:r>
          </a:p>
          <a:p>
            <a:pPr lvl="1"/>
            <a:r>
              <a:rPr lang="en-US" dirty="0"/>
              <a:t>Cody Blair</a:t>
            </a:r>
          </a:p>
          <a:p>
            <a:pPr lvl="1"/>
            <a:r>
              <a:rPr lang="en-US" dirty="0"/>
              <a:t>Makenna Pruett</a:t>
            </a:r>
          </a:p>
          <a:p>
            <a:pPr lvl="1"/>
            <a:r>
              <a:rPr lang="en-US" dirty="0"/>
              <a:t>Joseff Diedrich</a:t>
            </a:r>
          </a:p>
          <a:p>
            <a:r>
              <a:rPr lang="en-US" dirty="0"/>
              <a:t>27 yea-old female with pelvic pain from MVA</a:t>
            </a:r>
          </a:p>
        </p:txBody>
      </p:sp>
    </p:spTree>
    <p:extLst>
      <p:ext uri="{BB962C8B-B14F-4D97-AF65-F5344CB8AC3E}">
        <p14:creationId xmlns:p14="http://schemas.microsoft.com/office/powerpoint/2010/main" val="10110226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65FD-A3C9-A947-BB8F-AC64298654C7}"/>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69A63CBE-293B-AF4B-A2CC-3BFD888941EE}"/>
              </a:ext>
            </a:extLst>
          </p:cNvPr>
          <p:cNvSpPr>
            <a:spLocks noGrp="1"/>
          </p:cNvSpPr>
          <p:nvPr>
            <p:ph idx="1"/>
          </p:nvPr>
        </p:nvSpPr>
        <p:spPr/>
        <p:txBody>
          <a:bodyPr>
            <a:normAutofit/>
          </a:bodyPr>
          <a:lstStyle/>
          <a:p>
            <a:r>
              <a:rPr lang="en-US" dirty="0"/>
              <a:t>No medical history</a:t>
            </a:r>
          </a:p>
          <a:p>
            <a:r>
              <a:rPr lang="en-US" dirty="0"/>
              <a:t>No medications</a:t>
            </a:r>
          </a:p>
          <a:p>
            <a:r>
              <a:rPr lang="en-US" dirty="0"/>
              <a:t>Possibly pregnant</a:t>
            </a:r>
          </a:p>
          <a:p>
            <a:r>
              <a:rPr lang="en-US" dirty="0"/>
              <a:t>Vitals: 73/42 (MAP 52), 109, 22, 89%</a:t>
            </a:r>
          </a:p>
          <a:p>
            <a:r>
              <a:rPr lang="en-US" dirty="0"/>
              <a:t>GCS 11</a:t>
            </a:r>
          </a:p>
        </p:txBody>
      </p:sp>
    </p:spTree>
    <p:extLst>
      <p:ext uri="{BB962C8B-B14F-4D97-AF65-F5344CB8AC3E}">
        <p14:creationId xmlns:p14="http://schemas.microsoft.com/office/powerpoint/2010/main" val="77751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FEDF2-BE3E-5B4A-B6AE-344449C10D1A}"/>
              </a:ext>
            </a:extLst>
          </p:cNvPr>
          <p:cNvSpPr>
            <a:spLocks noGrp="1"/>
          </p:cNvSpPr>
          <p:nvPr>
            <p:ph type="title"/>
          </p:nvPr>
        </p:nvSpPr>
        <p:spPr/>
        <p:txBody>
          <a:bodyPr/>
          <a:lstStyle/>
          <a:p>
            <a:r>
              <a:rPr lang="en-US" dirty="0"/>
              <a:t>PCP Visit 12/4/19</a:t>
            </a:r>
          </a:p>
        </p:txBody>
      </p:sp>
      <p:sp>
        <p:nvSpPr>
          <p:cNvPr id="3" name="Content Placeholder 2">
            <a:extLst>
              <a:ext uri="{FF2B5EF4-FFF2-40B4-BE49-F238E27FC236}">
                <a16:creationId xmlns:a16="http://schemas.microsoft.com/office/drawing/2014/main" id="{17112D16-F050-2A43-AE0F-DE22AC167ADC}"/>
              </a:ext>
            </a:extLst>
          </p:cNvPr>
          <p:cNvSpPr>
            <a:spLocks noGrp="1"/>
          </p:cNvSpPr>
          <p:nvPr>
            <p:ph idx="1"/>
          </p:nvPr>
        </p:nvSpPr>
        <p:spPr/>
        <p:txBody>
          <a:bodyPr/>
          <a:lstStyle/>
          <a:p>
            <a:r>
              <a:rPr lang="en-US" dirty="0"/>
              <a:t>No complaints of HA</a:t>
            </a:r>
          </a:p>
          <a:p>
            <a:r>
              <a:rPr lang="en-US" dirty="0"/>
              <a:t>BP 122/64</a:t>
            </a:r>
          </a:p>
          <a:p>
            <a:r>
              <a:rPr lang="en-US" dirty="0"/>
              <a:t>Reason for visit was issues with CPAP</a:t>
            </a:r>
          </a:p>
          <a:p>
            <a:r>
              <a:rPr lang="en-US" dirty="0"/>
              <a:t>Sodium 131, potassium 3.5</a:t>
            </a:r>
          </a:p>
        </p:txBody>
      </p:sp>
    </p:spTree>
    <p:extLst>
      <p:ext uri="{BB962C8B-B14F-4D97-AF65-F5344CB8AC3E}">
        <p14:creationId xmlns:p14="http://schemas.microsoft.com/office/powerpoint/2010/main" val="17177322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AD13-FA18-7146-B7EE-6A7DF7B33380}"/>
              </a:ext>
            </a:extLst>
          </p:cNvPr>
          <p:cNvSpPr>
            <a:spLocks noGrp="1"/>
          </p:cNvSpPr>
          <p:nvPr>
            <p:ph type="title"/>
          </p:nvPr>
        </p:nvSpPr>
        <p:spPr/>
        <p:txBody>
          <a:bodyPr/>
          <a:lstStyle/>
          <a:p>
            <a:r>
              <a:rPr lang="en-US" dirty="0"/>
              <a:t>EMS assessment</a:t>
            </a:r>
          </a:p>
        </p:txBody>
      </p:sp>
      <p:sp>
        <p:nvSpPr>
          <p:cNvPr id="3" name="Content Placeholder 2">
            <a:extLst>
              <a:ext uri="{FF2B5EF4-FFF2-40B4-BE49-F238E27FC236}">
                <a16:creationId xmlns:a16="http://schemas.microsoft.com/office/drawing/2014/main" id="{158B28E8-755A-574A-8AB7-44BD5197A47F}"/>
              </a:ext>
            </a:extLst>
          </p:cNvPr>
          <p:cNvSpPr>
            <a:spLocks noGrp="1"/>
          </p:cNvSpPr>
          <p:nvPr>
            <p:ph idx="1"/>
          </p:nvPr>
        </p:nvSpPr>
        <p:spPr/>
        <p:txBody>
          <a:bodyPr/>
          <a:lstStyle/>
          <a:p>
            <a:r>
              <a:rPr lang="en-US" dirty="0"/>
              <a:t>Total IV attempts = 5</a:t>
            </a:r>
          </a:p>
          <a:p>
            <a:r>
              <a:rPr lang="en-US" dirty="0"/>
              <a:t>IO placed right tibia</a:t>
            </a:r>
          </a:p>
          <a:p>
            <a:r>
              <a:rPr lang="en-US" dirty="0"/>
              <a:t>Spinal immobilization done</a:t>
            </a:r>
          </a:p>
          <a:p>
            <a:r>
              <a:rPr lang="en-US" dirty="0"/>
              <a:t>Pelvic binder placed</a:t>
            </a:r>
          </a:p>
          <a:p>
            <a:r>
              <a:rPr lang="en-US" dirty="0"/>
              <a:t>IV Fentanyl and NS</a:t>
            </a:r>
          </a:p>
          <a:p>
            <a:endParaRPr lang="en-US" dirty="0"/>
          </a:p>
        </p:txBody>
      </p:sp>
    </p:spTree>
    <p:extLst>
      <p:ext uri="{BB962C8B-B14F-4D97-AF65-F5344CB8AC3E}">
        <p14:creationId xmlns:p14="http://schemas.microsoft.com/office/powerpoint/2010/main" val="34554400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AB43-5DA2-A44D-9956-7E27AB05EE91}"/>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B8DA0260-2C9C-9C4E-9B44-0F1D6EC53264}"/>
              </a:ext>
            </a:extLst>
          </p:cNvPr>
          <p:cNvSpPr>
            <a:spLocks noGrp="1"/>
          </p:cNvSpPr>
          <p:nvPr>
            <p:ph idx="1"/>
          </p:nvPr>
        </p:nvSpPr>
        <p:spPr/>
        <p:txBody>
          <a:bodyPr/>
          <a:lstStyle/>
          <a:p>
            <a:r>
              <a:rPr lang="en-US" dirty="0"/>
              <a:t>One vehicle rollover</a:t>
            </a:r>
          </a:p>
          <a:p>
            <a:r>
              <a:rPr lang="en-US" dirty="0"/>
              <a:t>Passenger in back seat, unrestrained</a:t>
            </a:r>
          </a:p>
          <a:p>
            <a:r>
              <a:rPr lang="en-US" dirty="0"/>
              <a:t>She was asleep when vehicle rolled.</a:t>
            </a:r>
          </a:p>
          <a:p>
            <a:r>
              <a:rPr lang="en-US" dirty="0"/>
              <a:t>Woke up laying in the dirt along side of the rode</a:t>
            </a:r>
          </a:p>
          <a:p>
            <a:r>
              <a:rPr lang="en-US" dirty="0"/>
              <a:t>Period is one week late</a:t>
            </a:r>
          </a:p>
          <a:p>
            <a:r>
              <a:rPr lang="en-US" dirty="0"/>
              <a:t>Numbness left foot, severe pain in hip/ pelvis and T7/L1</a:t>
            </a:r>
          </a:p>
        </p:txBody>
      </p:sp>
    </p:spTree>
    <p:extLst>
      <p:ext uri="{BB962C8B-B14F-4D97-AF65-F5344CB8AC3E}">
        <p14:creationId xmlns:p14="http://schemas.microsoft.com/office/powerpoint/2010/main" val="7866437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A09F-4207-8B40-B597-1F459030DE35}"/>
              </a:ext>
            </a:extLst>
          </p:cNvPr>
          <p:cNvSpPr>
            <a:spLocks noGrp="1"/>
          </p:cNvSpPr>
          <p:nvPr>
            <p:ph type="title"/>
          </p:nvPr>
        </p:nvSpPr>
        <p:spPr/>
        <p:txBody>
          <a:bodyPr/>
          <a:lstStyle/>
          <a:p>
            <a:r>
              <a:rPr lang="en-US" dirty="0"/>
              <a:t>EMS Examination</a:t>
            </a:r>
          </a:p>
        </p:txBody>
      </p:sp>
      <p:sp>
        <p:nvSpPr>
          <p:cNvPr id="3" name="Content Placeholder 2">
            <a:extLst>
              <a:ext uri="{FF2B5EF4-FFF2-40B4-BE49-F238E27FC236}">
                <a16:creationId xmlns:a16="http://schemas.microsoft.com/office/drawing/2014/main" id="{D1E4F145-217E-7047-9E4C-6E174F5B0489}"/>
              </a:ext>
            </a:extLst>
          </p:cNvPr>
          <p:cNvSpPr>
            <a:spLocks noGrp="1"/>
          </p:cNvSpPr>
          <p:nvPr>
            <p:ph idx="1"/>
          </p:nvPr>
        </p:nvSpPr>
        <p:spPr>
          <a:xfrm>
            <a:off x="2773599" y="2052115"/>
            <a:ext cx="7796540" cy="4431811"/>
          </a:xfrm>
        </p:spPr>
        <p:txBody>
          <a:bodyPr>
            <a:normAutofit lnSpcReduction="10000"/>
          </a:bodyPr>
          <a:lstStyle/>
          <a:p>
            <a:r>
              <a:rPr lang="en-US" dirty="0"/>
              <a:t>Sitting on side of rode, leaning on driver</a:t>
            </a:r>
          </a:p>
          <a:p>
            <a:r>
              <a:rPr lang="en-US" dirty="0"/>
              <a:t>Moderate to severe distress</a:t>
            </a:r>
          </a:p>
          <a:p>
            <a:r>
              <a:rPr lang="en-US" dirty="0"/>
              <a:t>Alert and Oriented</a:t>
            </a:r>
          </a:p>
          <a:p>
            <a:r>
              <a:rPr lang="en-US" dirty="0"/>
              <a:t>Pain on palpation of her chest with reduced lower lung sounds</a:t>
            </a:r>
          </a:p>
          <a:p>
            <a:r>
              <a:rPr lang="en-US" dirty="0"/>
              <a:t>Pelvis not stable and very tender</a:t>
            </a:r>
          </a:p>
          <a:p>
            <a:r>
              <a:rPr lang="en-US" dirty="0"/>
              <a:t>No pulses in left DP and no movement.</a:t>
            </a:r>
          </a:p>
          <a:p>
            <a:r>
              <a:rPr lang="en-US" dirty="0"/>
              <a:t>Extremity was cool to touch</a:t>
            </a:r>
          </a:p>
          <a:p>
            <a:r>
              <a:rPr lang="en-US" dirty="0"/>
              <a:t>Oxygen fluctuating 75-90%</a:t>
            </a:r>
          </a:p>
        </p:txBody>
      </p:sp>
    </p:spTree>
    <p:extLst>
      <p:ext uri="{BB962C8B-B14F-4D97-AF65-F5344CB8AC3E}">
        <p14:creationId xmlns:p14="http://schemas.microsoft.com/office/powerpoint/2010/main" val="37461046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B2573-31B4-A047-B5F3-DC73027E153C}"/>
              </a:ext>
            </a:extLst>
          </p:cNvPr>
          <p:cNvSpPr>
            <a:spLocks noGrp="1"/>
          </p:cNvSpPr>
          <p:nvPr>
            <p:ph type="title"/>
          </p:nvPr>
        </p:nvSpPr>
        <p:spPr/>
        <p:txBody>
          <a:bodyPr/>
          <a:lstStyle/>
          <a:p>
            <a:r>
              <a:rPr lang="en-US" dirty="0"/>
              <a:t>ER Evaluation</a:t>
            </a:r>
          </a:p>
        </p:txBody>
      </p:sp>
      <p:sp>
        <p:nvSpPr>
          <p:cNvPr id="3" name="Content Placeholder 2">
            <a:extLst>
              <a:ext uri="{FF2B5EF4-FFF2-40B4-BE49-F238E27FC236}">
                <a16:creationId xmlns:a16="http://schemas.microsoft.com/office/drawing/2014/main" id="{132CE616-25A5-2147-8892-C412512E3F7D}"/>
              </a:ext>
            </a:extLst>
          </p:cNvPr>
          <p:cNvSpPr>
            <a:spLocks noGrp="1"/>
          </p:cNvSpPr>
          <p:nvPr>
            <p:ph idx="1"/>
          </p:nvPr>
        </p:nvSpPr>
        <p:spPr>
          <a:xfrm>
            <a:off x="2773599" y="2052115"/>
            <a:ext cx="7796540" cy="4574315"/>
          </a:xfrm>
        </p:spPr>
        <p:txBody>
          <a:bodyPr>
            <a:normAutofit/>
          </a:bodyPr>
          <a:lstStyle/>
          <a:p>
            <a:r>
              <a:rPr lang="en-US" dirty="0"/>
              <a:t>BP improved at 117/71</a:t>
            </a:r>
          </a:p>
          <a:p>
            <a:r>
              <a:rPr lang="en-US" dirty="0"/>
              <a:t>Dorsalis pedis pulses present bilaterally</a:t>
            </a:r>
          </a:p>
          <a:p>
            <a:r>
              <a:rPr lang="en-US" dirty="0"/>
              <a:t>Labs normal</a:t>
            </a:r>
          </a:p>
          <a:p>
            <a:r>
              <a:rPr lang="en-US" dirty="0"/>
              <a:t>Imaging: Posterior dislocated hip, nondisplaced fractures of superior and inferior pubic rami, 5cm liver laceration with bleeding – Grade 3, 1.7cm laceration right kidney with bleeding, pulmonary contusion</a:t>
            </a:r>
          </a:p>
          <a:p>
            <a:r>
              <a:rPr lang="en-US" dirty="0"/>
              <a:t>Left hip dislocated and reduced by MD</a:t>
            </a:r>
          </a:p>
          <a:p>
            <a:r>
              <a:rPr lang="en-US" dirty="0"/>
              <a:t>Transferred to St. Mary’s</a:t>
            </a:r>
          </a:p>
          <a:p>
            <a:endParaRPr lang="en-US" dirty="0"/>
          </a:p>
        </p:txBody>
      </p:sp>
    </p:spTree>
    <p:extLst>
      <p:ext uri="{BB962C8B-B14F-4D97-AF65-F5344CB8AC3E}">
        <p14:creationId xmlns:p14="http://schemas.microsoft.com/office/powerpoint/2010/main" val="20438125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0D46-6D1D-CA48-8249-554149ECB5B5}"/>
              </a:ext>
            </a:extLst>
          </p:cNvPr>
          <p:cNvSpPr>
            <a:spLocks noGrp="1"/>
          </p:cNvSpPr>
          <p:nvPr>
            <p:ph type="title"/>
          </p:nvPr>
        </p:nvSpPr>
        <p:spPr/>
        <p:txBody>
          <a:bodyPr/>
          <a:lstStyle/>
          <a:p>
            <a:r>
              <a:rPr lang="en-US" dirty="0"/>
              <a:t>Devin Johnson</a:t>
            </a:r>
          </a:p>
        </p:txBody>
      </p:sp>
      <p:pic>
        <p:nvPicPr>
          <p:cNvPr id="3" name="Picture 2" descr="Johnson,Devin L   MRN:E145024   Acc:A18466   DOB:Dec-18-1991   Age:27y   Date:Nov-15-2019    02:00:07 AM   XR pelvis 1-2V"/>
          <p:cNvPicPr>
            <a:picLocks noChangeAspect="1"/>
          </p:cNvPicPr>
          <p:nvPr/>
        </p:nvPicPr>
        <p:blipFill rotWithShape="1">
          <a:blip r:embed="rId2">
            <a:extLst>
              <a:ext uri="{28A0092B-C50C-407E-A947-70E740481C1C}">
                <a14:useLocalDpi xmlns:a14="http://schemas.microsoft.com/office/drawing/2010/main" val="0"/>
              </a:ext>
            </a:extLst>
          </a:blip>
          <a:srcRect l="11149" t="13183" r="61081" b="-1442"/>
          <a:stretch/>
        </p:blipFill>
        <p:spPr>
          <a:xfrm>
            <a:off x="4011828" y="177545"/>
            <a:ext cx="7076302" cy="6325197"/>
          </a:xfrm>
          <a:prstGeom prst="rect">
            <a:avLst/>
          </a:prstGeom>
        </p:spPr>
      </p:pic>
    </p:spTree>
    <p:extLst>
      <p:ext uri="{BB962C8B-B14F-4D97-AF65-F5344CB8AC3E}">
        <p14:creationId xmlns:p14="http://schemas.microsoft.com/office/powerpoint/2010/main" val="18982631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1904-FC45-4347-9BE8-43B8D41A9BE9}"/>
              </a:ext>
            </a:extLst>
          </p:cNvPr>
          <p:cNvSpPr>
            <a:spLocks noGrp="1"/>
          </p:cNvSpPr>
          <p:nvPr>
            <p:ph type="title"/>
          </p:nvPr>
        </p:nvSpPr>
        <p:spPr/>
        <p:txBody>
          <a:bodyPr/>
          <a:lstStyle/>
          <a:p>
            <a:r>
              <a:rPr lang="en-US" dirty="0"/>
              <a:t>Posterior hip dislocation</a:t>
            </a:r>
          </a:p>
        </p:txBody>
      </p:sp>
      <p:sp>
        <p:nvSpPr>
          <p:cNvPr id="3" name="Content Placeholder 2">
            <a:extLst>
              <a:ext uri="{FF2B5EF4-FFF2-40B4-BE49-F238E27FC236}">
                <a16:creationId xmlns:a16="http://schemas.microsoft.com/office/drawing/2014/main" id="{AA903626-A350-4844-82B9-8F7B1999CFF4}"/>
              </a:ext>
            </a:extLst>
          </p:cNvPr>
          <p:cNvSpPr>
            <a:spLocks noGrp="1"/>
          </p:cNvSpPr>
          <p:nvPr>
            <p:ph idx="1"/>
          </p:nvPr>
        </p:nvSpPr>
        <p:spPr>
          <a:xfrm>
            <a:off x="2773599" y="2052115"/>
            <a:ext cx="7796540" cy="4538689"/>
          </a:xfrm>
        </p:spPr>
        <p:txBody>
          <a:bodyPr>
            <a:normAutofit/>
          </a:bodyPr>
          <a:lstStyle/>
          <a:p>
            <a:r>
              <a:rPr lang="en-US" dirty="0"/>
              <a:t>Posterior to anterior ratio 9:1</a:t>
            </a:r>
          </a:p>
          <a:p>
            <a:r>
              <a:rPr lang="en-US" dirty="0"/>
              <a:t>Complications:</a:t>
            </a:r>
          </a:p>
          <a:p>
            <a:pPr lvl="1"/>
            <a:r>
              <a:rPr lang="en-US" dirty="0"/>
              <a:t>Osteonecrosis</a:t>
            </a:r>
          </a:p>
          <a:p>
            <a:pPr lvl="1"/>
            <a:r>
              <a:rPr lang="en-US" dirty="0"/>
              <a:t>Posterior acetabulum fracture</a:t>
            </a:r>
          </a:p>
          <a:p>
            <a:pPr lvl="1"/>
            <a:r>
              <a:rPr lang="en-US" dirty="0"/>
              <a:t>Femoral head fractures</a:t>
            </a:r>
          </a:p>
          <a:p>
            <a:pPr lvl="1"/>
            <a:r>
              <a:rPr lang="en-US" dirty="0"/>
              <a:t>Sciatic nerve injury</a:t>
            </a:r>
          </a:p>
          <a:p>
            <a:pPr lvl="2"/>
            <a:r>
              <a:rPr lang="en-US" dirty="0"/>
              <a:t>Seen in 10-20%</a:t>
            </a:r>
          </a:p>
          <a:p>
            <a:pPr lvl="1"/>
            <a:r>
              <a:rPr lang="en-US" dirty="0"/>
              <a:t>Ipsilateral knee injury 25%</a:t>
            </a:r>
          </a:p>
          <a:p>
            <a:r>
              <a:rPr lang="en-US" dirty="0"/>
              <a:t>Closed reduction within 6 hours</a:t>
            </a:r>
          </a:p>
        </p:txBody>
      </p:sp>
    </p:spTree>
    <p:extLst>
      <p:ext uri="{BB962C8B-B14F-4D97-AF65-F5344CB8AC3E}">
        <p14:creationId xmlns:p14="http://schemas.microsoft.com/office/powerpoint/2010/main" val="18741004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E73B-F18C-C849-9B2C-4653EB0A9DB7}"/>
              </a:ext>
            </a:extLst>
          </p:cNvPr>
          <p:cNvSpPr>
            <a:spLocks noGrp="1"/>
          </p:cNvSpPr>
          <p:nvPr>
            <p:ph type="title"/>
          </p:nvPr>
        </p:nvSpPr>
        <p:spPr/>
        <p:txBody>
          <a:bodyPr/>
          <a:lstStyle/>
          <a:p>
            <a:r>
              <a:rPr lang="en-US" dirty="0"/>
              <a:t>Long term prognosis</a:t>
            </a:r>
          </a:p>
        </p:txBody>
      </p:sp>
      <p:sp>
        <p:nvSpPr>
          <p:cNvPr id="3" name="Content Placeholder 2">
            <a:extLst>
              <a:ext uri="{FF2B5EF4-FFF2-40B4-BE49-F238E27FC236}">
                <a16:creationId xmlns:a16="http://schemas.microsoft.com/office/drawing/2014/main" id="{993993EE-31FF-2440-A349-9A7E4D7B8E68}"/>
              </a:ext>
            </a:extLst>
          </p:cNvPr>
          <p:cNvSpPr>
            <a:spLocks noGrp="1"/>
          </p:cNvSpPr>
          <p:nvPr>
            <p:ph idx="1"/>
          </p:nvPr>
        </p:nvSpPr>
        <p:spPr/>
        <p:txBody>
          <a:bodyPr/>
          <a:lstStyle/>
          <a:p>
            <a:r>
              <a:rPr lang="en-US" dirty="0"/>
              <a:t>20% will have arthritis in that hip</a:t>
            </a:r>
          </a:p>
          <a:p>
            <a:r>
              <a:rPr lang="en-US" dirty="0"/>
              <a:t>Femoral head necrosis 5-40%</a:t>
            </a:r>
          </a:p>
          <a:p>
            <a:pPr lvl="1"/>
            <a:r>
              <a:rPr lang="en-US" dirty="0"/>
              <a:t>Higher the longer it takes to reduce hip</a:t>
            </a:r>
          </a:p>
          <a:p>
            <a:r>
              <a:rPr lang="en-US" dirty="0"/>
              <a:t>Sciatic nerve injury 8-20%</a:t>
            </a:r>
          </a:p>
          <a:p>
            <a:r>
              <a:rPr lang="en-US" dirty="0"/>
              <a:t>Recurrent dislocation is less than 2%</a:t>
            </a:r>
          </a:p>
        </p:txBody>
      </p:sp>
    </p:spTree>
    <p:extLst>
      <p:ext uri="{BB962C8B-B14F-4D97-AF65-F5344CB8AC3E}">
        <p14:creationId xmlns:p14="http://schemas.microsoft.com/office/powerpoint/2010/main" val="16303547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F617-C17E-1C4B-A616-E725217A5F96}"/>
              </a:ext>
            </a:extLst>
          </p:cNvPr>
          <p:cNvSpPr>
            <a:spLocks noGrp="1"/>
          </p:cNvSpPr>
          <p:nvPr>
            <p:ph type="title"/>
          </p:nvPr>
        </p:nvSpPr>
        <p:spPr/>
        <p:txBody>
          <a:bodyPr/>
          <a:lstStyle/>
          <a:p>
            <a:r>
              <a:rPr lang="en-US" dirty="0"/>
              <a:t>Liver and spleen lacerations</a:t>
            </a:r>
          </a:p>
        </p:txBody>
      </p:sp>
      <p:sp>
        <p:nvSpPr>
          <p:cNvPr id="3" name="Content Placeholder 2">
            <a:extLst>
              <a:ext uri="{FF2B5EF4-FFF2-40B4-BE49-F238E27FC236}">
                <a16:creationId xmlns:a16="http://schemas.microsoft.com/office/drawing/2014/main" id="{045F06DA-E984-9142-BD56-8880A7400C5E}"/>
              </a:ext>
            </a:extLst>
          </p:cNvPr>
          <p:cNvSpPr>
            <a:spLocks noGrp="1"/>
          </p:cNvSpPr>
          <p:nvPr>
            <p:ph idx="1"/>
          </p:nvPr>
        </p:nvSpPr>
        <p:spPr/>
        <p:txBody>
          <a:bodyPr/>
          <a:lstStyle/>
          <a:p>
            <a:r>
              <a:rPr lang="en-US" dirty="0"/>
              <a:t>Most common type of parenchymal liver and spleen injury</a:t>
            </a:r>
          </a:p>
          <a:p>
            <a:r>
              <a:rPr lang="en-US" dirty="0"/>
              <a:t>Risk is 1-8% in patients with multiple traumas for liver</a:t>
            </a:r>
          </a:p>
          <a:p>
            <a:r>
              <a:rPr lang="en-US" dirty="0"/>
              <a:t>Mortality is 4-11% for liver</a:t>
            </a:r>
          </a:p>
          <a:p>
            <a:r>
              <a:rPr lang="en-US" dirty="0"/>
              <a:t>Generally managed non-surgically if hemodynamically stable</a:t>
            </a:r>
          </a:p>
        </p:txBody>
      </p:sp>
    </p:spTree>
    <p:extLst>
      <p:ext uri="{BB962C8B-B14F-4D97-AF65-F5344CB8AC3E}">
        <p14:creationId xmlns:p14="http://schemas.microsoft.com/office/powerpoint/2010/main" val="14135451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2D2E-DC05-8547-B206-5079DFBF165C}"/>
              </a:ext>
            </a:extLst>
          </p:cNvPr>
          <p:cNvSpPr>
            <a:spLocks noGrp="1"/>
          </p:cNvSpPr>
          <p:nvPr>
            <p:ph type="title"/>
          </p:nvPr>
        </p:nvSpPr>
        <p:spPr/>
        <p:txBody>
          <a:bodyPr/>
          <a:lstStyle/>
          <a:p>
            <a:r>
              <a:rPr lang="en-US" dirty="0"/>
              <a:t>St. Mary’s evaluation</a:t>
            </a:r>
          </a:p>
        </p:txBody>
      </p:sp>
      <p:sp>
        <p:nvSpPr>
          <p:cNvPr id="3" name="Content Placeholder 2">
            <a:extLst>
              <a:ext uri="{FF2B5EF4-FFF2-40B4-BE49-F238E27FC236}">
                <a16:creationId xmlns:a16="http://schemas.microsoft.com/office/drawing/2014/main" id="{BCFE2931-F80D-AE4D-879B-E9C3D75B9F35}"/>
              </a:ext>
            </a:extLst>
          </p:cNvPr>
          <p:cNvSpPr>
            <a:spLocks noGrp="1"/>
          </p:cNvSpPr>
          <p:nvPr>
            <p:ph idx="1"/>
          </p:nvPr>
        </p:nvSpPr>
        <p:spPr/>
        <p:txBody>
          <a:bodyPr/>
          <a:lstStyle/>
          <a:p>
            <a:r>
              <a:rPr lang="en-US" dirty="0"/>
              <a:t>Hip fractures were treated non-operatively</a:t>
            </a:r>
          </a:p>
          <a:p>
            <a:r>
              <a:rPr lang="en-US" dirty="0"/>
              <a:t>Left sciatic palsy that persisted after hip reduction</a:t>
            </a:r>
          </a:p>
          <a:p>
            <a:endParaRPr lang="en-US" dirty="0"/>
          </a:p>
        </p:txBody>
      </p:sp>
    </p:spTree>
    <p:extLst>
      <p:ext uri="{BB962C8B-B14F-4D97-AF65-F5344CB8AC3E}">
        <p14:creationId xmlns:p14="http://schemas.microsoft.com/office/powerpoint/2010/main" val="20901161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A674-29AA-594F-A2D0-FCAF73185F5E}"/>
              </a:ext>
            </a:extLst>
          </p:cNvPr>
          <p:cNvSpPr>
            <a:spLocks noGrp="1"/>
          </p:cNvSpPr>
          <p:nvPr>
            <p:ph type="title"/>
          </p:nvPr>
        </p:nvSpPr>
        <p:spPr/>
        <p:txBody>
          <a:bodyPr/>
          <a:lstStyle/>
          <a:p>
            <a:r>
              <a:rPr lang="en-US" dirty="0"/>
              <a:t>Outpatient follow up</a:t>
            </a:r>
          </a:p>
        </p:txBody>
      </p:sp>
      <p:sp>
        <p:nvSpPr>
          <p:cNvPr id="3" name="Content Placeholder 2">
            <a:extLst>
              <a:ext uri="{FF2B5EF4-FFF2-40B4-BE49-F238E27FC236}">
                <a16:creationId xmlns:a16="http://schemas.microsoft.com/office/drawing/2014/main" id="{1FD28510-C459-C34C-A56E-DE788CF3C228}"/>
              </a:ext>
            </a:extLst>
          </p:cNvPr>
          <p:cNvSpPr>
            <a:spLocks noGrp="1"/>
          </p:cNvSpPr>
          <p:nvPr>
            <p:ph idx="1"/>
          </p:nvPr>
        </p:nvSpPr>
        <p:spPr/>
        <p:txBody>
          <a:bodyPr/>
          <a:lstStyle/>
          <a:p>
            <a:r>
              <a:rPr lang="en-US" dirty="0"/>
              <a:t>11/25/19 – Saw ortho and numbness is recovering</a:t>
            </a:r>
          </a:p>
          <a:p>
            <a:r>
              <a:rPr lang="en-US" dirty="0"/>
              <a:t>Referred to mental health with PTSD/ anxiety</a:t>
            </a:r>
          </a:p>
          <a:p>
            <a:r>
              <a:rPr lang="en-US" dirty="0"/>
              <a:t>12/3/19 – touch weightbearing with walker</a:t>
            </a:r>
          </a:p>
          <a:p>
            <a:r>
              <a:rPr lang="en-US" dirty="0"/>
              <a:t>12/18/19 – sensation back except in lateral calf and toes, slow recovery</a:t>
            </a:r>
          </a:p>
        </p:txBody>
      </p:sp>
    </p:spTree>
    <p:extLst>
      <p:ext uri="{BB962C8B-B14F-4D97-AF65-F5344CB8AC3E}">
        <p14:creationId xmlns:p14="http://schemas.microsoft.com/office/powerpoint/2010/main" val="284545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428D-4472-6E43-B55E-C8EF0355F32C}"/>
              </a:ext>
            </a:extLst>
          </p:cNvPr>
          <p:cNvSpPr>
            <a:spLocks noGrp="1"/>
          </p:cNvSpPr>
          <p:nvPr>
            <p:ph type="title"/>
          </p:nvPr>
        </p:nvSpPr>
        <p:spPr/>
        <p:txBody>
          <a:bodyPr/>
          <a:lstStyle/>
          <a:p>
            <a:r>
              <a:rPr lang="en-US" dirty="0"/>
              <a:t>Right Bundle Branch Block</a:t>
            </a:r>
          </a:p>
        </p:txBody>
      </p:sp>
      <p:sp>
        <p:nvSpPr>
          <p:cNvPr id="3" name="Content Placeholder 2">
            <a:extLst>
              <a:ext uri="{FF2B5EF4-FFF2-40B4-BE49-F238E27FC236}">
                <a16:creationId xmlns:a16="http://schemas.microsoft.com/office/drawing/2014/main" id="{9AA4479D-99FE-6C4D-87BE-6FF6C566A34D}"/>
              </a:ext>
            </a:extLst>
          </p:cNvPr>
          <p:cNvSpPr>
            <a:spLocks noGrp="1"/>
          </p:cNvSpPr>
          <p:nvPr>
            <p:ph idx="1"/>
          </p:nvPr>
        </p:nvSpPr>
        <p:spPr>
          <a:xfrm>
            <a:off x="2773599" y="1615044"/>
            <a:ext cx="7796540" cy="5035138"/>
          </a:xfrm>
        </p:spPr>
        <p:txBody>
          <a:bodyPr>
            <a:normAutofit fontScale="92500" lnSpcReduction="20000"/>
          </a:bodyPr>
          <a:lstStyle/>
          <a:p>
            <a:r>
              <a:rPr lang="en-US" dirty="0"/>
              <a:t>Blockage of electrical impulses to the heart’s right ventricle</a:t>
            </a:r>
          </a:p>
          <a:p>
            <a:r>
              <a:rPr lang="en-US" dirty="0"/>
              <a:t>Causes</a:t>
            </a:r>
          </a:p>
          <a:p>
            <a:pPr lvl="1"/>
            <a:r>
              <a:rPr lang="en-US" dirty="0"/>
              <a:t>Heart disease due to high blood pressure in lungs</a:t>
            </a:r>
          </a:p>
          <a:p>
            <a:pPr lvl="1"/>
            <a:r>
              <a:rPr lang="en-US" dirty="0"/>
              <a:t>Chronic Obstructive Pulmonary Disease</a:t>
            </a:r>
          </a:p>
          <a:p>
            <a:pPr lvl="1"/>
            <a:r>
              <a:rPr lang="en-US" dirty="0"/>
              <a:t>Blood clot in the lung </a:t>
            </a:r>
          </a:p>
          <a:p>
            <a:pPr lvl="1"/>
            <a:r>
              <a:rPr lang="en-US" dirty="0"/>
              <a:t>Right sided heart failure</a:t>
            </a:r>
          </a:p>
          <a:p>
            <a:pPr lvl="1"/>
            <a:r>
              <a:rPr lang="en-US" dirty="0"/>
              <a:t>Disease of heart muscles (Cardiomyopathy)</a:t>
            </a:r>
          </a:p>
          <a:p>
            <a:pPr lvl="1"/>
            <a:r>
              <a:rPr lang="en-US" dirty="0"/>
              <a:t>Myocarditis</a:t>
            </a:r>
          </a:p>
          <a:p>
            <a:pPr lvl="1"/>
            <a:r>
              <a:rPr lang="en-US" dirty="0"/>
              <a:t>Heart Attack</a:t>
            </a:r>
          </a:p>
          <a:p>
            <a:pPr lvl="1"/>
            <a:r>
              <a:rPr lang="en-US" dirty="0"/>
              <a:t>Congenital heart disease</a:t>
            </a:r>
          </a:p>
          <a:p>
            <a:pPr lvl="1"/>
            <a:r>
              <a:rPr lang="en-US" dirty="0"/>
              <a:t>Surgical procedure</a:t>
            </a:r>
          </a:p>
          <a:p>
            <a:pPr lvl="1"/>
            <a:r>
              <a:rPr lang="en-US" dirty="0"/>
              <a:t>Inherited condition</a:t>
            </a:r>
          </a:p>
        </p:txBody>
      </p:sp>
    </p:spTree>
    <p:extLst>
      <p:ext uri="{BB962C8B-B14F-4D97-AF65-F5344CB8AC3E}">
        <p14:creationId xmlns:p14="http://schemas.microsoft.com/office/powerpoint/2010/main" val="381504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DCC2D29-99CD-5844-948D-40D092A5449C}"/>
              </a:ext>
            </a:extLst>
          </p:cNvPr>
          <p:cNvPicPr>
            <a:picLocks noChangeAspect="1"/>
          </p:cNvPicPr>
          <p:nvPr/>
        </p:nvPicPr>
        <p:blipFill rotWithShape="1">
          <a:blip r:embed="rId2"/>
          <a:srcRect l="13445" t="31667" r="37799" b="17709"/>
          <a:stretch/>
        </p:blipFill>
        <p:spPr>
          <a:xfrm>
            <a:off x="1299339" y="310006"/>
            <a:ext cx="8959085" cy="6237988"/>
          </a:xfrm>
          <a:prstGeom prst="rect">
            <a:avLst/>
          </a:prstGeom>
        </p:spPr>
      </p:pic>
    </p:spTree>
    <p:extLst>
      <p:ext uri="{BB962C8B-B14F-4D97-AF65-F5344CB8AC3E}">
        <p14:creationId xmlns:p14="http://schemas.microsoft.com/office/powerpoint/2010/main" val="2111823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681</TotalTime>
  <Words>2541</Words>
  <Application>Microsoft Office PowerPoint</Application>
  <PresentationFormat>Widescreen</PresentationFormat>
  <Paragraphs>465</Paragraphs>
  <Slides>79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MS Shell Dlg 2</vt:lpstr>
      <vt:lpstr>Wingdings</vt:lpstr>
      <vt:lpstr>Wingdings 3</vt:lpstr>
      <vt:lpstr>Madison</vt:lpstr>
      <vt:lpstr>EMS #6</vt:lpstr>
      <vt:lpstr>EMS Case #1/6</vt:lpstr>
      <vt:lpstr>EMS Assessment</vt:lpstr>
      <vt:lpstr>History</vt:lpstr>
      <vt:lpstr>ER assessment</vt:lpstr>
      <vt:lpstr>PowerPoint Presentation</vt:lpstr>
      <vt:lpstr>PCP Visit 12/4/19</vt:lpstr>
      <vt:lpstr>Right Bundle Branch Block</vt:lpstr>
      <vt:lpstr>PowerPoint Presentation</vt:lpstr>
      <vt:lpstr>Right Bundle Branch Block</vt:lpstr>
      <vt:lpstr>Your patient</vt:lpstr>
      <vt:lpstr>Sleep Apnea</vt:lpstr>
      <vt:lpstr>Sleep Apnea</vt:lpstr>
      <vt:lpstr>PowerPoint Presentation</vt:lpstr>
      <vt:lpstr>EMS Case #2/6</vt:lpstr>
      <vt:lpstr>EMS assessment</vt:lpstr>
      <vt:lpstr>ER Evaluation</vt:lpstr>
      <vt:lpstr>2nd ER trip</vt:lpstr>
      <vt:lpstr>Agitated Kids</vt:lpstr>
      <vt:lpstr>Data continued</vt:lpstr>
      <vt:lpstr>Acute pediatric agitation</vt:lpstr>
      <vt:lpstr>EMS case #3/6</vt:lpstr>
      <vt:lpstr>EMS assessment</vt:lpstr>
      <vt:lpstr>History</vt:lpstr>
      <vt:lpstr>1st ER Evaluation – November 25th</vt:lpstr>
      <vt:lpstr>Cardiology evaluation 12/2/19</vt:lpstr>
      <vt:lpstr>This ER visit 12/11/19</vt:lpstr>
      <vt:lpstr>PowerPoint Presentation</vt:lpstr>
      <vt:lpstr>PCP Visit 12/13/19</vt:lpstr>
      <vt:lpstr>VVH Hospital Stay</vt:lpstr>
      <vt:lpstr>St. Mary's</vt:lpstr>
      <vt:lpstr>Stable vs Unstable Angina</vt:lpstr>
      <vt:lpstr>Stress Testing</vt:lpstr>
      <vt:lpstr>Negative test</vt:lpstr>
      <vt:lpstr>PowerPoint Presentation</vt:lpstr>
      <vt:lpstr>Women and heart attacks</vt:lpstr>
      <vt:lpstr>EMS Case #4/6</vt:lpstr>
      <vt:lpstr>EMS Assessment</vt:lpstr>
      <vt:lpstr>History</vt:lpstr>
      <vt:lpstr>ER Evaluation</vt:lpstr>
      <vt:lpstr>Diabetes Mellitus Type 2</vt:lpstr>
      <vt:lpstr>Diabetes and Emergency Conditions</vt:lpstr>
      <vt:lpstr>PowerPoint Presentation</vt:lpstr>
      <vt:lpstr>Diabetes and the ER</vt:lpstr>
      <vt:lpstr>Hypoglycemia</vt:lpstr>
      <vt:lpstr>Causes of hypoglycemia</vt:lpstr>
      <vt:lpstr>Your patient</vt:lpstr>
      <vt:lpstr>Metformin</vt:lpstr>
      <vt:lpstr>Glipizide</vt:lpstr>
      <vt:lpstr>Acarbose</vt:lpstr>
      <vt:lpstr>Victoza</vt:lpstr>
      <vt:lpstr>Jardiance</vt:lpstr>
      <vt:lpstr>Metoprolol and diabetes</vt:lpstr>
      <vt:lpstr>PCP visit on 11/25/19</vt:lpstr>
      <vt:lpstr>EMS Case #5/6</vt:lpstr>
      <vt:lpstr>EMS Assessment</vt:lpstr>
      <vt:lpstr>History</vt:lpstr>
      <vt:lpstr>ER Evaluation</vt:lpstr>
      <vt:lpstr>PowerPoint Presentation</vt:lpstr>
      <vt:lpstr>Hemothorax</vt:lpstr>
      <vt:lpstr>Hemothorax, cont.</vt:lpstr>
      <vt:lpstr>Epidemiology</vt:lpstr>
      <vt:lpstr>Clinically</vt:lpstr>
      <vt:lpstr>St. Mary’s Course</vt:lpstr>
      <vt:lpstr>Anticoagulation and Trauma</vt:lpstr>
      <vt:lpstr>Other drugs with bleeding</vt:lpstr>
      <vt:lpstr>CRASH Study</vt:lpstr>
      <vt:lpstr>EMS Case #6/6</vt:lpstr>
      <vt:lpstr>EMS Assessment</vt:lpstr>
      <vt:lpstr>EMS assessment</vt:lpstr>
      <vt:lpstr>History</vt:lpstr>
      <vt:lpstr>EMS Examination</vt:lpstr>
      <vt:lpstr>ER Evaluation</vt:lpstr>
      <vt:lpstr>Devin Johnson</vt:lpstr>
      <vt:lpstr>Posterior hip dislocation</vt:lpstr>
      <vt:lpstr>Long term prognosis</vt:lpstr>
      <vt:lpstr>Liver and spleen lacerations</vt:lpstr>
      <vt:lpstr>St. Mary’s evaluation</vt:lpstr>
      <vt:lpstr>Outpatient follow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EMS #6</dc:title>
  <dc:creator>Ryan Feeney</dc:creator>
  <cp:lastModifiedBy>Feeney, Sandra</cp:lastModifiedBy>
  <cp:revision>35</cp:revision>
  <dcterms:created xsi:type="dcterms:W3CDTF">2019-12-19T01:35:43Z</dcterms:created>
  <dcterms:modified xsi:type="dcterms:W3CDTF">2019-12-19T15:39:59Z</dcterms:modified>
</cp:coreProperties>
</file>