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8" r:id="rId3"/>
    <p:sldId id="260" r:id="rId4"/>
    <p:sldId id="261" r:id="rId5"/>
    <p:sldId id="262" r:id="rId6"/>
    <p:sldId id="263" r:id="rId7"/>
    <p:sldId id="264" r:id="rId8"/>
    <p:sldId id="265" r:id="rId9"/>
    <p:sldId id="266" r:id="rId10"/>
    <p:sldId id="268" r:id="rId11"/>
    <p:sldId id="269" r:id="rId12"/>
    <p:sldId id="267" r:id="rId13"/>
    <p:sldId id="270" r:id="rId14"/>
    <p:sldId id="271" r:id="rId15"/>
    <p:sldId id="272" r:id="rId16"/>
    <p:sldId id="273" r:id="rId17"/>
    <p:sldId id="274" r:id="rId18"/>
    <p:sldId id="257" r:id="rId19"/>
    <p:sldId id="275" r:id="rId20"/>
    <p:sldId id="276" r:id="rId21"/>
    <p:sldId id="277" r:id="rId22"/>
    <p:sldId id="278" r:id="rId23"/>
    <p:sldId id="279" r:id="rId24"/>
    <p:sldId id="280" r:id="rId25"/>
    <p:sldId id="281" r:id="rId26"/>
    <p:sldId id="283"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 id="296" r:id="rId42"/>
    <p:sldId id="298" r:id="rId43"/>
    <p:sldId id="29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0" d="100"/>
          <a:sy n="100" d="100"/>
        </p:scale>
        <p:origin x="-28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19053C-A850-4CCC-8C3F-F8D6BA803AAA}" type="datetimeFigureOut">
              <a:rPr lang="en-US" smtClean="0"/>
              <a:t>4/12/2013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47CF0-FB54-4F9F-8AF7-123C14B2081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E2EFD0F1-518D-4E6F-8715-865FE5EAF177}" type="slidenum">
              <a:rPr lang="en-US" smtClean="0"/>
              <a:pPr/>
              <a:t>2</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03FE58F7-54F7-4E2F-9DB1-988EBF6DE854}" type="slidenum">
              <a:rPr lang="en-US" smtClean="0"/>
              <a:pPr/>
              <a:t>13</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6B25454F-C114-41D2-B987-909E15508C98}" type="slidenum">
              <a:rPr lang="en-US" smtClean="0"/>
              <a:pPr/>
              <a:t>15</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0C57B228-D57B-4CD7-A93B-F9C1574B68DD}" type="slidenum">
              <a:rPr lang="en-US" smtClean="0"/>
              <a:pPr/>
              <a:t>16</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0E3F722F-77C7-4CEF-AB76-A49BE9351519}" type="slidenum">
              <a:rPr lang="en-US" smtClean="0"/>
              <a:pPr/>
              <a:t>17</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295C653A-062D-4FBE-898D-500DC80652DD}" type="slidenum">
              <a:rPr lang="en-US" smtClean="0"/>
              <a:pPr/>
              <a:t>18</a:t>
            </a:fld>
            <a:endParaRPr lang="en-US" smtClean="0"/>
          </a:p>
        </p:txBody>
      </p:sp>
      <p:sp>
        <p:nvSpPr>
          <p:cNvPr id="204803" name="Slide Image Placeholder 1"/>
          <p:cNvSpPr>
            <a:spLocks noGrp="1" noRot="1" noChangeAspect="1" noTextEdit="1"/>
          </p:cNvSpPr>
          <p:nvPr>
            <p:ph type="sldImg"/>
          </p:nvPr>
        </p:nvSpPr>
        <p:spPr>
          <a:xfrm>
            <a:off x="1144588" y="685800"/>
            <a:ext cx="4572000" cy="3429000"/>
          </a:xfrm>
          <a:ln/>
        </p:spPr>
      </p:sp>
      <p:sp>
        <p:nvSpPr>
          <p:cNvPr id="204804" name="Notes Placeholder 2"/>
          <p:cNvSpPr>
            <a:spLocks noGrp="1"/>
          </p:cNvSpPr>
          <p:nvPr>
            <p:ph type="body" idx="1"/>
          </p:nvPr>
        </p:nvSpPr>
        <p:spPr>
          <a:xfrm>
            <a:off x="654050" y="4352925"/>
            <a:ext cx="5486400" cy="4114800"/>
          </a:xfrm>
          <a:noFill/>
          <a:ln w="9525"/>
        </p:spPr>
        <p:txBody>
          <a:bodyPr lIns="91432" tIns="45716" rIns="91432" bIns="45716"/>
          <a:lstStyle/>
          <a:p>
            <a:pPr eaLnBrk="1" hangingPunct="1"/>
            <a:r>
              <a:rPr lang="en-US" smtClean="0"/>
              <a:t>This chart shows the evolution of steel strengths used in vehicle construction. For many years steels had a tensile strength around 300MPa (43,500 psi). Cutting tools with 40,000 to 50,000 lbs of cutting force had no trouble with these steels. </a:t>
            </a:r>
          </a:p>
          <a:p>
            <a:pPr eaLnBrk="1" hangingPunct="1"/>
            <a:r>
              <a:rPr lang="en-US" smtClean="0"/>
              <a:t>As we moved into high strength steels, the amount of force required to cut these steels doubled. At the start of new Millennium, many vehicle makers started using Advanced High Strength or Ultra High Strength steels. The amount force required to cut or fracture these materials is in excess of 200,000 lbs.</a:t>
            </a:r>
          </a:p>
        </p:txBody>
      </p:sp>
      <p:sp>
        <p:nvSpPr>
          <p:cNvPr id="20480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865188"/>
            <a:fld id="{244E6D9E-C571-4655-B1C6-F808F2CFF963}" type="slidenum">
              <a:rPr lang="en-US" sz="1200" b="0" i="0">
                <a:latin typeface="Arial" pitchFamily="34" charset="0"/>
                <a:cs typeface="Arial" pitchFamily="34" charset="0"/>
              </a:rPr>
              <a:pPr algn="r" defTabSz="865188"/>
              <a:t>18</a:t>
            </a:fld>
            <a:endParaRPr lang="en-US" sz="1200" b="0" i="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3288DC84-E2B8-4AF8-B8F9-F98B0EB9B919}" type="slidenum">
              <a:rPr lang="en-US" smtClean="0"/>
              <a:pPr/>
              <a:t>19</a:t>
            </a:fld>
            <a:endParaRPr lang="en-US" smtClean="0"/>
          </a:p>
        </p:txBody>
      </p:sp>
      <p:sp>
        <p:nvSpPr>
          <p:cNvPr id="205827" name="Slide Image Placeholder 1"/>
          <p:cNvSpPr>
            <a:spLocks noGrp="1" noRot="1" noChangeAspect="1" noTextEdit="1"/>
          </p:cNvSpPr>
          <p:nvPr>
            <p:ph type="sldImg"/>
          </p:nvPr>
        </p:nvSpPr>
        <p:spPr>
          <a:xfrm>
            <a:off x="1144588" y="685800"/>
            <a:ext cx="4572000" cy="3429000"/>
          </a:xfrm>
          <a:ln/>
        </p:spPr>
      </p:sp>
      <p:sp>
        <p:nvSpPr>
          <p:cNvPr id="205828" name="Notes Placeholder 2"/>
          <p:cNvSpPr>
            <a:spLocks noGrp="1"/>
          </p:cNvSpPr>
          <p:nvPr>
            <p:ph type="body" idx="1"/>
          </p:nvPr>
        </p:nvSpPr>
        <p:spPr>
          <a:xfrm>
            <a:off x="685800" y="4343400"/>
            <a:ext cx="5486400" cy="4114800"/>
          </a:xfrm>
          <a:noFill/>
          <a:ln w="9525"/>
        </p:spPr>
        <p:txBody>
          <a:bodyPr lIns="91432" tIns="45716" rIns="91432" bIns="45716"/>
          <a:lstStyle/>
          <a:p>
            <a:pPr eaLnBrk="1" hangingPunct="1"/>
            <a:r>
              <a:rPr lang="en-US" smtClean="0"/>
              <a:t>Every part of the vehicle is designed to do a specific task. Each part is made from a specific alloy material with a specific thickness. It is impossible to determine the type of material or the hardness of the material by just looking at it.</a:t>
            </a:r>
          </a:p>
          <a:p>
            <a:pPr eaLnBrk="1" hangingPunct="1"/>
            <a:r>
              <a:rPr lang="en-US" smtClean="0"/>
              <a:t>For this reason, we must have a Plan B, C and D available and be ready to change plans as soon as we realize our original plan is not working.</a:t>
            </a:r>
          </a:p>
        </p:txBody>
      </p:sp>
      <p:sp>
        <p:nvSpPr>
          <p:cNvPr id="20582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865188"/>
            <a:fld id="{884356E3-4C14-4FE5-A082-7D7B77E863D8}" type="slidenum">
              <a:rPr lang="en-US" sz="1200" b="0" i="0">
                <a:latin typeface="Arial" pitchFamily="34" charset="0"/>
                <a:cs typeface="Arial" pitchFamily="34" charset="0"/>
              </a:rPr>
              <a:pPr algn="r" defTabSz="865188"/>
              <a:t>19</a:t>
            </a:fld>
            <a:endParaRPr lang="en-US" sz="1200" b="0" i="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7A905B50-9E15-4787-9A4D-71F8109697FF}" type="slidenum">
              <a:rPr lang="en-US" smtClean="0"/>
              <a:pPr/>
              <a:t>20</a:t>
            </a:fld>
            <a:endParaRPr 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322423B9-8050-4C07-ACBF-B84F37CE023E}" type="slidenum">
              <a:rPr lang="en-US" smtClean="0"/>
              <a:pPr/>
              <a:t>21</a:t>
            </a:fld>
            <a:endParaRPr lang="en-US" smtClean="0"/>
          </a:p>
        </p:txBody>
      </p:sp>
      <p:sp>
        <p:nvSpPr>
          <p:cNvPr id="2191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53199D2-268A-444F-B488-3A16AAB0C0CC}" type="slidenum">
              <a:rPr lang="en-US" sz="1200" b="0" i="0"/>
              <a:pPr algn="r" eaLnBrk="0" hangingPunct="0"/>
              <a:t>21</a:t>
            </a:fld>
            <a:endParaRPr lang="en-US" sz="1200" b="0" i="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692EA2C8-D23F-4538-9ED2-B1DAB46A8CF2}" type="slidenum">
              <a:rPr lang="en-US" smtClean="0"/>
              <a:pPr/>
              <a:t>22</a:t>
            </a:fld>
            <a:endParaRPr 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CAFE0176-2D47-4879-8036-5462C9A09CA5}" type="slidenum">
              <a:rPr lang="en-US" smtClean="0"/>
              <a:pPr/>
              <a:t>23</a:t>
            </a:fld>
            <a:endParaRPr lang="en-US"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CBF84522-C7E2-4CDD-B0E7-050C8DB84ADF}" type="slidenum">
              <a:rPr lang="en-US" smtClean="0"/>
              <a:pPr/>
              <a:t>3</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C6114AAB-8891-4C76-969C-00F6A3D791F5}" type="slidenum">
              <a:rPr lang="en-US" smtClean="0"/>
              <a:pPr/>
              <a:t>24</a:t>
            </a:fld>
            <a:endParaRPr lang="en-US"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F724B880-9CCB-4686-BADB-613BBEEBD65C}" type="slidenum">
              <a:rPr lang="en-US" smtClean="0"/>
              <a:pPr/>
              <a:t>25</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87AA07F8-B957-4A63-AEEC-79A65DFF0D7E}" type="slidenum">
              <a:rPr lang="en-US" smtClean="0"/>
              <a:pPr/>
              <a:t>27</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w="9525"/>
        </p:spPr>
        <p:txBody>
          <a:bodyPr/>
          <a:lstStyle/>
          <a:p>
            <a:r>
              <a:rPr lang="en-US" smtClean="0"/>
              <a:t>Secondary impacts and different speed deployment.  Testing showed 2 minute second deploy after initial deploy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E897A9D3-6C3E-49C1-891A-35B29050C228}" type="slidenum">
              <a:rPr lang="en-US" smtClean="0"/>
              <a:pPr/>
              <a:t>28</a:t>
            </a:fld>
            <a:endParaRPr lang="en-U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174F120D-7039-423A-8F7F-0A20059B297F}" type="slidenum">
              <a:rPr lang="en-US" smtClean="0"/>
              <a:pPr/>
              <a:t>32</a:t>
            </a:fld>
            <a:endParaRPr 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0DED7639-F0C7-4E3A-A78A-0F6EC9A4199F}" type="slidenum">
              <a:rPr lang="en-US" smtClean="0"/>
              <a:pPr/>
              <a:t>33</a:t>
            </a:fld>
            <a:endParaRPr lang="en-US" smtClean="0"/>
          </a:p>
        </p:txBody>
      </p:sp>
      <p:sp>
        <p:nvSpPr>
          <p:cNvPr id="243715" name="Slide Image Placeholder 1"/>
          <p:cNvSpPr>
            <a:spLocks noGrp="1" noRot="1" noChangeAspect="1" noTextEdit="1"/>
          </p:cNvSpPr>
          <p:nvPr>
            <p:ph type="sldImg"/>
          </p:nvPr>
        </p:nvSpPr>
        <p:spPr>
          <a:xfrm>
            <a:off x="1144588" y="685800"/>
            <a:ext cx="4572000" cy="3429000"/>
          </a:xfrm>
          <a:ln/>
        </p:spPr>
      </p:sp>
      <p:sp>
        <p:nvSpPr>
          <p:cNvPr id="243716" name="Notes Placeholder 2"/>
          <p:cNvSpPr>
            <a:spLocks noGrp="1"/>
          </p:cNvSpPr>
          <p:nvPr>
            <p:ph type="body" idx="1"/>
          </p:nvPr>
        </p:nvSpPr>
        <p:spPr>
          <a:xfrm>
            <a:off x="1219200" y="4343400"/>
            <a:ext cx="4495800" cy="4114800"/>
          </a:xfrm>
          <a:noFill/>
          <a:ln w="9525"/>
        </p:spPr>
        <p:txBody>
          <a:bodyPr lIns="91432" tIns="45716" rIns="91432" bIns="45716"/>
          <a:lstStyle/>
          <a:p>
            <a:pPr eaLnBrk="1" hangingPunct="1"/>
            <a:r>
              <a:rPr lang="en-US" smtClean="0"/>
              <a:t>Most newer vehicles have bucket seats with a center console. This leaves an opening for an unrestrained rear seat occupant to pass through the front seats and strike the dash head first in a frontal collision.</a:t>
            </a:r>
          </a:p>
          <a:p>
            <a:pPr eaLnBrk="1" hangingPunct="1"/>
            <a:r>
              <a:rPr lang="en-US" smtClean="0"/>
              <a:t>In an attempt to protect the unrestrained rear seat occupant the automakers are changing the shape and design of the passengers front airbag. </a:t>
            </a:r>
          </a:p>
        </p:txBody>
      </p:sp>
      <p:sp>
        <p:nvSpPr>
          <p:cNvPr id="243717" name="Footer Placeholder 3"/>
          <p:cNvSpPr txBox="1">
            <a:spLocks noGrp="1"/>
          </p:cNvSpPr>
          <p:nvPr/>
        </p:nvSpPr>
        <p:spPr bwMode="auto">
          <a:xfrm>
            <a:off x="0" y="8685213"/>
            <a:ext cx="2971800" cy="457200"/>
          </a:xfrm>
          <a:prstGeom prst="rect">
            <a:avLst/>
          </a:prstGeom>
          <a:noFill/>
          <a:ln w="9525">
            <a:noFill/>
            <a:miter lim="800000"/>
            <a:headEnd/>
            <a:tailEnd/>
          </a:ln>
        </p:spPr>
        <p:txBody>
          <a:bodyPr lIns="91432" tIns="45716" rIns="91432" bIns="45716" anchor="b"/>
          <a:lstStyle/>
          <a:p>
            <a:pPr defTabSz="865188"/>
            <a:r>
              <a:rPr lang="en-US" sz="1200" b="0" i="0">
                <a:latin typeface="Arial" pitchFamily="34" charset="0"/>
                <a:cs typeface="Arial" pitchFamily="34" charset="0"/>
              </a:rPr>
              <a:t>www.sceneoftheaccident.org</a:t>
            </a:r>
          </a:p>
        </p:txBody>
      </p:sp>
      <p:sp>
        <p:nvSpPr>
          <p:cNvPr id="243718" name="Slide Number Placeholder 4"/>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865188"/>
            <a:fld id="{4BD649BB-3262-42D7-A5B8-31E60C738DD8}" type="slidenum">
              <a:rPr lang="en-US" sz="1200" b="0" i="0">
                <a:latin typeface="Arial" pitchFamily="34" charset="0"/>
                <a:cs typeface="Arial" pitchFamily="34" charset="0"/>
              </a:rPr>
              <a:pPr algn="r" defTabSz="865188"/>
              <a:t>33</a:t>
            </a:fld>
            <a:endParaRPr lang="en-US" sz="1200" b="0" i="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F84E8526-2B5A-4FF9-BCD4-85BE464C9C03}" type="slidenum">
              <a:rPr lang="en-US" smtClean="0"/>
              <a:pPr/>
              <a:t>34</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2373A5D6-7052-4499-8673-D17F3510D5AD}" type="slidenum">
              <a:rPr lang="en-US" smtClean="0"/>
              <a:pPr/>
              <a:t>35</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EF4F903C-776E-4179-A6E3-920A03837943}" type="slidenum">
              <a:rPr lang="en-US" smtClean="0"/>
              <a:pPr/>
              <a:t>36</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5079D287-5C4B-444F-83E4-F1C5D77A44AF}" type="slidenum">
              <a:rPr lang="en-US" smtClean="0"/>
              <a:pPr/>
              <a:t>37</a:t>
            </a:fld>
            <a:endParaRPr lang="en-US"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A0302D83-B6B0-4A0F-AF8B-D2A5D4C9D2FC}" type="slidenum">
              <a:rPr lang="en-US" smtClean="0"/>
              <a:pPr/>
              <a:t>4</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F34518CB-7738-4059-83D8-3EC232659CCD}" type="slidenum">
              <a:rPr lang="en-US" smtClean="0"/>
              <a:pPr/>
              <a:t>38</a:t>
            </a:fld>
            <a:endParaRPr lang="en-US"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CE3C281-AF9F-48C2-8B11-AE2C4B4AB47B}" type="slidenum">
              <a:rPr lang="en-US" smtClean="0"/>
              <a:pPr/>
              <a:t>39</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FB364B81-68C4-4CAE-BDDD-9012CE803ADA}" type="slidenum">
              <a:rPr lang="en-US" smtClean="0"/>
              <a:pPr/>
              <a:t>5</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7208A5A-7D12-43E7-BD10-4B1283F933CB}" type="slidenum">
              <a:rPr lang="en-US" smtClean="0"/>
              <a:pPr/>
              <a:t>6</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43E605E0-7E80-40D0-90CA-CBD72BFF6A6C}" type="slidenum">
              <a:rPr lang="en-US" smtClean="0"/>
              <a:pPr/>
              <a:t>8</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DE6E6FF-E221-480D-AB40-0951D91464B9}" type="slidenum">
              <a:rPr lang="en-US" smtClean="0"/>
              <a:pPr/>
              <a:t>10</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790738EC-45A6-463F-80DE-AE9C1BAB036F}" type="slidenum">
              <a:rPr lang="en-US" smtClean="0"/>
              <a:pPr/>
              <a:t>11</a:t>
            </a:fld>
            <a:endParaRPr lang="en-US" smtClean="0"/>
          </a:p>
        </p:txBody>
      </p:sp>
      <p:sp>
        <p:nvSpPr>
          <p:cNvPr id="195587" name="Slide Image Placeholder 1"/>
          <p:cNvSpPr>
            <a:spLocks noGrp="1" noRot="1" noChangeAspect="1" noTextEdit="1"/>
          </p:cNvSpPr>
          <p:nvPr>
            <p:ph type="sldImg"/>
          </p:nvPr>
        </p:nvSpPr>
        <p:spPr>
          <a:xfrm>
            <a:off x="1144588" y="685800"/>
            <a:ext cx="4572000" cy="3429000"/>
          </a:xfrm>
          <a:ln/>
        </p:spPr>
      </p:sp>
      <p:sp>
        <p:nvSpPr>
          <p:cNvPr id="195588" name="Notes Placeholder 2"/>
          <p:cNvSpPr>
            <a:spLocks noGrp="1"/>
          </p:cNvSpPr>
          <p:nvPr>
            <p:ph type="body" idx="1"/>
          </p:nvPr>
        </p:nvSpPr>
        <p:spPr>
          <a:xfrm>
            <a:off x="685800" y="4343400"/>
            <a:ext cx="5486400" cy="4114800"/>
          </a:xfrm>
          <a:noFill/>
          <a:ln w="9525"/>
        </p:spPr>
        <p:txBody>
          <a:bodyPr lIns="91432" tIns="45716" rIns="91432" bIns="45716"/>
          <a:lstStyle/>
          <a:p>
            <a:pPr eaLnBrk="1" hangingPunct="1"/>
            <a:r>
              <a:rPr lang="en-US" smtClean="0"/>
              <a:t>The new design of many of the Posts on new vehicles will not allow most hydraulic tools to cut through them. They are also made from materials that can not be cut with a reciprocating saw.</a:t>
            </a:r>
          </a:p>
        </p:txBody>
      </p:sp>
      <p:sp>
        <p:nvSpPr>
          <p:cNvPr id="1955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865188"/>
            <a:fld id="{158BF954-1543-4704-974C-A0E43B1F9CBC}" type="slidenum">
              <a:rPr lang="en-US" sz="1200" b="0" i="0">
                <a:latin typeface="Arial" pitchFamily="34" charset="0"/>
                <a:cs typeface="Arial" pitchFamily="34" charset="0"/>
              </a:rPr>
              <a:pPr algn="r" defTabSz="865188"/>
              <a:t>11</a:t>
            </a:fld>
            <a:endParaRPr lang="en-US" sz="1200" b="0" i="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FD9A73F4-2C25-4E0A-828A-4844B43D4E4A}" type="slidenum">
              <a:rPr lang="en-US" smtClean="0"/>
              <a:pPr/>
              <a:t>12</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CD5A9B-82D9-44BD-973C-3D3549FF09FB}" type="datetimeFigureOut">
              <a:rPr lang="en-US" smtClean="0"/>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D5A9B-82D9-44BD-973C-3D3549FF09FB}" type="datetimeFigureOut">
              <a:rPr lang="en-US" smtClean="0"/>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D5A9B-82D9-44BD-973C-3D3549FF09FB}" type="datetimeFigureOut">
              <a:rPr lang="en-US" smtClean="0"/>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2057400"/>
            <a:ext cx="3810000" cy="4114800"/>
          </a:xfrm>
        </p:spPr>
        <p:txBody>
          <a:bodyPr/>
          <a:lstStyle/>
          <a:p>
            <a:pPr lvl="0"/>
            <a:endParaRPr lang="en-US" noProof="0"/>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D0F5CC4-BEFF-44AD-811C-142F782FBD2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3597EFA-A1C9-4DA5-9946-0DCAD381A99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7724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175353B0-C9F8-44CF-8841-ED96AC1317B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3367F4F8-5532-4CD4-9FCA-D3EE9132D8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D5A9B-82D9-44BD-973C-3D3549FF09FB}" type="datetimeFigureOut">
              <a:rPr lang="en-US" smtClean="0"/>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CD5A9B-82D9-44BD-973C-3D3549FF09FB}" type="datetimeFigureOut">
              <a:rPr lang="en-US" smtClean="0"/>
              <a:t>4/12/2013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CD5A9B-82D9-44BD-973C-3D3549FF09FB}" type="datetimeFigureOut">
              <a:rPr lang="en-US" smtClean="0"/>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CD5A9B-82D9-44BD-973C-3D3549FF09FB}" type="datetimeFigureOut">
              <a:rPr lang="en-US" smtClean="0"/>
              <a:t>4/12/2013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CD5A9B-82D9-44BD-973C-3D3549FF09FB}" type="datetimeFigureOut">
              <a:rPr lang="en-US" smtClean="0"/>
              <a:t>4/12/2013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D5A9B-82D9-44BD-973C-3D3549FF09FB}" type="datetimeFigureOut">
              <a:rPr lang="en-US" smtClean="0"/>
              <a:t>4/12/2013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CD5A9B-82D9-44BD-973C-3D3549FF09FB}" type="datetimeFigureOut">
              <a:rPr lang="en-US" smtClean="0"/>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CD5A9B-82D9-44BD-973C-3D3549FF09FB}" type="datetimeFigureOut">
              <a:rPr lang="en-US" smtClean="0"/>
              <a:t>4/12/2013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0A6AD-A597-4926-A059-0C43CAE5A5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D5A9B-82D9-44BD-973C-3D3549FF09FB}" type="datetimeFigureOut">
              <a:rPr lang="en-US" smtClean="0"/>
              <a:t>4/12/2013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0A6AD-A597-4926-A059-0C43CAE5A55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VIDEO/2010%20Mitsubishi.mov"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0.jpe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VIDEO/019.%20Dayton_NEW.m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554" name="Rectangle 2"/>
          <p:cNvSpPr>
            <a:spLocks noGrp="1" noChangeArrowheads="1"/>
          </p:cNvSpPr>
          <p:nvPr>
            <p:ph type="title"/>
          </p:nvPr>
        </p:nvSpPr>
        <p:spPr/>
        <p:txBody>
          <a:bodyPr/>
          <a:lstStyle/>
          <a:p>
            <a:pPr eaLnBrk="1" hangingPunct="1">
              <a:defRPr/>
            </a:pPr>
            <a:r>
              <a:rPr lang="en-US" sz="4800" b="1" u="sng">
                <a:effectLst>
                  <a:outerShdw blurRad="38100" dist="38100" dir="2700000" algn="tl">
                    <a:srgbClr val="FFFFFF"/>
                  </a:outerShdw>
                </a:effectLst>
              </a:rPr>
              <a:t>2005 Subaru WRX “B” Post</a:t>
            </a:r>
          </a:p>
        </p:txBody>
      </p:sp>
      <p:pic>
        <p:nvPicPr>
          <p:cNvPr id="36867" name="Picture 3" descr="BoronVideoCrossSection"/>
          <p:cNvPicPr>
            <a:picLocks noChangeAspect="1" noChangeArrowheads="1"/>
          </p:cNvPicPr>
          <p:nvPr/>
        </p:nvPicPr>
        <p:blipFill>
          <a:blip r:embed="rId3"/>
          <a:srcRect/>
          <a:stretch>
            <a:fillRect/>
          </a:stretch>
        </p:blipFill>
        <p:spPr bwMode="auto">
          <a:xfrm>
            <a:off x="1676400" y="19812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lIns="91440" tIns="45720" rIns="91440" bIns="45720" anchor="ctr"/>
          <a:lstStyle/>
          <a:p>
            <a:pPr algn="ctr" eaLnBrk="1" hangingPunct="1"/>
            <a:r>
              <a:rPr lang="en-US" b="1" u="sng" smtClean="0"/>
              <a:t>2010 Subaru Legacy</a:t>
            </a:r>
          </a:p>
        </p:txBody>
      </p:sp>
      <p:pic>
        <p:nvPicPr>
          <p:cNvPr id="37891" name="Picture 5"/>
          <p:cNvPicPr>
            <a:picLocks noGrp="1" noChangeAspect="1" noChangeArrowheads="1"/>
          </p:cNvPicPr>
          <p:nvPr>
            <p:ph idx="4294967295"/>
          </p:nvPr>
        </p:nvPicPr>
        <p:blipFill>
          <a:blip r:embed="rId3"/>
          <a:srcRect/>
          <a:stretch>
            <a:fillRect/>
          </a:stretch>
        </p:blipFill>
        <p:spPr>
          <a:xfrm>
            <a:off x="665163" y="1712913"/>
            <a:ext cx="7831137" cy="4957762"/>
          </a:xfrm>
          <a:ln>
            <a:solidFill>
              <a:schemeClr val="tx1"/>
            </a:solidFill>
          </a:ln>
        </p:spPr>
      </p:pic>
      <p:sp>
        <p:nvSpPr>
          <p:cNvPr id="4" name="TextBox 3"/>
          <p:cNvSpPr txBox="1"/>
          <p:nvPr/>
        </p:nvSpPr>
        <p:spPr>
          <a:xfrm>
            <a:off x="847725" y="1931988"/>
            <a:ext cx="1460500" cy="400050"/>
          </a:xfrm>
          <a:prstGeom prst="rect">
            <a:avLst/>
          </a:prstGeom>
          <a:solidFill>
            <a:schemeClr val="bg1">
              <a:lumMod val="25000"/>
              <a:lumOff val="75000"/>
            </a:schemeClr>
          </a:solidFill>
          <a:ln>
            <a:solidFill>
              <a:schemeClr val="tx2"/>
            </a:solidFill>
          </a:ln>
        </p:spPr>
        <p:txBody>
          <a:bodyPr>
            <a:spAutoFit/>
          </a:bodyPr>
          <a:lstStyle/>
          <a:p>
            <a:pPr>
              <a:defRPr/>
            </a:pPr>
            <a:r>
              <a:rPr lang="en-US" sz="2000" b="0" i="0" dirty="0">
                <a:latin typeface="Arial" charset="0"/>
                <a:cs typeface="Arial" charset="0"/>
                <a:hlinkClick r:id="rId4" action="ppaction://hlinkfile"/>
              </a:rPr>
              <a:t>B-Post</a:t>
            </a:r>
            <a:r>
              <a:rPr lang="en-US" sz="2000" b="0" i="0" dirty="0">
                <a:solidFill>
                  <a:srgbClr val="FF0000"/>
                </a:solidFill>
                <a:latin typeface="Arial" charset="0"/>
                <a:cs typeface="Arial"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algn="ctr" eaLnBrk="1" hangingPunct="1">
              <a:defRPr/>
            </a:pPr>
            <a:r>
              <a:rPr lang="en-US" b="1" u="sng">
                <a:effectLst>
                  <a:outerShdw blurRad="38100" dist="38100" dir="2700000" algn="tl">
                    <a:srgbClr val="FFFFFF"/>
                  </a:outerShdw>
                </a:effectLst>
              </a:rPr>
              <a:t>2005 Subaru B – Post</a:t>
            </a:r>
          </a:p>
        </p:txBody>
      </p:sp>
      <p:graphicFrame>
        <p:nvGraphicFramePr>
          <p:cNvPr id="2050" name="Object 3"/>
          <p:cNvGraphicFramePr>
            <a:graphicFrameLocks noChangeAspect="1"/>
          </p:cNvGraphicFramePr>
          <p:nvPr>
            <p:ph sz="half" idx="1"/>
          </p:nvPr>
        </p:nvGraphicFramePr>
        <p:xfrm>
          <a:off x="609600" y="2286000"/>
          <a:ext cx="2857500" cy="3810000"/>
        </p:xfrm>
        <a:graphic>
          <a:graphicData uri="http://schemas.openxmlformats.org/presentationml/2006/ole">
            <p:oleObj spid="_x0000_s1026" name="Bitmap Image" r:id="rId4" imgW="2857899" imgH="3809524" progId="PBrush">
              <p:embed/>
            </p:oleObj>
          </a:graphicData>
        </a:graphic>
      </p:graphicFrame>
      <p:pic>
        <p:nvPicPr>
          <p:cNvPr id="2052" name="Picture 4" descr="Subaru B-post 1"/>
          <p:cNvPicPr>
            <a:picLocks noGrp="1" noChangeAspect="1" noChangeArrowheads="1"/>
          </p:cNvPicPr>
          <p:nvPr>
            <p:ph sz="half" idx="2"/>
          </p:nvPr>
        </p:nvPicPr>
        <p:blipFill>
          <a:blip r:embed="rId5"/>
          <a:srcRect/>
          <a:stretch>
            <a:fillRect/>
          </a:stretch>
        </p:blipFill>
        <p:spPr>
          <a:xfrm>
            <a:off x="4114800" y="2286000"/>
            <a:ext cx="4267200" cy="3833813"/>
          </a:xfrm>
          <a:ln w="38100">
            <a:solidFill>
              <a:srgbClr val="FF0000"/>
            </a:solidFill>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3698" name="Rectangle 2"/>
          <p:cNvSpPr>
            <a:spLocks noGrp="1" noChangeArrowheads="1"/>
          </p:cNvSpPr>
          <p:nvPr>
            <p:ph type="title"/>
          </p:nvPr>
        </p:nvSpPr>
        <p:spPr/>
        <p:txBody>
          <a:bodyPr/>
          <a:lstStyle/>
          <a:p>
            <a:pPr algn="ctr" eaLnBrk="1" hangingPunct="1">
              <a:defRPr/>
            </a:pPr>
            <a:r>
              <a:rPr lang="en-US" u="sng">
                <a:effectLst>
                  <a:outerShdw blurRad="38100" dist="38100" dir="2700000" algn="tl">
                    <a:srgbClr val="FFFFFF"/>
                  </a:outerShdw>
                </a:effectLst>
              </a:rPr>
              <a:t>High Strength Steels, cont’d.</a:t>
            </a:r>
          </a:p>
        </p:txBody>
      </p:sp>
      <p:sp>
        <p:nvSpPr>
          <p:cNvPr id="1693699" name="Rectangle 3"/>
          <p:cNvSpPr>
            <a:spLocks noGrp="1" noChangeArrowheads="1"/>
          </p:cNvSpPr>
          <p:nvPr>
            <p:ph type="body" idx="1"/>
          </p:nvPr>
        </p:nvSpPr>
        <p:spPr>
          <a:xfrm>
            <a:off x="228600" y="2057400"/>
            <a:ext cx="8686800" cy="4114800"/>
          </a:xfrm>
        </p:spPr>
        <p:txBody>
          <a:bodyPr/>
          <a:lstStyle/>
          <a:p>
            <a:pPr eaLnBrk="1" hangingPunct="1"/>
            <a:r>
              <a:rPr lang="en-US" sz="3600" dirty="0" smtClean="0"/>
              <a:t>UHSS - Ultra High Strength Steel</a:t>
            </a:r>
            <a:r>
              <a:rPr lang="en-US" sz="2000" dirty="0" smtClean="0"/>
              <a:t>(120,000 lbs min tensile)</a:t>
            </a:r>
          </a:p>
          <a:p>
            <a:pPr lvl="1" eaLnBrk="1" hangingPunct="1">
              <a:buFontTx/>
              <a:buNone/>
            </a:pPr>
            <a:r>
              <a:rPr lang="en-US" sz="1400" dirty="0" smtClean="0">
                <a:sym typeface="Wingdings" pitchFamily="2" charset="2"/>
              </a:rPr>
              <a:t></a:t>
            </a:r>
            <a:r>
              <a:rPr lang="en-US" sz="3200" dirty="0" smtClean="0"/>
              <a:t> Side door beams, Pillars, Reinforcement bars under dash, bumper reinforcement</a:t>
            </a:r>
            <a:endParaRPr lang="en-US" sz="3200" dirty="0" smtClean="0">
              <a:solidFill>
                <a:srgbClr val="FFFF00"/>
              </a:solidFill>
            </a:endParaRPr>
          </a:p>
          <a:p>
            <a:pPr lvl="1" eaLnBrk="1" hangingPunct="1">
              <a:buFont typeface="Wingdings" pitchFamily="2" charset="2"/>
              <a:buNone/>
            </a:pPr>
            <a:r>
              <a:rPr lang="en-US" sz="1400" dirty="0" smtClean="0">
                <a:sym typeface="Wingdings" pitchFamily="2" charset="2"/>
              </a:rPr>
              <a:t></a:t>
            </a:r>
            <a:r>
              <a:rPr lang="en-US" sz="3200" dirty="0" smtClean="0"/>
              <a:t> Major Load Bearing areas</a:t>
            </a:r>
          </a:p>
          <a:p>
            <a:pPr lvl="1" eaLnBrk="1" hangingPunct="1">
              <a:buFont typeface="Wingdings" pitchFamily="2" charset="2"/>
              <a:buNone/>
            </a:pPr>
            <a:r>
              <a:rPr lang="en-US" sz="1400" dirty="0" smtClean="0">
                <a:sym typeface="Wingdings" pitchFamily="2" charset="2"/>
              </a:rPr>
              <a:t></a:t>
            </a:r>
            <a:r>
              <a:rPr lang="en-US" sz="3200" dirty="0" smtClean="0"/>
              <a:t> Boron Steel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93699">
                                            <p:txEl>
                                              <p:pRg st="0" end="0"/>
                                            </p:txEl>
                                          </p:spTgt>
                                        </p:tgtEl>
                                        <p:attrNameLst>
                                          <p:attrName>style.visibility</p:attrName>
                                        </p:attrNameLst>
                                      </p:cBhvr>
                                      <p:to>
                                        <p:strVal val="visible"/>
                                      </p:to>
                                    </p:set>
                                    <p:anim calcmode="lin" valueType="num">
                                      <p:cBhvr additive="base">
                                        <p:cTn id="7" dur="500" fill="hold"/>
                                        <p:tgtEl>
                                          <p:spTgt spid="1693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9369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693699">
                                            <p:txEl>
                                              <p:pRg st="1" end="1"/>
                                            </p:txEl>
                                          </p:spTgt>
                                        </p:tgtEl>
                                        <p:attrNameLst>
                                          <p:attrName>style.visibility</p:attrName>
                                        </p:attrNameLst>
                                      </p:cBhvr>
                                      <p:to>
                                        <p:strVal val="visible"/>
                                      </p:to>
                                    </p:set>
                                    <p:anim calcmode="lin" valueType="num">
                                      <p:cBhvr additive="base">
                                        <p:cTn id="11" dur="500" fill="hold"/>
                                        <p:tgtEl>
                                          <p:spTgt spid="169369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93699">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693699">
                                            <p:txEl>
                                              <p:pRg st="2" end="2"/>
                                            </p:txEl>
                                          </p:spTgt>
                                        </p:tgtEl>
                                        <p:attrNameLst>
                                          <p:attrName>style.visibility</p:attrName>
                                        </p:attrNameLst>
                                      </p:cBhvr>
                                      <p:to>
                                        <p:strVal val="visible"/>
                                      </p:to>
                                    </p:set>
                                    <p:anim calcmode="lin" valueType="num">
                                      <p:cBhvr additive="base">
                                        <p:cTn id="15" dur="500" fill="hold"/>
                                        <p:tgtEl>
                                          <p:spTgt spid="169369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693699">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693699">
                                            <p:txEl>
                                              <p:pRg st="3" end="3"/>
                                            </p:txEl>
                                          </p:spTgt>
                                        </p:tgtEl>
                                        <p:attrNameLst>
                                          <p:attrName>style.visibility</p:attrName>
                                        </p:attrNameLst>
                                      </p:cBhvr>
                                      <p:to>
                                        <p:strVal val="visible"/>
                                      </p:to>
                                    </p:set>
                                    <p:anim calcmode="lin" valueType="num">
                                      <p:cBhvr additive="base">
                                        <p:cTn id="19" dur="500" fill="hold"/>
                                        <p:tgtEl>
                                          <p:spTgt spid="16936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93699">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369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Less Steel Option</a:t>
            </a:r>
          </a:p>
        </p:txBody>
      </p:sp>
      <p:sp>
        <p:nvSpPr>
          <p:cNvPr id="1695747" name="Rectangle 3"/>
          <p:cNvSpPr>
            <a:spLocks noGrp="1" noChangeArrowheads="1"/>
          </p:cNvSpPr>
          <p:nvPr>
            <p:ph type="body" idx="1"/>
          </p:nvPr>
        </p:nvSpPr>
        <p:spPr/>
        <p:txBody>
          <a:bodyPr/>
          <a:lstStyle/>
          <a:p>
            <a:pPr eaLnBrk="1" hangingPunct="1">
              <a:lnSpc>
                <a:spcPct val="90000"/>
              </a:lnSpc>
            </a:pPr>
            <a:r>
              <a:rPr lang="en-US" sz="2400" smtClean="0"/>
              <a:t>Removal of layers of mild and HSS and replaced with Ultra High Strength Steel.</a:t>
            </a:r>
          </a:p>
          <a:p>
            <a:pPr eaLnBrk="1" hangingPunct="1">
              <a:lnSpc>
                <a:spcPct val="90000"/>
              </a:lnSpc>
            </a:pPr>
            <a:r>
              <a:rPr lang="en-US" sz="2400" smtClean="0"/>
              <a:t>Very popular option currently.</a:t>
            </a:r>
          </a:p>
          <a:p>
            <a:pPr eaLnBrk="1" hangingPunct="1">
              <a:lnSpc>
                <a:spcPct val="90000"/>
              </a:lnSpc>
            </a:pPr>
            <a:r>
              <a:rPr lang="en-US" sz="2400" smtClean="0"/>
              <a:t>Strongest</a:t>
            </a:r>
          </a:p>
          <a:p>
            <a:pPr lvl="1" eaLnBrk="1" hangingPunct="1">
              <a:lnSpc>
                <a:spcPct val="90000"/>
              </a:lnSpc>
            </a:pPr>
            <a:r>
              <a:rPr lang="en-US" sz="2000" smtClean="0"/>
              <a:t>Volvo</a:t>
            </a:r>
          </a:p>
          <a:p>
            <a:pPr lvl="1" eaLnBrk="1" hangingPunct="1">
              <a:lnSpc>
                <a:spcPct val="90000"/>
              </a:lnSpc>
            </a:pPr>
            <a:r>
              <a:rPr lang="en-US" sz="2000" smtClean="0"/>
              <a:t>Mercedes</a:t>
            </a:r>
          </a:p>
          <a:p>
            <a:pPr lvl="1" eaLnBrk="1" hangingPunct="1">
              <a:lnSpc>
                <a:spcPct val="90000"/>
              </a:lnSpc>
            </a:pPr>
            <a:r>
              <a:rPr lang="en-US" sz="2000" smtClean="0"/>
              <a:t>Ford</a:t>
            </a:r>
          </a:p>
          <a:p>
            <a:pPr lvl="1" eaLnBrk="1" hangingPunct="1">
              <a:lnSpc>
                <a:spcPct val="90000"/>
              </a:lnSpc>
            </a:pPr>
            <a:r>
              <a:rPr lang="en-US" sz="2000" smtClean="0"/>
              <a:t>Volkswagen</a:t>
            </a:r>
          </a:p>
          <a:p>
            <a:pPr lvl="1" eaLnBrk="1" hangingPunct="1">
              <a:lnSpc>
                <a:spcPct val="90000"/>
              </a:lnSpc>
            </a:pPr>
            <a:r>
              <a:rPr lang="en-US" sz="2000" smtClean="0"/>
              <a:t>BMW</a:t>
            </a:r>
          </a:p>
          <a:p>
            <a:pPr lvl="1" eaLnBrk="1" hangingPunct="1">
              <a:lnSpc>
                <a:spcPct val="90000"/>
              </a:lnSpc>
            </a:pPr>
            <a:r>
              <a:rPr lang="en-US" sz="2000" smtClean="0"/>
              <a:t>Jeep</a:t>
            </a:r>
          </a:p>
          <a:p>
            <a:pPr lvl="1" eaLnBrk="1" hangingPunct="1">
              <a:lnSpc>
                <a:spcPct val="90000"/>
              </a:lnSpc>
            </a:pPr>
            <a:r>
              <a:rPr lang="en-US" sz="2000" smtClean="0"/>
              <a:t>Many More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95747">
                                            <p:txEl>
                                              <p:pRg st="3" end="3"/>
                                            </p:txEl>
                                          </p:spTgt>
                                        </p:tgtEl>
                                        <p:attrNameLst>
                                          <p:attrName>style.visibility</p:attrName>
                                        </p:attrNameLst>
                                      </p:cBhvr>
                                      <p:to>
                                        <p:strVal val="visible"/>
                                      </p:to>
                                    </p:set>
                                    <p:animEffect transition="in" filter="blinds(horizontal)">
                                      <p:cBhvr>
                                        <p:cTn id="7" dur="500"/>
                                        <p:tgtEl>
                                          <p:spTgt spid="169574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95747">
                                            <p:txEl>
                                              <p:pRg st="4" end="4"/>
                                            </p:txEl>
                                          </p:spTgt>
                                        </p:tgtEl>
                                        <p:attrNameLst>
                                          <p:attrName>style.visibility</p:attrName>
                                        </p:attrNameLst>
                                      </p:cBhvr>
                                      <p:to>
                                        <p:strVal val="visible"/>
                                      </p:to>
                                    </p:set>
                                    <p:animEffect transition="in" filter="blinds(horizontal)">
                                      <p:cBhvr>
                                        <p:cTn id="12" dur="500"/>
                                        <p:tgtEl>
                                          <p:spTgt spid="169574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95747">
                                            <p:txEl>
                                              <p:pRg st="5" end="5"/>
                                            </p:txEl>
                                          </p:spTgt>
                                        </p:tgtEl>
                                        <p:attrNameLst>
                                          <p:attrName>style.visibility</p:attrName>
                                        </p:attrNameLst>
                                      </p:cBhvr>
                                      <p:to>
                                        <p:strVal val="visible"/>
                                      </p:to>
                                    </p:set>
                                    <p:animEffect transition="in" filter="blinds(horizontal)">
                                      <p:cBhvr>
                                        <p:cTn id="17" dur="500"/>
                                        <p:tgtEl>
                                          <p:spTgt spid="169574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95747">
                                            <p:txEl>
                                              <p:pRg st="6" end="6"/>
                                            </p:txEl>
                                          </p:spTgt>
                                        </p:tgtEl>
                                        <p:attrNameLst>
                                          <p:attrName>style.visibility</p:attrName>
                                        </p:attrNameLst>
                                      </p:cBhvr>
                                      <p:to>
                                        <p:strVal val="visible"/>
                                      </p:to>
                                    </p:set>
                                    <p:animEffect transition="in" filter="blinds(horizontal)">
                                      <p:cBhvr>
                                        <p:cTn id="22" dur="500"/>
                                        <p:tgtEl>
                                          <p:spTgt spid="169574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95747">
                                            <p:txEl>
                                              <p:pRg st="7" end="7"/>
                                            </p:txEl>
                                          </p:spTgt>
                                        </p:tgtEl>
                                        <p:attrNameLst>
                                          <p:attrName>style.visibility</p:attrName>
                                        </p:attrNameLst>
                                      </p:cBhvr>
                                      <p:to>
                                        <p:strVal val="visible"/>
                                      </p:to>
                                    </p:set>
                                    <p:animEffect transition="in" filter="blinds(horizontal)">
                                      <p:cBhvr>
                                        <p:cTn id="27" dur="500"/>
                                        <p:tgtEl>
                                          <p:spTgt spid="169574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95747">
                                            <p:txEl>
                                              <p:pRg st="8" end="8"/>
                                            </p:txEl>
                                          </p:spTgt>
                                        </p:tgtEl>
                                        <p:attrNameLst>
                                          <p:attrName>style.visibility</p:attrName>
                                        </p:attrNameLst>
                                      </p:cBhvr>
                                      <p:to>
                                        <p:strVal val="visible"/>
                                      </p:to>
                                    </p:set>
                                    <p:animEffect transition="in" filter="blinds(horizontal)">
                                      <p:cBhvr>
                                        <p:cTn id="32" dur="500"/>
                                        <p:tgtEl>
                                          <p:spTgt spid="169574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695747">
                                            <p:txEl>
                                              <p:pRg st="9" end="9"/>
                                            </p:txEl>
                                          </p:spTgt>
                                        </p:tgtEl>
                                        <p:attrNameLst>
                                          <p:attrName>style.visibility</p:attrName>
                                        </p:attrNameLst>
                                      </p:cBhvr>
                                      <p:to>
                                        <p:strVal val="visible"/>
                                      </p:to>
                                    </p:set>
                                    <p:animEffect transition="in" filter="blinds(horizontal)">
                                      <p:cBhvr>
                                        <p:cTn id="37" dur="500"/>
                                        <p:tgtEl>
                                          <p:spTgt spid="16957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2_F4083C72F96D297133469C99951B1855"/>
          <p:cNvPicPr>
            <a:picLocks noChangeAspect="1" noChangeArrowheads="1"/>
          </p:cNvPicPr>
          <p:nvPr/>
        </p:nvPicPr>
        <p:blipFill>
          <a:blip r:embed="rId3"/>
          <a:srcRect/>
          <a:stretch>
            <a:fillRect/>
          </a:stretch>
        </p:blipFill>
        <p:spPr bwMode="auto">
          <a:xfrm>
            <a:off x="1524000" y="1524000"/>
            <a:ext cx="6186488" cy="4608513"/>
          </a:xfrm>
          <a:prstGeom prst="rect">
            <a:avLst/>
          </a:prstGeom>
          <a:noFill/>
          <a:ln w="28575">
            <a:solidFill>
              <a:srgbClr val="808080"/>
            </a:solid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9_59D45AE6F537A906B1EAAA01B69B107E"/>
          <p:cNvPicPr>
            <a:picLocks noChangeAspect="1" noChangeArrowheads="1"/>
          </p:cNvPicPr>
          <p:nvPr/>
        </p:nvPicPr>
        <p:blipFill>
          <a:blip r:embed="rId3"/>
          <a:srcRect/>
          <a:stretch>
            <a:fillRect/>
          </a:stretch>
        </p:blipFill>
        <p:spPr bwMode="auto">
          <a:xfrm>
            <a:off x="0" y="55563"/>
            <a:ext cx="9144000" cy="6745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VolvoXC90image"/>
          <p:cNvPicPr>
            <a:picLocks noChangeAspect="1" noChangeArrowheads="1"/>
          </p:cNvPicPr>
          <p:nvPr/>
        </p:nvPicPr>
        <p:blipFill>
          <a:blip r:embed="rId3"/>
          <a:srcRect/>
          <a:stretch>
            <a:fillRect/>
          </a:stretch>
        </p:blipFill>
        <p:spPr bwMode="auto">
          <a:xfrm>
            <a:off x="1371600" y="990600"/>
            <a:ext cx="6807200" cy="4730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p:txBody>
          <a:bodyPr lIns="91440" tIns="45720" rIns="91440" bIns="45720" anchor="ctr"/>
          <a:lstStyle/>
          <a:p>
            <a:pPr eaLnBrk="1" hangingPunct="1"/>
            <a:r>
              <a:rPr lang="en-US" smtClean="0"/>
              <a:t>VEHICLE CONSTRUCTION</a:t>
            </a:r>
          </a:p>
        </p:txBody>
      </p:sp>
      <p:pic>
        <p:nvPicPr>
          <p:cNvPr id="48131" name="Picture 2"/>
          <p:cNvPicPr>
            <a:picLocks noGrp="1" noChangeAspect="1" noChangeArrowheads="1"/>
          </p:cNvPicPr>
          <p:nvPr>
            <p:ph idx="4294967295"/>
          </p:nvPr>
        </p:nvPicPr>
        <p:blipFill>
          <a:blip r:embed="rId3"/>
          <a:srcRect/>
          <a:stretch>
            <a:fillRect/>
          </a:stretch>
        </p:blipFill>
        <p:spPr>
          <a:xfrm>
            <a:off x="757238" y="2057400"/>
            <a:ext cx="7413625" cy="4043363"/>
          </a:xfrm>
          <a:ln>
            <a:solidFill>
              <a:schemeClr val="tx1"/>
            </a:solidFill>
          </a:ln>
        </p:spPr>
      </p:pic>
      <p:sp>
        <p:nvSpPr>
          <p:cNvPr id="5" name="TextBox 4"/>
          <p:cNvSpPr txBox="1"/>
          <p:nvPr/>
        </p:nvSpPr>
        <p:spPr>
          <a:xfrm>
            <a:off x="336550" y="6167438"/>
            <a:ext cx="8434388" cy="584200"/>
          </a:xfrm>
          <a:prstGeom prst="rect">
            <a:avLst/>
          </a:prstGeom>
          <a:noFill/>
        </p:spPr>
        <p:txBody>
          <a:bodyPr>
            <a:spAutoFit/>
          </a:bodyPr>
          <a:lstStyle/>
          <a:p>
            <a:pPr>
              <a:defRPr/>
            </a:pPr>
            <a:r>
              <a:rPr lang="en-US" sz="3200" i="0" dirty="0">
                <a:effectLst>
                  <a:outerShdw blurRad="38100" dist="38100" dir="2700000" algn="tl">
                    <a:srgbClr val="000000">
                      <a:alpha val="43137"/>
                    </a:srgbClr>
                  </a:outerShdw>
                </a:effectLst>
                <a:latin typeface="Arial" charset="0"/>
                <a:cs typeface="Arial" charset="0"/>
              </a:rPr>
              <a:t>1 Mpa = 145 psi     1600 Mpa = 232,000 psi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p:txBody>
          <a:bodyPr lIns="91440" tIns="45720" rIns="91440" bIns="45720" anchor="ctr"/>
          <a:lstStyle/>
          <a:p>
            <a:pPr eaLnBrk="1" hangingPunct="1"/>
            <a:r>
              <a:rPr lang="en-US" smtClean="0"/>
              <a:t>VEHICLE DESIGN</a:t>
            </a:r>
          </a:p>
        </p:txBody>
      </p:sp>
      <p:pic>
        <p:nvPicPr>
          <p:cNvPr id="49155" name="Picture 2"/>
          <p:cNvPicPr>
            <a:picLocks noGrp="1" noChangeAspect="1" noChangeArrowheads="1"/>
          </p:cNvPicPr>
          <p:nvPr>
            <p:ph idx="4294967295"/>
          </p:nvPr>
        </p:nvPicPr>
        <p:blipFill>
          <a:blip r:embed="rId3"/>
          <a:srcRect/>
          <a:stretch>
            <a:fillRect/>
          </a:stretch>
        </p:blipFill>
        <p:spPr>
          <a:xfrm>
            <a:off x="239713" y="1676400"/>
            <a:ext cx="8531225" cy="4929188"/>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a:xfrm>
            <a:off x="685800" y="228600"/>
            <a:ext cx="7772400" cy="838200"/>
          </a:xfrm>
        </p:spPr>
        <p:txBody>
          <a:bodyPr/>
          <a:lstStyle/>
          <a:p>
            <a:pPr eaLnBrk="1" hangingPunct="1">
              <a:defRPr/>
            </a:pPr>
            <a:r>
              <a:rPr lang="en-US" b="1" u="sng">
                <a:effectLst>
                  <a:outerShdw blurRad="38100" dist="38100" dir="2700000" algn="tl">
                    <a:srgbClr val="FFFFFF"/>
                  </a:outerShdw>
                </a:effectLst>
              </a:rPr>
              <a:t>The Classic Car!</a:t>
            </a:r>
          </a:p>
        </p:txBody>
      </p:sp>
      <p:pic>
        <p:nvPicPr>
          <p:cNvPr id="18435" name="Picture 4" descr="chevrolet_project-X_229_1600x1200a"/>
          <p:cNvPicPr>
            <a:picLocks noChangeAspect="1" noChangeArrowheads="1"/>
          </p:cNvPicPr>
          <p:nvPr/>
        </p:nvPicPr>
        <p:blipFill>
          <a:blip r:embed="rId3"/>
          <a:srcRect/>
          <a:stretch>
            <a:fillRect/>
          </a:stretch>
        </p:blipFill>
        <p:spPr bwMode="auto">
          <a:xfrm>
            <a:off x="304800" y="1447800"/>
            <a:ext cx="8534400" cy="4837113"/>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Mercedes C Class</a:t>
            </a:r>
          </a:p>
        </p:txBody>
      </p:sp>
      <p:pic>
        <p:nvPicPr>
          <p:cNvPr id="52227" name="Picture 3" descr="1800015265_3176d63697"/>
          <p:cNvPicPr>
            <a:picLocks noChangeAspect="1" noChangeArrowheads="1"/>
          </p:cNvPicPr>
          <p:nvPr/>
        </p:nvPicPr>
        <p:blipFill>
          <a:blip r:embed="rId3"/>
          <a:srcRect/>
          <a:stretch>
            <a:fillRect/>
          </a:stretch>
        </p:blipFill>
        <p:spPr bwMode="auto">
          <a:xfrm>
            <a:off x="152400" y="1371600"/>
            <a:ext cx="5029200" cy="3771900"/>
          </a:xfrm>
          <a:prstGeom prst="rect">
            <a:avLst/>
          </a:prstGeom>
          <a:noFill/>
          <a:ln w="9525">
            <a:noFill/>
            <a:miter lim="800000"/>
            <a:headEnd/>
            <a:tailEnd/>
          </a:ln>
        </p:spPr>
      </p:pic>
      <p:pic>
        <p:nvPicPr>
          <p:cNvPr id="52228" name="Picture 4" descr="A-Säule 206 CC_1"/>
          <p:cNvPicPr>
            <a:picLocks noChangeAspect="1" noChangeArrowheads="1"/>
          </p:cNvPicPr>
          <p:nvPr/>
        </p:nvPicPr>
        <p:blipFill>
          <a:blip r:embed="rId4"/>
          <a:srcRect/>
          <a:stretch>
            <a:fillRect/>
          </a:stretch>
        </p:blipFill>
        <p:spPr bwMode="auto">
          <a:xfrm>
            <a:off x="4495800" y="3478213"/>
            <a:ext cx="4648200" cy="3379787"/>
          </a:xfrm>
          <a:prstGeom prst="rect">
            <a:avLst/>
          </a:prstGeom>
          <a:noFill/>
          <a:ln w="28575">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457200" y="457200"/>
            <a:ext cx="8305800" cy="762000"/>
          </a:xfrm>
          <a:prstGeom prst="rect">
            <a:avLst/>
          </a:prstGeom>
          <a:noFill/>
          <a:ln w="9525">
            <a:noFill/>
            <a:miter lim="800000"/>
            <a:headEnd/>
            <a:tailEnd/>
          </a:ln>
        </p:spPr>
        <p:txBody>
          <a:bodyPr>
            <a:spAutoFit/>
          </a:bodyPr>
          <a:lstStyle/>
          <a:p>
            <a:pPr eaLnBrk="0" hangingPunct="0">
              <a:spcBef>
                <a:spcPct val="50000"/>
              </a:spcBef>
            </a:pPr>
            <a:r>
              <a:rPr lang="en-US" sz="4400" i="0"/>
              <a:t>History of Vehicle Safety Systems</a:t>
            </a:r>
          </a:p>
        </p:txBody>
      </p:sp>
      <p:sp>
        <p:nvSpPr>
          <p:cNvPr id="67587" name="Text Box 3"/>
          <p:cNvSpPr txBox="1">
            <a:spLocks noChangeArrowheads="1"/>
          </p:cNvSpPr>
          <p:nvPr/>
        </p:nvSpPr>
        <p:spPr bwMode="auto">
          <a:xfrm>
            <a:off x="1066800" y="1524000"/>
            <a:ext cx="6858000" cy="5751513"/>
          </a:xfrm>
          <a:prstGeom prst="rect">
            <a:avLst/>
          </a:prstGeom>
          <a:noFill/>
          <a:ln w="9525">
            <a:noFill/>
            <a:miter lim="800000"/>
            <a:headEnd/>
            <a:tailEnd/>
          </a:ln>
        </p:spPr>
        <p:txBody>
          <a:bodyPr>
            <a:spAutoFit/>
          </a:bodyPr>
          <a:lstStyle/>
          <a:p>
            <a:pPr defTabSz="906463" eaLnBrk="0" hangingPunct="0">
              <a:spcBef>
                <a:spcPct val="50000"/>
              </a:spcBef>
              <a:buFontTx/>
              <a:buChar char="•"/>
            </a:pPr>
            <a:r>
              <a:rPr lang="en-US" sz="2400" b="0" i="0"/>
              <a:t> </a:t>
            </a:r>
            <a:r>
              <a:rPr lang="en-US" sz="2400" i="0"/>
              <a:t>1947</a:t>
            </a:r>
            <a:r>
              <a:rPr lang="en-US" sz="2400" b="0" i="0"/>
              <a:t>  First seat belts (lap belts) were offered in 	the American made “Tucker”.</a:t>
            </a:r>
          </a:p>
          <a:p>
            <a:pPr defTabSz="906463" eaLnBrk="0" hangingPunct="0">
              <a:spcBef>
                <a:spcPct val="50000"/>
              </a:spcBef>
              <a:buFontTx/>
              <a:buChar char="•"/>
            </a:pPr>
            <a:r>
              <a:rPr lang="en-US" sz="2400" i="0"/>
              <a:t> 1967	</a:t>
            </a:r>
            <a:r>
              <a:rPr lang="en-US" sz="2400" b="0" i="0"/>
              <a:t> Front seat belts became mandatory.</a:t>
            </a:r>
          </a:p>
          <a:p>
            <a:pPr defTabSz="906463" eaLnBrk="0" hangingPunct="0">
              <a:spcBef>
                <a:spcPct val="50000"/>
              </a:spcBef>
              <a:buFontTx/>
              <a:buChar char="•"/>
            </a:pPr>
            <a:r>
              <a:rPr lang="en-US" sz="2400" i="0"/>
              <a:t> 1968  </a:t>
            </a:r>
            <a:r>
              <a:rPr lang="en-US" sz="2400" b="0" i="0"/>
              <a:t>Shoulder belts became mandatory.</a:t>
            </a:r>
          </a:p>
          <a:p>
            <a:pPr defTabSz="906463" eaLnBrk="0" hangingPunct="0">
              <a:spcBef>
                <a:spcPct val="50000"/>
              </a:spcBef>
              <a:buFontTx/>
              <a:buChar char="•"/>
            </a:pPr>
            <a:r>
              <a:rPr lang="en-US" sz="2400" i="0"/>
              <a:t>1972</a:t>
            </a:r>
            <a:r>
              <a:rPr lang="en-US" sz="2400" b="0" i="0"/>
              <a:t>	 Airbags available in some vehicles.</a:t>
            </a:r>
          </a:p>
          <a:p>
            <a:pPr defTabSz="906463" eaLnBrk="0" hangingPunct="0">
              <a:spcBef>
                <a:spcPct val="50000"/>
              </a:spcBef>
              <a:buFontTx/>
              <a:buChar char="•"/>
            </a:pPr>
            <a:r>
              <a:rPr lang="en-US" sz="2400" b="0" i="0"/>
              <a:t> </a:t>
            </a:r>
            <a:r>
              <a:rPr lang="en-US" sz="2400" i="0"/>
              <a:t>1991</a:t>
            </a:r>
            <a:r>
              <a:rPr lang="en-US" sz="2400" b="0" i="0"/>
              <a:t>   Driver airbags are made mandatory.</a:t>
            </a:r>
          </a:p>
          <a:p>
            <a:pPr defTabSz="906463" eaLnBrk="0" hangingPunct="0">
              <a:spcBef>
                <a:spcPct val="50000"/>
              </a:spcBef>
              <a:buFontTx/>
              <a:buChar char="•"/>
            </a:pPr>
            <a:r>
              <a:rPr lang="en-US" sz="2400" b="0" i="0"/>
              <a:t> </a:t>
            </a:r>
            <a:r>
              <a:rPr lang="en-US" sz="2400" i="0"/>
              <a:t>1991</a:t>
            </a:r>
            <a:r>
              <a:rPr lang="en-US" sz="2400" b="0" i="0"/>
              <a:t>   FED pushes side impact protection (SIP).</a:t>
            </a:r>
          </a:p>
          <a:p>
            <a:pPr defTabSz="906463" eaLnBrk="0" hangingPunct="0">
              <a:spcBef>
                <a:spcPct val="50000"/>
              </a:spcBef>
              <a:buFontTx/>
              <a:buChar char="•"/>
            </a:pPr>
            <a:r>
              <a:rPr lang="en-US" sz="2400" b="0" i="0"/>
              <a:t> </a:t>
            </a:r>
            <a:r>
              <a:rPr lang="en-US" sz="2400" i="0"/>
              <a:t>2004	</a:t>
            </a:r>
            <a:r>
              <a:rPr lang="en-US" sz="2400" b="0" i="0"/>
              <a:t>  Vehicles have up to 16 separate airbags and      </a:t>
            </a:r>
          </a:p>
          <a:p>
            <a:pPr defTabSz="906463" eaLnBrk="0" hangingPunct="0">
              <a:spcBef>
                <a:spcPct val="50000"/>
              </a:spcBef>
            </a:pPr>
            <a:r>
              <a:rPr lang="en-US" sz="2400" b="0" i="0"/>
              <a:t>              16 pyrotechnic charges.</a:t>
            </a:r>
          </a:p>
          <a:p>
            <a:pPr defTabSz="906463" eaLnBrk="0" hangingPunct="0">
              <a:spcBef>
                <a:spcPct val="50000"/>
              </a:spcBef>
              <a:buFontTx/>
              <a:buChar char="•"/>
            </a:pPr>
            <a:endParaRPr lang="en-US" sz="2400" b="0" i="0"/>
          </a:p>
          <a:p>
            <a:pPr defTabSz="906463" eaLnBrk="0" hangingPunct="0">
              <a:spcBef>
                <a:spcPct val="50000"/>
              </a:spcBef>
              <a:buFontTx/>
              <a:buChar char="•"/>
            </a:pPr>
            <a:endParaRPr lang="en-US" sz="2400" b="0" i="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p:txBody>
          <a:bodyPr/>
          <a:lstStyle/>
          <a:p>
            <a:pPr algn="ctr" eaLnBrk="1" hangingPunct="1">
              <a:defRPr/>
            </a:pPr>
            <a:r>
              <a:rPr lang="en-US" u="sng">
                <a:effectLst>
                  <a:outerShdw blurRad="38100" dist="38100" dir="2700000" algn="tl">
                    <a:srgbClr val="FFFFFF"/>
                  </a:outerShdw>
                </a:effectLst>
              </a:rPr>
              <a:t>Seat Belt Pretensioners</a:t>
            </a:r>
          </a:p>
        </p:txBody>
      </p:sp>
      <p:sp>
        <p:nvSpPr>
          <p:cNvPr id="1105923" name="Rectangle 3"/>
          <p:cNvSpPr>
            <a:spLocks noGrp="1" noChangeArrowheads="1"/>
          </p:cNvSpPr>
          <p:nvPr>
            <p:ph type="body" idx="1"/>
          </p:nvPr>
        </p:nvSpPr>
        <p:spPr/>
        <p:txBody>
          <a:bodyPr/>
          <a:lstStyle/>
          <a:p>
            <a:pPr eaLnBrk="1" hangingPunct="1"/>
            <a:r>
              <a:rPr lang="en-US" smtClean="0"/>
              <a:t>Designed to tighten or back wind seat belt</a:t>
            </a:r>
          </a:p>
          <a:p>
            <a:pPr eaLnBrk="1" hangingPunct="1"/>
            <a:r>
              <a:rPr lang="en-US" smtClean="0"/>
              <a:t>Can be electrical or mechanical</a:t>
            </a:r>
          </a:p>
          <a:p>
            <a:pPr lvl="1" eaLnBrk="1" hangingPunct="1">
              <a:buFontTx/>
              <a:buNone/>
            </a:pPr>
            <a:r>
              <a:rPr lang="en-US" sz="1200" smtClean="0">
                <a:sym typeface="Wingdings" pitchFamily="2" charset="2"/>
              </a:rPr>
              <a:t></a:t>
            </a:r>
            <a:r>
              <a:rPr lang="en-US" smtClean="0"/>
              <a:t> Electrical pretensioners  deploy with front airbags </a:t>
            </a:r>
          </a:p>
          <a:p>
            <a:pPr lvl="1" eaLnBrk="1" hangingPunct="1">
              <a:buFontTx/>
              <a:buNone/>
            </a:pPr>
            <a:r>
              <a:rPr lang="en-US" sz="1200" smtClean="0">
                <a:sym typeface="Wingdings" pitchFamily="2" charset="2"/>
              </a:rPr>
              <a:t></a:t>
            </a:r>
            <a:r>
              <a:rPr lang="en-US" smtClean="0"/>
              <a:t> A pyrotechnic device with a small gas generator</a:t>
            </a:r>
          </a:p>
          <a:p>
            <a:pPr eaLnBrk="1" hangingPunct="1"/>
            <a:r>
              <a:rPr lang="en-US" smtClean="0"/>
              <a:t>Models that back wind the seat belt are located anywhere in the B, C, D pillars.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05922"/>
                                        </p:tgtEl>
                                        <p:attrNameLst>
                                          <p:attrName>style.visibility</p:attrName>
                                        </p:attrNameLst>
                                      </p:cBhvr>
                                      <p:to>
                                        <p:strVal val="visible"/>
                                      </p:to>
                                    </p:set>
                                    <p:animEffect transition="in" filter="randombar(horizontal)">
                                      <p:cBhvr>
                                        <p:cTn id="7" dur="500"/>
                                        <p:tgtEl>
                                          <p:spTgt spid="11059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105923">
                                            <p:txEl>
                                              <p:pRg st="0" end="0"/>
                                            </p:txEl>
                                          </p:spTgt>
                                        </p:tgtEl>
                                        <p:attrNameLst>
                                          <p:attrName>style.visibility</p:attrName>
                                        </p:attrNameLst>
                                      </p:cBhvr>
                                      <p:to>
                                        <p:strVal val="visible"/>
                                      </p:to>
                                    </p:set>
                                    <p:anim calcmode="lin" valueType="num">
                                      <p:cBhvr additive="base">
                                        <p:cTn id="12" dur="500" fill="hold"/>
                                        <p:tgtEl>
                                          <p:spTgt spid="11059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05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1105923">
                                            <p:txEl>
                                              <p:pRg st="1" end="1"/>
                                            </p:txEl>
                                          </p:spTgt>
                                        </p:tgtEl>
                                        <p:attrNameLst>
                                          <p:attrName>style.visibility</p:attrName>
                                        </p:attrNameLst>
                                      </p:cBhvr>
                                      <p:to>
                                        <p:strVal val="visible"/>
                                      </p:to>
                                    </p:set>
                                    <p:anim calcmode="lin" valueType="num">
                                      <p:cBhvr additive="base">
                                        <p:cTn id="18" dur="500" fill="hold"/>
                                        <p:tgtEl>
                                          <p:spTgt spid="11059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05923">
                                            <p:txEl>
                                              <p:pRg st="1" end="1"/>
                                            </p:txEl>
                                          </p:spTgt>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childTnLst>
                                    <p:set>
                                      <p:cBhvr>
                                        <p:cTn id="21" dur="1" fill="hold">
                                          <p:stCondLst>
                                            <p:cond delay="0"/>
                                          </p:stCondLst>
                                        </p:cTn>
                                        <p:tgtEl>
                                          <p:spTgt spid="1105923">
                                            <p:txEl>
                                              <p:pRg st="2" end="2"/>
                                            </p:txEl>
                                          </p:spTgt>
                                        </p:tgtEl>
                                        <p:attrNameLst>
                                          <p:attrName>style.visibility</p:attrName>
                                        </p:attrNameLst>
                                      </p:cBhvr>
                                      <p:to>
                                        <p:strVal val="visible"/>
                                      </p:to>
                                    </p:set>
                                    <p:anim calcmode="lin" valueType="num">
                                      <p:cBhvr additive="base">
                                        <p:cTn id="22" dur="500" fill="hold"/>
                                        <p:tgtEl>
                                          <p:spTgt spid="110592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105923">
                                            <p:txEl>
                                              <p:pRg st="2" end="2"/>
                                            </p:txEl>
                                          </p:spTgt>
                                        </p:tgtEl>
                                        <p:attrNameLst>
                                          <p:attrName>ppt_y</p:attrName>
                                        </p:attrNameLst>
                                      </p:cBhvr>
                                      <p:tavLst>
                                        <p:tav tm="0">
                                          <p:val>
                                            <p:strVal val="0-#ppt_h/2"/>
                                          </p:val>
                                        </p:tav>
                                        <p:tav tm="100000">
                                          <p:val>
                                            <p:strVal val="#ppt_y"/>
                                          </p:val>
                                        </p:tav>
                                      </p:tavLst>
                                    </p:anim>
                                  </p:childTnLst>
                                </p:cTn>
                              </p:par>
                              <p:par>
                                <p:cTn id="24" presetID="2" presetClass="entr" presetSubtype="9" fill="hold" grpId="0" nodeType="withEffect">
                                  <p:stCondLst>
                                    <p:cond delay="0"/>
                                  </p:stCondLst>
                                  <p:childTnLst>
                                    <p:set>
                                      <p:cBhvr>
                                        <p:cTn id="25" dur="1" fill="hold">
                                          <p:stCondLst>
                                            <p:cond delay="0"/>
                                          </p:stCondLst>
                                        </p:cTn>
                                        <p:tgtEl>
                                          <p:spTgt spid="1105923">
                                            <p:txEl>
                                              <p:pRg st="3" end="3"/>
                                            </p:txEl>
                                          </p:spTgt>
                                        </p:tgtEl>
                                        <p:attrNameLst>
                                          <p:attrName>style.visibility</p:attrName>
                                        </p:attrNameLst>
                                      </p:cBhvr>
                                      <p:to>
                                        <p:strVal val="visible"/>
                                      </p:to>
                                    </p:set>
                                    <p:anim calcmode="lin" valueType="num">
                                      <p:cBhvr additive="base">
                                        <p:cTn id="26" dur="500" fill="hold"/>
                                        <p:tgtEl>
                                          <p:spTgt spid="1105923">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10592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1105923">
                                            <p:txEl>
                                              <p:pRg st="4" end="4"/>
                                            </p:txEl>
                                          </p:spTgt>
                                        </p:tgtEl>
                                        <p:attrNameLst>
                                          <p:attrName>style.visibility</p:attrName>
                                        </p:attrNameLst>
                                      </p:cBhvr>
                                      <p:to>
                                        <p:strVal val="visible"/>
                                      </p:to>
                                    </p:set>
                                    <p:anim calcmode="lin" valueType="num">
                                      <p:cBhvr additive="base">
                                        <p:cTn id="32" dur="500" fill="hold"/>
                                        <p:tgtEl>
                                          <p:spTgt spid="110592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10592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22" grpId="0" autoUpdateAnimBg="0"/>
      <p:bldP spid="110592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6946" name="Rectangle 2"/>
          <p:cNvSpPr>
            <a:spLocks noGrp="1" noChangeArrowheads="1"/>
          </p:cNvSpPr>
          <p:nvPr>
            <p:ph type="title"/>
          </p:nvPr>
        </p:nvSpPr>
        <p:spPr/>
        <p:txBody>
          <a:bodyPr/>
          <a:lstStyle/>
          <a:p>
            <a:pPr eaLnBrk="1" hangingPunct="1">
              <a:defRPr/>
            </a:pPr>
            <a:r>
              <a:rPr lang="en-US" u="sng">
                <a:effectLst>
                  <a:outerShdw blurRad="38100" dist="38100" dir="2700000" algn="tl">
                    <a:srgbClr val="FFFFFF"/>
                  </a:outerShdw>
                </a:effectLst>
              </a:rPr>
              <a:t>Seat Belt Pretensioners, cont’d.</a:t>
            </a:r>
          </a:p>
        </p:txBody>
      </p:sp>
      <p:sp>
        <p:nvSpPr>
          <p:cNvPr id="1106947" name="Rectangle 3"/>
          <p:cNvSpPr>
            <a:spLocks noGrp="1" noChangeArrowheads="1"/>
          </p:cNvSpPr>
          <p:nvPr>
            <p:ph type="body" idx="1"/>
          </p:nvPr>
        </p:nvSpPr>
        <p:spPr/>
        <p:txBody>
          <a:bodyPr/>
          <a:lstStyle/>
          <a:p>
            <a:pPr eaLnBrk="1" hangingPunct="1"/>
            <a:r>
              <a:rPr lang="en-US" smtClean="0"/>
              <a:t>Models that use a cable to tighten the seat belt can be located on the buckle side or pillars side.</a:t>
            </a:r>
          </a:p>
          <a:p>
            <a:pPr eaLnBrk="1" hangingPunct="1"/>
            <a:r>
              <a:rPr lang="en-US" smtClean="0">
                <a:solidFill>
                  <a:srgbClr val="FFFF00"/>
                </a:solidFill>
              </a:rPr>
              <a:t>Solution:</a:t>
            </a:r>
            <a:r>
              <a:rPr lang="en-US" smtClean="0"/>
              <a:t> Cut seat belt early in the extrication and avoid cutting into loaded pretensioning devices. This will prevent sitting your patient upright in their seat.</a:t>
            </a:r>
          </a:p>
          <a:p>
            <a:pPr eaLnBrk="1" hangingPunct="1"/>
            <a:endParaRPr lang="en-US" smtClean="0"/>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06947">
                                            <p:txEl>
                                              <p:pRg st="0" end="0"/>
                                            </p:txEl>
                                          </p:spTgt>
                                        </p:tgtEl>
                                        <p:attrNameLst>
                                          <p:attrName>style.visibility</p:attrName>
                                        </p:attrNameLst>
                                      </p:cBhvr>
                                      <p:to>
                                        <p:strVal val="visible"/>
                                      </p:to>
                                    </p:set>
                                    <p:animEffect transition="in" filter="checkerboard(across)">
                                      <p:cBhvr>
                                        <p:cTn id="7" dur="500"/>
                                        <p:tgtEl>
                                          <p:spTgt spid="1106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06947">
                                            <p:txEl>
                                              <p:pRg st="1" end="1"/>
                                            </p:txEl>
                                          </p:spTgt>
                                        </p:tgtEl>
                                        <p:attrNameLst>
                                          <p:attrName>style.visibility</p:attrName>
                                        </p:attrNameLst>
                                      </p:cBhvr>
                                      <p:to>
                                        <p:strVal val="visible"/>
                                      </p:to>
                                    </p:set>
                                    <p:animEffect transition="in" filter="checkerboard(across)">
                                      <p:cBhvr>
                                        <p:cTn id="12" dur="500"/>
                                        <p:tgtEl>
                                          <p:spTgt spid="1106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title"/>
          </p:nvPr>
        </p:nvSpPr>
        <p:spPr>
          <a:xfrm>
            <a:off x="1066800" y="228600"/>
            <a:ext cx="6934200" cy="838200"/>
          </a:xfrm>
        </p:spPr>
        <p:txBody>
          <a:bodyPr>
            <a:normAutofit fontScale="90000"/>
          </a:bodyPr>
          <a:lstStyle/>
          <a:p>
            <a:pPr eaLnBrk="1" hangingPunct="1">
              <a:defRPr/>
            </a:pPr>
            <a:r>
              <a:rPr lang="en-US" sz="5400" b="1" u="sng">
                <a:effectLst>
                  <a:outerShdw blurRad="38100" dist="38100" dir="2700000" algn="tl">
                    <a:srgbClr val="FFFFFF"/>
                  </a:outerShdw>
                </a:effectLst>
                <a:latin typeface="Garamond" pitchFamily="18" charset="0"/>
              </a:rPr>
              <a:t>Seat Belt Pretensioners</a:t>
            </a:r>
          </a:p>
        </p:txBody>
      </p:sp>
      <p:sp>
        <p:nvSpPr>
          <p:cNvPr id="70659" name="Rectangle 3"/>
          <p:cNvSpPr>
            <a:spLocks noGrp="1" noChangeArrowheads="1"/>
          </p:cNvSpPr>
          <p:nvPr>
            <p:ph type="body" sz="half" idx="2"/>
          </p:nvPr>
        </p:nvSpPr>
        <p:spPr>
          <a:xfrm flipH="1" flipV="1">
            <a:off x="4495800" y="4267200"/>
            <a:ext cx="152400" cy="76200"/>
          </a:xfrm>
          <a:ln>
            <a:solidFill>
              <a:srgbClr val="993366"/>
            </a:solidFill>
          </a:ln>
        </p:spPr>
        <p:txBody>
          <a:bodyPr>
            <a:normAutofit fontScale="25000" lnSpcReduction="20000"/>
          </a:bodyPr>
          <a:lstStyle/>
          <a:p>
            <a:pPr eaLnBrk="1" hangingPunct="1">
              <a:lnSpc>
                <a:spcPct val="90000"/>
              </a:lnSpc>
              <a:buFontTx/>
              <a:buNone/>
            </a:pPr>
            <a:endParaRPr lang="en-US" sz="1800" smtClean="0">
              <a:latin typeface="Garamond" pitchFamily="18" charset="0"/>
            </a:endParaRPr>
          </a:p>
        </p:txBody>
      </p:sp>
      <p:pic>
        <p:nvPicPr>
          <p:cNvPr id="70660" name="Picture 4" descr="pretensi"/>
          <p:cNvPicPr>
            <a:picLocks noGrp="1" noChangeAspect="1" noChangeArrowheads="1"/>
          </p:cNvPicPr>
          <p:nvPr>
            <p:ph type="clipArt" sz="half" idx="1"/>
          </p:nvPr>
        </p:nvPicPr>
        <p:blipFill>
          <a:blip r:embed="rId3">
            <a:lum contrast="12000"/>
          </a:blip>
          <a:srcRect/>
          <a:stretch>
            <a:fillRect/>
          </a:stretch>
        </p:blipFill>
        <p:spPr>
          <a:xfrm>
            <a:off x="1981200" y="1219200"/>
            <a:ext cx="5257800" cy="5410200"/>
          </a:xfrm>
          <a:ln>
            <a:solidFill>
              <a:srgbClr val="FF0000"/>
            </a:solidFill>
          </a:ln>
        </p:spPr>
      </p:pic>
      <p:sp>
        <p:nvSpPr>
          <p:cNvPr id="70661" name="Text Box 5"/>
          <p:cNvSpPr txBox="1">
            <a:spLocks noChangeArrowheads="1"/>
          </p:cNvSpPr>
          <p:nvPr/>
        </p:nvSpPr>
        <p:spPr bwMode="auto">
          <a:xfrm>
            <a:off x="0" y="6248400"/>
            <a:ext cx="5029200" cy="304800"/>
          </a:xfrm>
          <a:prstGeom prst="rect">
            <a:avLst/>
          </a:prstGeom>
          <a:noFill/>
          <a:ln w="9525">
            <a:noFill/>
            <a:miter lim="800000"/>
            <a:headEnd/>
            <a:tailEnd/>
          </a:ln>
        </p:spPr>
        <p:txBody>
          <a:bodyPr>
            <a:spAutoFit/>
          </a:bodyPr>
          <a:lstStyle/>
          <a:p>
            <a:pPr eaLnBrk="0" hangingPunct="0">
              <a:spcBef>
                <a:spcPct val="50000"/>
              </a:spcBef>
            </a:pPr>
            <a:r>
              <a:rPr lang="en-US" sz="1400" i="0"/>
              <a:t>                                             </a:t>
            </a:r>
            <a:r>
              <a:rPr lang="en-US" sz="1400" i="0">
                <a:solidFill>
                  <a:srgbClr val="FF0000"/>
                </a:solidFill>
              </a:rPr>
              <a:t>(Courtesy of General Motors)</a:t>
            </a:r>
            <a:r>
              <a:rPr lang="en-US" sz="1400" i="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Mercury Sable Seat Belt Pretensioner"/>
          <p:cNvPicPr>
            <a:picLocks noChangeAspect="1" noChangeArrowheads="1"/>
          </p:cNvPicPr>
          <p:nvPr/>
        </p:nvPicPr>
        <p:blipFill>
          <a:blip r:embed="rId3">
            <a:lum contrast="12000"/>
          </a:blip>
          <a:srcRect/>
          <a:stretch>
            <a:fillRect/>
          </a:stretch>
        </p:blipFill>
        <p:spPr bwMode="auto">
          <a:xfrm>
            <a:off x="304800" y="228600"/>
            <a:ext cx="8458200" cy="6232525"/>
          </a:xfrm>
          <a:prstGeom prst="rect">
            <a:avLst/>
          </a:prstGeom>
          <a:noFill/>
          <a:ln w="15875">
            <a:solidFill>
              <a:srgbClr val="FF0000"/>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990600" y="762000"/>
          <a:ext cx="7162800" cy="5372100"/>
        </p:xfrm>
        <a:graphic>
          <a:graphicData uri="http://schemas.openxmlformats.org/presentationml/2006/ole">
            <p:oleObj spid="_x0000_s3074" name="Slide" r:id="rId3" imgW="4572000" imgH="3429000" progId="PowerPoint.Slide.8">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Rectangle 2"/>
          <p:cNvSpPr>
            <a:spLocks noGrp="1" noChangeArrowheads="1"/>
          </p:cNvSpPr>
          <p:nvPr>
            <p:ph type="title"/>
          </p:nvPr>
        </p:nvSpPr>
        <p:spPr/>
        <p:txBody>
          <a:bodyPr/>
          <a:lstStyle/>
          <a:p>
            <a:pPr algn="ctr" eaLnBrk="1" hangingPunct="1">
              <a:defRPr/>
            </a:pPr>
            <a:r>
              <a:rPr lang="en-US" b="1">
                <a:effectLst>
                  <a:outerShdw blurRad="38100" dist="38100" dir="2700000" algn="tl">
                    <a:srgbClr val="FFFFFF"/>
                  </a:outerShdw>
                </a:effectLst>
              </a:rPr>
              <a:t>Supplemental Restraint Systems</a:t>
            </a:r>
          </a:p>
        </p:txBody>
      </p:sp>
      <p:sp>
        <p:nvSpPr>
          <p:cNvPr id="4100" name="Rectangle 3"/>
          <p:cNvSpPr>
            <a:spLocks noGrp="1" noChangeArrowheads="1"/>
          </p:cNvSpPr>
          <p:nvPr>
            <p:ph type="body" sz="half" idx="1"/>
          </p:nvPr>
        </p:nvSpPr>
        <p:spPr>
          <a:xfrm>
            <a:off x="685800" y="2057400"/>
            <a:ext cx="8458200" cy="4114800"/>
          </a:xfrm>
        </p:spPr>
        <p:txBody>
          <a:bodyPr/>
          <a:lstStyle/>
          <a:p>
            <a:pPr eaLnBrk="1" hangingPunct="1">
              <a:lnSpc>
                <a:spcPct val="90000"/>
              </a:lnSpc>
            </a:pPr>
            <a:r>
              <a:rPr lang="en-US" sz="2400" smtClean="0"/>
              <a:t>Double-deployment or Dual-Action Airbags</a:t>
            </a:r>
          </a:p>
          <a:p>
            <a:pPr eaLnBrk="1" hangingPunct="1">
              <a:lnSpc>
                <a:spcPct val="90000"/>
              </a:lnSpc>
            </a:pPr>
            <a:r>
              <a:rPr lang="en-US" sz="2400" smtClean="0"/>
              <a:t>Smart Airbags &amp; Advanced Airbag Systems</a:t>
            </a:r>
          </a:p>
          <a:p>
            <a:pPr eaLnBrk="1" hangingPunct="1">
              <a:lnSpc>
                <a:spcPct val="90000"/>
              </a:lnSpc>
            </a:pPr>
            <a:r>
              <a:rPr lang="en-US" sz="2400" smtClean="0"/>
              <a:t>Federal Motor Safety Standard 208</a:t>
            </a:r>
          </a:p>
          <a:p>
            <a:pPr lvl="1" eaLnBrk="1" hangingPunct="1">
              <a:lnSpc>
                <a:spcPct val="90000"/>
              </a:lnSpc>
            </a:pPr>
            <a:r>
              <a:rPr lang="en-US" sz="2000" smtClean="0"/>
              <a:t>100% of cars equipped with Smart Airbags by 2007</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p:txBody>
      </p:sp>
      <p:pic>
        <p:nvPicPr>
          <p:cNvPr id="4101" name="Picture 4" descr="Picture1Inf"/>
          <p:cNvPicPr>
            <a:picLocks noChangeAspect="1" noChangeArrowheads="1"/>
          </p:cNvPicPr>
          <p:nvPr/>
        </p:nvPicPr>
        <p:blipFill>
          <a:blip r:embed="rId4"/>
          <a:srcRect/>
          <a:stretch>
            <a:fillRect/>
          </a:stretch>
        </p:blipFill>
        <p:spPr bwMode="auto">
          <a:xfrm>
            <a:off x="4038600" y="3581400"/>
            <a:ext cx="5105400" cy="2244725"/>
          </a:xfrm>
          <a:prstGeom prst="rect">
            <a:avLst/>
          </a:prstGeom>
          <a:noFill/>
          <a:ln w="19050">
            <a:solidFill>
              <a:srgbClr val="FF0000"/>
            </a:solidFill>
            <a:miter lim="800000"/>
            <a:headEnd/>
            <a:tailEnd/>
          </a:ln>
        </p:spPr>
      </p:pic>
      <p:pic>
        <p:nvPicPr>
          <p:cNvPr id="4102" name="Picture 5" descr="MVC-019F"/>
          <p:cNvPicPr>
            <a:picLocks noChangeAspect="1" noChangeArrowheads="1"/>
          </p:cNvPicPr>
          <p:nvPr/>
        </p:nvPicPr>
        <p:blipFill>
          <a:blip r:embed="rId5"/>
          <a:srcRect/>
          <a:stretch>
            <a:fillRect/>
          </a:stretch>
        </p:blipFill>
        <p:spPr bwMode="auto">
          <a:xfrm>
            <a:off x="152400" y="3657600"/>
            <a:ext cx="3048000" cy="2286000"/>
          </a:xfrm>
          <a:prstGeom prst="rect">
            <a:avLst/>
          </a:prstGeom>
          <a:noFill/>
          <a:ln w="19050">
            <a:solidFill>
              <a:srgbClr val="FF0000"/>
            </a:solidFill>
            <a:miter lim="800000"/>
            <a:headEnd/>
            <a:tailEnd/>
          </a:ln>
        </p:spPr>
      </p:pic>
      <p:graphicFrame>
        <p:nvGraphicFramePr>
          <p:cNvPr id="4098" name="Object 6"/>
          <p:cNvGraphicFramePr>
            <a:graphicFrameLocks noChangeAspect="1"/>
          </p:cNvGraphicFramePr>
          <p:nvPr>
            <p:ph sz="half" idx="2"/>
          </p:nvPr>
        </p:nvGraphicFramePr>
        <p:xfrm>
          <a:off x="2971800" y="5057775"/>
          <a:ext cx="2438400" cy="1800225"/>
        </p:xfrm>
        <a:graphic>
          <a:graphicData uri="http://schemas.openxmlformats.org/presentationml/2006/ole">
            <p:oleObj spid="_x0000_s2050" name="Bitmap Image" r:id="rId6" imgW="2876190" imgH="2123810" progId="PBrush">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MVC-891S"/>
          <p:cNvPicPr>
            <a:picLocks noChangeAspect="1" noChangeArrowheads="1"/>
          </p:cNvPicPr>
          <p:nvPr/>
        </p:nvPicPr>
        <p:blipFill>
          <a:blip r:embed="rId3"/>
          <a:srcRect/>
          <a:stretch>
            <a:fillRect/>
          </a:stretch>
        </p:blipFill>
        <p:spPr bwMode="auto">
          <a:xfrm>
            <a:off x="457200" y="2667000"/>
            <a:ext cx="4267200" cy="3200400"/>
          </a:xfrm>
          <a:prstGeom prst="rect">
            <a:avLst/>
          </a:prstGeom>
          <a:noFill/>
          <a:ln w="9525">
            <a:noFill/>
            <a:miter lim="800000"/>
            <a:headEnd/>
            <a:tailEnd/>
          </a:ln>
        </p:spPr>
      </p:pic>
      <p:pic>
        <p:nvPicPr>
          <p:cNvPr id="83971" name="Picture 3" descr="MVC-893S"/>
          <p:cNvPicPr>
            <a:picLocks noChangeAspect="1" noChangeArrowheads="1"/>
          </p:cNvPicPr>
          <p:nvPr/>
        </p:nvPicPr>
        <p:blipFill>
          <a:blip r:embed="rId4"/>
          <a:srcRect/>
          <a:stretch>
            <a:fillRect/>
          </a:stretch>
        </p:blipFill>
        <p:spPr bwMode="auto">
          <a:xfrm>
            <a:off x="5562600" y="2362200"/>
            <a:ext cx="2743200" cy="3657600"/>
          </a:xfrm>
          <a:prstGeom prst="rect">
            <a:avLst/>
          </a:prstGeom>
          <a:noFill/>
          <a:ln w="9525">
            <a:noFill/>
            <a:miter lim="800000"/>
            <a:headEnd/>
            <a:tailEnd/>
          </a:ln>
        </p:spPr>
      </p:pic>
      <p:sp>
        <p:nvSpPr>
          <p:cNvPr id="83972" name="Text Box 4"/>
          <p:cNvSpPr txBox="1">
            <a:spLocks noChangeArrowheads="1"/>
          </p:cNvSpPr>
          <p:nvPr/>
        </p:nvSpPr>
        <p:spPr bwMode="auto">
          <a:xfrm>
            <a:off x="914400" y="304800"/>
            <a:ext cx="7010400" cy="641350"/>
          </a:xfrm>
          <a:prstGeom prst="rect">
            <a:avLst/>
          </a:prstGeom>
          <a:noFill/>
          <a:ln w="12700">
            <a:noFill/>
            <a:miter lim="800000"/>
            <a:headEnd type="none" w="sm" len="sm"/>
            <a:tailEnd type="none" w="sm" len="sm"/>
          </a:ln>
        </p:spPr>
        <p:txBody>
          <a:bodyPr>
            <a:spAutoFit/>
          </a:bodyPr>
          <a:lstStyle/>
          <a:p>
            <a:pPr algn="ctr">
              <a:spcBef>
                <a:spcPct val="50000"/>
              </a:spcBef>
            </a:pPr>
            <a:r>
              <a:rPr lang="en-US"/>
              <a:t>Peel and Peek</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ercedes Benz 026"/>
          <p:cNvPicPr>
            <a:picLocks noGrp="1" noChangeAspect="1" noChangeArrowheads="1"/>
          </p:cNvPicPr>
          <p:nvPr>
            <p:ph idx="1"/>
          </p:nvPr>
        </p:nvPicPr>
        <p:blipFill>
          <a:blip r:embed="rId2"/>
          <a:srcRect/>
          <a:stretch>
            <a:fillRect/>
          </a:stretch>
        </p:blipFill>
        <p:spPr>
          <a:xfrm>
            <a:off x="381000" y="228600"/>
            <a:ext cx="8458200" cy="6343650"/>
          </a:xfrm>
          <a:solidFill>
            <a:srgbClr val="DDDDDD"/>
          </a:solidFill>
          <a:ln w="28575">
            <a:solidFill>
              <a:srgbClr val="FF0000"/>
            </a:solidFill>
          </a:ln>
        </p:spPr>
      </p:pic>
      <p:sp>
        <p:nvSpPr>
          <p:cNvPr id="84995" name="Text Box 3"/>
          <p:cNvSpPr txBox="1">
            <a:spLocks noChangeArrowheads="1"/>
          </p:cNvSpPr>
          <p:nvPr/>
        </p:nvSpPr>
        <p:spPr bwMode="auto">
          <a:xfrm>
            <a:off x="3962400" y="609600"/>
            <a:ext cx="4267200" cy="660400"/>
          </a:xfrm>
          <a:prstGeom prst="rect">
            <a:avLst/>
          </a:prstGeom>
          <a:solidFill>
            <a:srgbClr val="DDDDDD"/>
          </a:solidFill>
          <a:ln w="19050">
            <a:solidFill>
              <a:srgbClr val="FF0000"/>
            </a:solidFill>
            <a:miter lim="800000"/>
            <a:headEnd type="none" w="sm" len="sm"/>
            <a:tailEnd type="none" w="sm" len="sm"/>
          </a:ln>
        </p:spPr>
        <p:txBody>
          <a:bodyPr>
            <a:spAutoFit/>
          </a:bodyPr>
          <a:lstStyle/>
          <a:p>
            <a:pPr algn="ctr">
              <a:spcBef>
                <a:spcPct val="50000"/>
              </a:spcBef>
            </a:pPr>
            <a:r>
              <a:rPr lang="en-US" b="0" i="0">
                <a:solidFill>
                  <a:schemeClr val="bg1"/>
                </a:solidFill>
              </a:rPr>
              <a:t>A-post cylinder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685800" y="304800"/>
            <a:ext cx="7772400" cy="838200"/>
          </a:xfrm>
        </p:spPr>
        <p:txBody>
          <a:bodyPr>
            <a:normAutofit fontScale="90000"/>
          </a:bodyPr>
          <a:lstStyle/>
          <a:p>
            <a:pPr eaLnBrk="1" hangingPunct="1">
              <a:defRPr/>
            </a:pPr>
            <a:r>
              <a:rPr lang="en-US" sz="5400" b="1" u="sng">
                <a:effectLst>
                  <a:outerShdw blurRad="38100" dist="38100" dir="2700000" algn="tl">
                    <a:srgbClr val="FFFFFF"/>
                  </a:outerShdw>
                </a:effectLst>
              </a:rPr>
              <a:t>Today’s Car</a:t>
            </a:r>
          </a:p>
        </p:txBody>
      </p:sp>
      <p:pic>
        <p:nvPicPr>
          <p:cNvPr id="21507" name="Picture 3" descr="lexus-gs-f-impression-1000px"/>
          <p:cNvPicPr>
            <a:picLocks noGrp="1" noChangeAspect="1" noChangeArrowheads="1"/>
          </p:cNvPicPr>
          <p:nvPr>
            <p:ph idx="1"/>
          </p:nvPr>
        </p:nvPicPr>
        <p:blipFill>
          <a:blip r:embed="rId3"/>
          <a:srcRect/>
          <a:stretch>
            <a:fillRect/>
          </a:stretch>
        </p:blipFill>
        <p:spPr>
          <a:xfrm>
            <a:off x="228600" y="1524000"/>
            <a:ext cx="8686800" cy="4792663"/>
          </a:xfrm>
          <a:ln w="28575">
            <a:solidFill>
              <a:srgbClr val="FF0000"/>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u="sng">
                <a:effectLst>
                  <a:outerShdw blurRad="38100" dist="38100" dir="2700000" algn="tl">
                    <a:srgbClr val="FFFFFF"/>
                  </a:outerShdw>
                </a:effectLst>
              </a:rPr>
              <a:t>Cylinder Above “B” Pillar</a:t>
            </a:r>
          </a:p>
        </p:txBody>
      </p:sp>
      <p:pic>
        <p:nvPicPr>
          <p:cNvPr id="87043" name="Picture 3" descr="lexus1"/>
          <p:cNvPicPr>
            <a:picLocks noGrp="1" noChangeAspect="1" noChangeArrowheads="1"/>
          </p:cNvPicPr>
          <p:nvPr>
            <p:ph idx="1"/>
          </p:nvPr>
        </p:nvPicPr>
        <p:blipFill>
          <a:blip r:embed="rId2"/>
          <a:srcRect/>
          <a:stretch>
            <a:fillRect/>
          </a:stretch>
        </p:blipFill>
        <p:spPr>
          <a:xfrm>
            <a:off x="304800" y="457200"/>
            <a:ext cx="8458200" cy="5943600"/>
          </a:xfrm>
          <a:ln w="28575">
            <a:solidFill>
              <a:srgbClr val="FF0000"/>
            </a:solidFill>
          </a:ln>
        </p:spPr>
      </p:pic>
      <p:sp>
        <p:nvSpPr>
          <p:cNvPr id="87044" name="Text Box 4"/>
          <p:cNvSpPr txBox="1">
            <a:spLocks noChangeArrowheads="1"/>
          </p:cNvSpPr>
          <p:nvPr/>
        </p:nvSpPr>
        <p:spPr bwMode="auto">
          <a:xfrm>
            <a:off x="4114800" y="914400"/>
            <a:ext cx="4572000" cy="660400"/>
          </a:xfrm>
          <a:prstGeom prst="rect">
            <a:avLst/>
          </a:prstGeom>
          <a:solidFill>
            <a:srgbClr val="DDDDDD"/>
          </a:solidFill>
          <a:ln w="19050">
            <a:solidFill>
              <a:srgbClr val="FF0000"/>
            </a:solidFill>
            <a:miter lim="800000"/>
            <a:headEnd type="none" w="sm" len="sm"/>
            <a:tailEnd type="none" w="sm" len="sm"/>
          </a:ln>
        </p:spPr>
        <p:txBody>
          <a:bodyPr>
            <a:spAutoFit/>
          </a:bodyPr>
          <a:lstStyle/>
          <a:p>
            <a:pPr algn="ctr">
              <a:spcBef>
                <a:spcPct val="50000"/>
              </a:spcBef>
            </a:pPr>
            <a:r>
              <a:rPr lang="en-US" b="0" i="0">
                <a:solidFill>
                  <a:schemeClr val="bg1"/>
                </a:solidFill>
              </a:rPr>
              <a:t>Above B-post cylinder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4658" name="Picture 2" descr="Mercedes Pressure Vessel 2"/>
          <p:cNvPicPr>
            <a:picLocks noChangeAspect="1" noChangeArrowheads="1"/>
          </p:cNvPicPr>
          <p:nvPr/>
        </p:nvPicPr>
        <p:blipFill>
          <a:blip r:embed="rId2">
            <a:lum contrast="6000"/>
          </a:blip>
          <a:srcRect/>
          <a:stretch>
            <a:fillRect/>
          </a:stretch>
        </p:blipFill>
        <p:spPr bwMode="auto">
          <a:xfrm>
            <a:off x="228600" y="228600"/>
            <a:ext cx="8686800" cy="6400800"/>
          </a:xfrm>
          <a:prstGeom prst="rect">
            <a:avLst/>
          </a:prstGeom>
          <a:noFill/>
          <a:ln w="15875">
            <a:solidFill>
              <a:srgbClr val="FF0000"/>
            </a:solidFill>
            <a:miter lim="800000"/>
            <a:headEnd/>
            <a:tailEnd/>
          </a:ln>
          <a:effectLst>
            <a:outerShdw dist="107763" dir="2700000" algn="ctr" rotWithShape="0">
              <a:srgbClr val="808080"/>
            </a:outerShdw>
          </a:effectLst>
        </p:spPr>
      </p:pic>
      <p:sp>
        <p:nvSpPr>
          <p:cNvPr id="88067" name="Text Box 3"/>
          <p:cNvSpPr txBox="1">
            <a:spLocks noChangeArrowheads="1"/>
          </p:cNvSpPr>
          <p:nvPr/>
        </p:nvSpPr>
        <p:spPr bwMode="auto">
          <a:xfrm>
            <a:off x="4953000" y="685800"/>
            <a:ext cx="3810000" cy="660400"/>
          </a:xfrm>
          <a:prstGeom prst="rect">
            <a:avLst/>
          </a:prstGeom>
          <a:solidFill>
            <a:srgbClr val="DDDDDD"/>
          </a:solidFill>
          <a:ln w="19050">
            <a:solidFill>
              <a:srgbClr val="FF0000"/>
            </a:solidFill>
            <a:miter lim="800000"/>
            <a:headEnd type="none" w="sm" len="sm"/>
            <a:tailEnd type="none" w="sm" len="sm"/>
          </a:ln>
        </p:spPr>
        <p:txBody>
          <a:bodyPr>
            <a:spAutoFit/>
          </a:bodyPr>
          <a:lstStyle/>
          <a:p>
            <a:pPr algn="ctr">
              <a:spcBef>
                <a:spcPct val="50000"/>
              </a:spcBef>
            </a:pPr>
            <a:r>
              <a:rPr lang="en-US" b="0" i="0">
                <a:solidFill>
                  <a:schemeClr val="bg1"/>
                </a:solidFill>
              </a:rPr>
              <a:t>C-post cylinder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1800372793_b8263e2cc8_b"/>
          <p:cNvPicPr>
            <a:picLocks noGrp="1" noChangeAspect="1" noChangeArrowheads="1"/>
          </p:cNvPicPr>
          <p:nvPr>
            <p:ph/>
          </p:nvPr>
        </p:nvPicPr>
        <p:blipFill>
          <a:blip r:embed="rId3"/>
          <a:srcRect/>
          <a:stretch>
            <a:fillRect/>
          </a:stretch>
        </p:blipFill>
        <p:spPr>
          <a:xfrm>
            <a:off x="990600" y="152400"/>
            <a:ext cx="6508750" cy="6553200"/>
          </a:xfrm>
          <a:ln w="28575">
            <a:solidFill>
              <a:srgbClr val="FF0000"/>
            </a:solidFill>
          </a:ln>
        </p:spPr>
      </p:pic>
      <p:sp>
        <p:nvSpPr>
          <p:cNvPr id="96259" name="Text Box 3"/>
          <p:cNvSpPr txBox="1">
            <a:spLocks noChangeArrowheads="1"/>
          </p:cNvSpPr>
          <p:nvPr/>
        </p:nvSpPr>
        <p:spPr bwMode="auto">
          <a:xfrm>
            <a:off x="2667000" y="304800"/>
            <a:ext cx="4587875" cy="641350"/>
          </a:xfrm>
          <a:prstGeom prst="rect">
            <a:avLst/>
          </a:prstGeom>
          <a:noFill/>
          <a:ln w="12700">
            <a:noFill/>
            <a:miter lim="800000"/>
            <a:headEnd type="none" w="sm" len="sm"/>
            <a:tailEnd type="none" w="sm" len="sm"/>
          </a:ln>
        </p:spPr>
        <p:txBody>
          <a:bodyPr>
            <a:spAutoFit/>
          </a:bodyPr>
          <a:lstStyle/>
          <a:p>
            <a:pPr algn="ctr"/>
            <a:endParaRPr lang="en-US"/>
          </a:p>
        </p:txBody>
      </p:sp>
      <p:sp>
        <p:nvSpPr>
          <p:cNvPr id="1763332" name="Text Box 4"/>
          <p:cNvSpPr txBox="1">
            <a:spLocks noChangeArrowheads="1"/>
          </p:cNvSpPr>
          <p:nvPr/>
        </p:nvSpPr>
        <p:spPr bwMode="auto">
          <a:xfrm>
            <a:off x="990600" y="228600"/>
            <a:ext cx="6553200" cy="762000"/>
          </a:xfrm>
          <a:prstGeom prst="rect">
            <a:avLst/>
          </a:prstGeom>
          <a:noFill/>
          <a:ln w="12700">
            <a:noFill/>
            <a:miter lim="800000"/>
            <a:headEnd type="none" w="sm" len="sm"/>
            <a:tailEnd type="none" w="sm" len="sm"/>
          </a:ln>
          <a:effectLst/>
        </p:spPr>
        <p:txBody>
          <a:bodyPr>
            <a:spAutoFit/>
          </a:bodyPr>
          <a:lstStyle/>
          <a:p>
            <a:pPr algn="ctr">
              <a:spcBef>
                <a:spcPct val="50000"/>
              </a:spcBef>
              <a:defRPr/>
            </a:pPr>
            <a:r>
              <a:rPr lang="en-US" sz="4400">
                <a:solidFill>
                  <a:srgbClr val="FF0000"/>
                </a:solidFill>
                <a:effectLst>
                  <a:outerShdw blurRad="38100" dist="38100" dir="2700000" algn="tl">
                    <a:srgbClr val="FFFFFF"/>
                  </a:outerShdw>
                </a:effectLst>
              </a:rPr>
              <a:t>Airbag Deployment Zones</a:t>
            </a:r>
          </a:p>
        </p:txBody>
      </p:sp>
      <p:sp>
        <p:nvSpPr>
          <p:cNvPr id="96261" name="Text Box 5"/>
          <p:cNvSpPr txBox="1">
            <a:spLocks noChangeArrowheads="1"/>
          </p:cNvSpPr>
          <p:nvPr/>
        </p:nvSpPr>
        <p:spPr bwMode="auto">
          <a:xfrm>
            <a:off x="2895600" y="1752600"/>
            <a:ext cx="762000" cy="641350"/>
          </a:xfrm>
          <a:prstGeom prst="rect">
            <a:avLst/>
          </a:prstGeom>
          <a:noFill/>
          <a:ln w="12700">
            <a:noFill/>
            <a:miter lim="800000"/>
            <a:headEnd type="none" w="sm" len="sm"/>
            <a:tailEnd type="none" w="sm" len="sm"/>
          </a:ln>
        </p:spPr>
        <p:txBody>
          <a:bodyPr>
            <a:spAutoFit/>
          </a:bodyPr>
          <a:lstStyle/>
          <a:p>
            <a:pPr algn="ctr">
              <a:spcBef>
                <a:spcPct val="50000"/>
              </a:spcBef>
            </a:pPr>
            <a:r>
              <a:rPr lang="en-US" b="0" i="0">
                <a:solidFill>
                  <a:srgbClr val="FF0000"/>
                </a:solidFill>
              </a:rPr>
              <a:t>5”</a:t>
            </a:r>
          </a:p>
        </p:txBody>
      </p:sp>
      <p:sp>
        <p:nvSpPr>
          <p:cNvPr id="96262" name="Text Box 6"/>
          <p:cNvSpPr txBox="1">
            <a:spLocks noChangeArrowheads="1"/>
          </p:cNvSpPr>
          <p:nvPr/>
        </p:nvSpPr>
        <p:spPr bwMode="auto">
          <a:xfrm>
            <a:off x="5638800" y="2667000"/>
            <a:ext cx="844550" cy="641350"/>
          </a:xfrm>
          <a:prstGeom prst="rect">
            <a:avLst/>
          </a:prstGeom>
          <a:noFill/>
          <a:ln w="12700">
            <a:noFill/>
            <a:miter lim="800000"/>
            <a:headEnd type="none" w="sm" len="sm"/>
            <a:tailEnd type="none" w="sm" len="sm"/>
          </a:ln>
        </p:spPr>
        <p:txBody>
          <a:bodyPr>
            <a:spAutoFit/>
          </a:bodyPr>
          <a:lstStyle/>
          <a:p>
            <a:pPr algn="ctr"/>
            <a:r>
              <a:rPr lang="en-US" b="0" i="0">
                <a:solidFill>
                  <a:srgbClr val="FF0000"/>
                </a:solidFill>
              </a:rPr>
              <a:t>20”</a:t>
            </a:r>
          </a:p>
        </p:txBody>
      </p:sp>
      <p:sp>
        <p:nvSpPr>
          <p:cNvPr id="96263" name="Text Box 7"/>
          <p:cNvSpPr txBox="1">
            <a:spLocks noChangeArrowheads="1"/>
          </p:cNvSpPr>
          <p:nvPr/>
        </p:nvSpPr>
        <p:spPr bwMode="auto">
          <a:xfrm>
            <a:off x="4953000" y="1981200"/>
            <a:ext cx="844550" cy="641350"/>
          </a:xfrm>
          <a:prstGeom prst="rect">
            <a:avLst/>
          </a:prstGeom>
          <a:noFill/>
          <a:ln w="12700">
            <a:noFill/>
            <a:miter lim="800000"/>
            <a:headEnd type="none" w="sm" len="sm"/>
            <a:tailEnd type="none" w="sm" len="sm"/>
          </a:ln>
        </p:spPr>
        <p:txBody>
          <a:bodyPr wrap="none">
            <a:spAutoFit/>
          </a:bodyPr>
          <a:lstStyle/>
          <a:p>
            <a:pPr algn="ctr"/>
            <a:r>
              <a:rPr lang="en-US" b="0" i="0">
                <a:solidFill>
                  <a:srgbClr val="FF0000"/>
                </a:solidFill>
              </a:rPr>
              <a:t>10”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12756_a2000f5348"/>
          <p:cNvPicPr>
            <a:picLocks noChangeAspect="1" noChangeArrowheads="1"/>
          </p:cNvPicPr>
          <p:nvPr/>
        </p:nvPicPr>
        <p:blipFill>
          <a:blip r:embed="rId3"/>
          <a:srcRect/>
          <a:stretch>
            <a:fillRect/>
          </a:stretch>
        </p:blipFill>
        <p:spPr bwMode="auto">
          <a:xfrm>
            <a:off x="300038" y="1749425"/>
            <a:ext cx="8482012" cy="4803775"/>
          </a:xfrm>
          <a:prstGeom prst="rect">
            <a:avLst/>
          </a:prstGeom>
          <a:noFill/>
          <a:ln w="9525">
            <a:solidFill>
              <a:schemeClr val="accent1"/>
            </a:solidFill>
            <a:miter lim="800000"/>
            <a:headEnd/>
            <a:tailEnd/>
          </a:ln>
        </p:spPr>
      </p:pic>
      <p:sp>
        <p:nvSpPr>
          <p:cNvPr id="101379" name="Title 3"/>
          <p:cNvSpPr>
            <a:spLocks noGrp="1"/>
          </p:cNvSpPr>
          <p:nvPr>
            <p:ph type="title" idx="4294967295"/>
          </p:nvPr>
        </p:nvSpPr>
        <p:spPr/>
        <p:txBody>
          <a:bodyPr lIns="91440" tIns="45720" rIns="91440" bIns="45720" anchor="ctr"/>
          <a:lstStyle/>
          <a:p>
            <a:pPr eaLnBrk="1" hangingPunct="1"/>
            <a:r>
              <a:rPr lang="en-US" smtClean="0"/>
              <a:t>New Airbag Ideas</a:t>
            </a:r>
          </a:p>
        </p:txBody>
      </p:sp>
      <p:sp>
        <p:nvSpPr>
          <p:cNvPr id="5" name="TextBox 4"/>
          <p:cNvSpPr txBox="1"/>
          <p:nvPr/>
        </p:nvSpPr>
        <p:spPr>
          <a:xfrm>
            <a:off x="665163" y="2041525"/>
            <a:ext cx="2519362" cy="369888"/>
          </a:xfrm>
          <a:prstGeom prst="rect">
            <a:avLst/>
          </a:prstGeom>
          <a:solidFill>
            <a:schemeClr val="accent3">
              <a:lumMod val="20000"/>
              <a:lumOff val="80000"/>
            </a:schemeClr>
          </a:solidFill>
          <a:ln>
            <a:solidFill>
              <a:schemeClr val="tx2">
                <a:lumMod val="75000"/>
              </a:schemeClr>
            </a:solidFill>
          </a:ln>
        </p:spPr>
        <p:txBody>
          <a:bodyPr>
            <a:spAutoFit/>
          </a:bodyPr>
          <a:lstStyle/>
          <a:p>
            <a:pPr algn="ctr">
              <a:defRPr/>
            </a:pPr>
            <a:r>
              <a:rPr lang="en-US" sz="1800" i="0" dirty="0">
                <a:solidFill>
                  <a:schemeClr val="accent3">
                    <a:lumMod val="50000"/>
                  </a:schemeClr>
                </a:solidFill>
                <a:latin typeface="Arial" charset="0"/>
                <a:cs typeface="Arial" charset="0"/>
                <a:hlinkClick r:id="rId4" action="ppaction://hlinkfile"/>
              </a:rPr>
              <a:t>FRONTAL AIRBAGS</a:t>
            </a:r>
            <a:r>
              <a:rPr lang="en-US" sz="1800" i="0" dirty="0">
                <a:solidFill>
                  <a:schemeClr val="accent3">
                    <a:lumMod val="50000"/>
                  </a:schemeClr>
                </a:solidFill>
                <a:latin typeface="Arial" charset="0"/>
                <a:cs typeface="Arial" charset="0"/>
              </a:rPr>
              <a:t> </a:t>
            </a:r>
            <a:r>
              <a:rPr lang="en-US" sz="1800" i="0" dirty="0">
                <a:solidFill>
                  <a:schemeClr val="tx2"/>
                </a:solidFill>
                <a:latin typeface="Arial" charset="0"/>
                <a:cs typeface="Arial" charset="0"/>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p:txBody>
          <a:bodyPr/>
          <a:lstStyle/>
          <a:p>
            <a:pPr algn="ctr" eaLnBrk="1" hangingPunct="1">
              <a:defRPr/>
            </a:pPr>
            <a:r>
              <a:rPr lang="en-US" b="1" u="sng">
                <a:effectLst>
                  <a:outerShdw blurRad="38100" dist="38100" dir="2700000" algn="tl">
                    <a:srgbClr val="FFFFFF"/>
                  </a:outerShdw>
                </a:effectLst>
              </a:rPr>
              <a:t>Airbags, cont’d.</a:t>
            </a:r>
          </a:p>
        </p:txBody>
      </p:sp>
      <p:sp>
        <p:nvSpPr>
          <p:cNvPr id="107523" name="Rectangle 3"/>
          <p:cNvSpPr>
            <a:spLocks noGrp="1" noChangeArrowheads="1"/>
          </p:cNvSpPr>
          <p:nvPr>
            <p:ph type="body" idx="1"/>
          </p:nvPr>
        </p:nvSpPr>
        <p:spPr>
          <a:xfrm>
            <a:off x="685800" y="2057400"/>
            <a:ext cx="3581400" cy="4114800"/>
          </a:xfrm>
        </p:spPr>
        <p:txBody>
          <a:bodyPr/>
          <a:lstStyle/>
          <a:p>
            <a:pPr eaLnBrk="1" hangingPunct="1">
              <a:buFontTx/>
              <a:buNone/>
            </a:pPr>
            <a:endParaRPr lang="en-US" smtClean="0"/>
          </a:p>
          <a:p>
            <a:pPr eaLnBrk="1" hangingPunct="1"/>
            <a:r>
              <a:rPr lang="en-US" smtClean="0"/>
              <a:t>ITTR (Inflatable Tubular Torso Restraint)</a:t>
            </a:r>
          </a:p>
          <a:p>
            <a:pPr eaLnBrk="1" hangingPunct="1"/>
            <a:endParaRPr lang="en-US" smtClean="0"/>
          </a:p>
          <a:p>
            <a:pPr eaLnBrk="1" hangingPunct="1"/>
            <a:r>
              <a:rPr lang="en-US" smtClean="0"/>
              <a:t>Rear Seats Only</a:t>
            </a:r>
          </a:p>
        </p:txBody>
      </p:sp>
      <p:pic>
        <p:nvPicPr>
          <p:cNvPr id="1146884" name="Picture 4" descr="Inlfataband1"/>
          <p:cNvPicPr>
            <a:picLocks noChangeAspect="1" noChangeArrowheads="1"/>
          </p:cNvPicPr>
          <p:nvPr/>
        </p:nvPicPr>
        <p:blipFill>
          <a:blip r:embed="rId3"/>
          <a:srcRect/>
          <a:stretch>
            <a:fillRect/>
          </a:stretch>
        </p:blipFill>
        <p:spPr bwMode="auto">
          <a:xfrm>
            <a:off x="4419600" y="2362200"/>
            <a:ext cx="4241800" cy="3913188"/>
          </a:xfrm>
          <a:prstGeom prst="rect">
            <a:avLst/>
          </a:prstGeom>
          <a:noFill/>
          <a:ln w="15875">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46884"/>
                                        </p:tgtEl>
                                        <p:attrNameLst>
                                          <p:attrName>style.visibility</p:attrName>
                                        </p:attrNameLst>
                                      </p:cBhvr>
                                      <p:to>
                                        <p:strVal val="visible"/>
                                      </p:to>
                                    </p:set>
                                    <p:anim calcmode="lin" valueType="num">
                                      <p:cBhvr additive="base">
                                        <p:cTn id="7" dur="500" fill="hold"/>
                                        <p:tgtEl>
                                          <p:spTgt spid="1146884"/>
                                        </p:tgtEl>
                                        <p:attrNameLst>
                                          <p:attrName>ppt_x</p:attrName>
                                        </p:attrNameLst>
                                      </p:cBhvr>
                                      <p:tavLst>
                                        <p:tav tm="0">
                                          <p:val>
                                            <p:strVal val="0-#ppt_w/2"/>
                                          </p:val>
                                        </p:tav>
                                        <p:tav tm="100000">
                                          <p:val>
                                            <p:strVal val="#ppt_x"/>
                                          </p:val>
                                        </p:tav>
                                      </p:tavLst>
                                    </p:anim>
                                    <p:anim calcmode="lin" valueType="num">
                                      <p:cBhvr additive="base">
                                        <p:cTn id="8" dur="500" fill="hold"/>
                                        <p:tgtEl>
                                          <p:spTgt spid="11468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p:txBody>
          <a:bodyPr>
            <a:normAutofit fontScale="90000"/>
          </a:bodyPr>
          <a:lstStyle/>
          <a:p>
            <a:pPr algn="ctr" eaLnBrk="1" hangingPunct="1">
              <a:defRPr/>
            </a:pPr>
            <a:r>
              <a:rPr lang="en-US" sz="4000" b="1" u="sng">
                <a:effectLst>
                  <a:outerShdw blurRad="38100" dist="38100" dir="2700000" algn="tl">
                    <a:srgbClr val="FFFFFF"/>
                  </a:outerShdw>
                </a:effectLst>
              </a:rPr>
              <a:t>Nissan President </a:t>
            </a:r>
            <a:br>
              <a:rPr lang="en-US" sz="4000" b="1" u="sng">
                <a:effectLst>
                  <a:outerShdw blurRad="38100" dist="38100" dir="2700000" algn="tl">
                    <a:srgbClr val="FFFFFF"/>
                  </a:outerShdw>
                </a:effectLst>
              </a:rPr>
            </a:br>
            <a:r>
              <a:rPr lang="en-US" sz="4000" b="1" u="sng">
                <a:effectLst>
                  <a:outerShdw blurRad="38100" dist="38100" dir="2700000" algn="tl">
                    <a:srgbClr val="FFFFFF"/>
                  </a:outerShdw>
                </a:effectLst>
              </a:rPr>
              <a:t>Rear Seat Airbag</a:t>
            </a:r>
          </a:p>
        </p:txBody>
      </p:sp>
      <p:pic>
        <p:nvPicPr>
          <p:cNvPr id="109571" name="Picture 3" descr="AudiRearairbag"/>
          <p:cNvPicPr>
            <a:picLocks noGrp="1" noChangeAspect="1" noChangeArrowheads="1"/>
          </p:cNvPicPr>
          <p:nvPr>
            <p:ph type="body" idx="1"/>
          </p:nvPr>
        </p:nvPicPr>
        <p:blipFill>
          <a:blip r:embed="rId3"/>
          <a:srcRect/>
          <a:stretch>
            <a:fillRect/>
          </a:stretch>
        </p:blipFill>
        <p:spPr>
          <a:xfrm>
            <a:off x="609600" y="1676400"/>
            <a:ext cx="8151813" cy="4838700"/>
          </a:xfrm>
          <a:ln w="28575">
            <a:solidFill>
              <a:srgbClr val="FF0000"/>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3570" name="Rectangle 2"/>
          <p:cNvSpPr>
            <a:spLocks noGrp="1" noChangeArrowheads="1"/>
          </p:cNvSpPr>
          <p:nvPr>
            <p:ph type="title"/>
          </p:nvPr>
        </p:nvSpPr>
        <p:spPr>
          <a:xfrm>
            <a:off x="685800" y="0"/>
            <a:ext cx="7467600" cy="1066800"/>
          </a:xfrm>
        </p:spPr>
        <p:txBody>
          <a:bodyPr/>
          <a:lstStyle/>
          <a:p>
            <a:pPr algn="ctr" eaLnBrk="1" hangingPunct="1">
              <a:defRPr/>
            </a:pPr>
            <a:r>
              <a:rPr lang="en-US" sz="4800" u="sng">
                <a:effectLst>
                  <a:outerShdw blurRad="38100" dist="38100" dir="2700000" algn="tl">
                    <a:srgbClr val="FFFFFF"/>
                  </a:outerShdw>
                </a:effectLst>
              </a:rPr>
              <a:t>Battery Locations</a:t>
            </a:r>
          </a:p>
        </p:txBody>
      </p:sp>
      <p:sp>
        <p:nvSpPr>
          <p:cNvPr id="1773571" name="Rectangle 3"/>
          <p:cNvSpPr>
            <a:spLocks noGrp="1" noChangeArrowheads="1"/>
          </p:cNvSpPr>
          <p:nvPr>
            <p:ph type="body" idx="4294967295"/>
          </p:nvPr>
        </p:nvSpPr>
        <p:spPr>
          <a:xfrm>
            <a:off x="533400" y="1447800"/>
            <a:ext cx="8229600" cy="4724400"/>
          </a:xfrm>
        </p:spPr>
        <p:txBody>
          <a:bodyPr/>
          <a:lstStyle/>
          <a:p>
            <a:pPr eaLnBrk="1" hangingPunct="1"/>
            <a:r>
              <a:rPr lang="en-US" sz="2800" dirty="0" smtClean="0"/>
              <a:t>Under hood</a:t>
            </a:r>
          </a:p>
          <a:p>
            <a:pPr eaLnBrk="1" hangingPunct="1"/>
            <a:r>
              <a:rPr lang="en-US" sz="2800" dirty="0" smtClean="0"/>
              <a:t>Trunk – Floor, sidewalls</a:t>
            </a:r>
          </a:p>
          <a:p>
            <a:pPr eaLnBrk="1" hangingPunct="1"/>
            <a:r>
              <a:rPr lang="en-US" sz="2800" dirty="0" smtClean="0"/>
              <a:t>Wheel wells – Chrysler Cirrus, Concorde, 300M</a:t>
            </a:r>
          </a:p>
          <a:p>
            <a:pPr eaLnBrk="1" hangingPunct="1"/>
            <a:r>
              <a:rPr lang="en-US" sz="2800" dirty="0" smtClean="0"/>
              <a:t>Under rear seats – Buick </a:t>
            </a:r>
            <a:r>
              <a:rPr lang="en-US" sz="2800" dirty="0" err="1" smtClean="0"/>
              <a:t>LaSabre</a:t>
            </a:r>
            <a:r>
              <a:rPr lang="en-US" sz="2800" dirty="0" smtClean="0"/>
              <a:t>, Lucerne, Riviera</a:t>
            </a:r>
          </a:p>
          <a:p>
            <a:pPr eaLnBrk="1" hangingPunct="1"/>
            <a:r>
              <a:rPr lang="en-US" sz="2800" dirty="0" smtClean="0"/>
              <a:t>Under passenger seats – Mercedes M-class, R-class</a:t>
            </a:r>
          </a:p>
          <a:p>
            <a:pPr eaLnBrk="1" hangingPunct="1"/>
            <a:r>
              <a:rPr lang="en-US" sz="2800" dirty="0" smtClean="0"/>
              <a:t>Under drivers seats – Audi Q7</a:t>
            </a:r>
          </a:p>
          <a:p>
            <a:pPr eaLnBrk="1" hangingPunct="1"/>
            <a:r>
              <a:rPr lang="en-US" sz="2800" dirty="0" smtClean="0"/>
              <a:t>Front passenger floorboard – Mercedes B-class</a:t>
            </a:r>
          </a:p>
          <a:p>
            <a:pPr eaLnBrk="1" hangingPunct="1"/>
            <a:r>
              <a:rPr lang="en-US" sz="2800" dirty="0" smtClean="0"/>
              <a:t>Rear passenger floorboard – Buick Enclave</a:t>
            </a:r>
          </a:p>
          <a:p>
            <a:pPr eaLnBrk="1" hangingPunct="1"/>
            <a:r>
              <a:rPr lang="en-US" sz="2800" dirty="0" smtClean="0"/>
              <a:t>Both under hood and in the trunk – Mercedes CL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773570"/>
                                        </p:tgtEl>
                                        <p:attrNameLst>
                                          <p:attrName>style.visibility</p:attrName>
                                        </p:attrNameLst>
                                      </p:cBhvr>
                                      <p:to>
                                        <p:strVal val="visible"/>
                                      </p:to>
                                    </p:set>
                                    <p:anim calcmode="lin" valueType="num">
                                      <p:cBhvr>
                                        <p:cTn id="7" dur="1000" fill="hold"/>
                                        <p:tgtEl>
                                          <p:spTgt spid="1773570"/>
                                        </p:tgtEl>
                                        <p:attrNameLst>
                                          <p:attrName>ppt_w</p:attrName>
                                        </p:attrNameLst>
                                      </p:cBhvr>
                                      <p:tavLst>
                                        <p:tav tm="0">
                                          <p:val>
                                            <p:fltVal val="0"/>
                                          </p:val>
                                        </p:tav>
                                        <p:tav tm="100000">
                                          <p:val>
                                            <p:strVal val="#ppt_w"/>
                                          </p:val>
                                        </p:tav>
                                      </p:tavLst>
                                    </p:anim>
                                    <p:anim calcmode="lin" valueType="num">
                                      <p:cBhvr>
                                        <p:cTn id="8" dur="1000" fill="hold"/>
                                        <p:tgtEl>
                                          <p:spTgt spid="1773570"/>
                                        </p:tgtEl>
                                        <p:attrNameLst>
                                          <p:attrName>ppt_h</p:attrName>
                                        </p:attrNameLst>
                                      </p:cBhvr>
                                      <p:tavLst>
                                        <p:tav tm="0">
                                          <p:val>
                                            <p:fltVal val="0"/>
                                          </p:val>
                                        </p:tav>
                                        <p:tav tm="100000">
                                          <p:val>
                                            <p:strVal val="#ppt_h"/>
                                          </p:val>
                                        </p:tav>
                                      </p:tavLst>
                                    </p:anim>
                                    <p:anim calcmode="lin" valueType="num">
                                      <p:cBhvr>
                                        <p:cTn id="9" dur="1000" fill="hold"/>
                                        <p:tgtEl>
                                          <p:spTgt spid="17735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735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grpId="0" nodeType="clickEffect">
                                  <p:stCondLst>
                                    <p:cond delay="0"/>
                                  </p:stCondLst>
                                  <p:childTnLst>
                                    <p:set>
                                      <p:cBhvr>
                                        <p:cTn id="14" dur="1" fill="hold">
                                          <p:stCondLst>
                                            <p:cond delay="0"/>
                                          </p:stCondLst>
                                        </p:cTn>
                                        <p:tgtEl>
                                          <p:spTgt spid="1773571">
                                            <p:txEl>
                                              <p:pRg st="0" end="0"/>
                                            </p:txEl>
                                          </p:spTgt>
                                        </p:tgtEl>
                                        <p:attrNameLst>
                                          <p:attrName>style.visibility</p:attrName>
                                        </p:attrNameLst>
                                      </p:cBhvr>
                                      <p:to>
                                        <p:strVal val="visible"/>
                                      </p:to>
                                    </p:set>
                                    <p:anim calcmode="lin" valueType="num">
                                      <p:cBhvr additive="base">
                                        <p:cTn id="15" dur="500" fill="hold"/>
                                        <p:tgtEl>
                                          <p:spTgt spid="177357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7357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773571">
                                            <p:txEl>
                                              <p:pRg st="1" end="1"/>
                                            </p:txEl>
                                          </p:spTgt>
                                        </p:tgtEl>
                                        <p:attrNameLst>
                                          <p:attrName>style.visibility</p:attrName>
                                        </p:attrNameLst>
                                      </p:cBhvr>
                                      <p:to>
                                        <p:strVal val="visible"/>
                                      </p:to>
                                    </p:set>
                                    <p:anim calcmode="lin" valueType="num">
                                      <p:cBhvr additive="base">
                                        <p:cTn id="21" dur="500" fill="hold"/>
                                        <p:tgtEl>
                                          <p:spTgt spid="1773571">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7357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1773571">
                                            <p:txEl>
                                              <p:pRg st="2" end="2"/>
                                            </p:txEl>
                                          </p:spTgt>
                                        </p:tgtEl>
                                        <p:attrNameLst>
                                          <p:attrName>style.visibility</p:attrName>
                                        </p:attrNameLst>
                                      </p:cBhvr>
                                      <p:to>
                                        <p:strVal val="visible"/>
                                      </p:to>
                                    </p:set>
                                    <p:anim calcmode="lin" valueType="num">
                                      <p:cBhvr additive="base">
                                        <p:cTn id="27" dur="500" fill="hold"/>
                                        <p:tgtEl>
                                          <p:spTgt spid="1773571">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7357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1773571">
                                            <p:txEl>
                                              <p:pRg st="3" end="3"/>
                                            </p:txEl>
                                          </p:spTgt>
                                        </p:tgtEl>
                                        <p:attrNameLst>
                                          <p:attrName>style.visibility</p:attrName>
                                        </p:attrNameLst>
                                      </p:cBhvr>
                                      <p:to>
                                        <p:strVal val="visible"/>
                                      </p:to>
                                    </p:set>
                                    <p:anim calcmode="lin" valueType="num">
                                      <p:cBhvr additive="base">
                                        <p:cTn id="33" dur="500" fill="hold"/>
                                        <p:tgtEl>
                                          <p:spTgt spid="1773571">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7357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1773571">
                                            <p:txEl>
                                              <p:pRg st="4" end="4"/>
                                            </p:txEl>
                                          </p:spTgt>
                                        </p:tgtEl>
                                        <p:attrNameLst>
                                          <p:attrName>style.visibility</p:attrName>
                                        </p:attrNameLst>
                                      </p:cBhvr>
                                      <p:to>
                                        <p:strVal val="visible"/>
                                      </p:to>
                                    </p:set>
                                    <p:anim calcmode="lin" valueType="num">
                                      <p:cBhvr additive="base">
                                        <p:cTn id="39" dur="500" fill="hold"/>
                                        <p:tgtEl>
                                          <p:spTgt spid="1773571">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77357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1773571">
                                            <p:txEl>
                                              <p:pRg st="5" end="5"/>
                                            </p:txEl>
                                          </p:spTgt>
                                        </p:tgtEl>
                                        <p:attrNameLst>
                                          <p:attrName>style.visibility</p:attrName>
                                        </p:attrNameLst>
                                      </p:cBhvr>
                                      <p:to>
                                        <p:strVal val="visible"/>
                                      </p:to>
                                    </p:set>
                                    <p:anim calcmode="lin" valueType="num">
                                      <p:cBhvr additive="base">
                                        <p:cTn id="45" dur="500" fill="hold"/>
                                        <p:tgtEl>
                                          <p:spTgt spid="1773571">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77357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9" fill="hold" grpId="0" nodeType="clickEffect">
                                  <p:stCondLst>
                                    <p:cond delay="0"/>
                                  </p:stCondLst>
                                  <p:childTnLst>
                                    <p:set>
                                      <p:cBhvr>
                                        <p:cTn id="50" dur="1" fill="hold">
                                          <p:stCondLst>
                                            <p:cond delay="0"/>
                                          </p:stCondLst>
                                        </p:cTn>
                                        <p:tgtEl>
                                          <p:spTgt spid="1773571">
                                            <p:txEl>
                                              <p:pRg st="6" end="6"/>
                                            </p:txEl>
                                          </p:spTgt>
                                        </p:tgtEl>
                                        <p:attrNameLst>
                                          <p:attrName>style.visibility</p:attrName>
                                        </p:attrNameLst>
                                      </p:cBhvr>
                                      <p:to>
                                        <p:strVal val="visible"/>
                                      </p:to>
                                    </p:set>
                                    <p:anim calcmode="lin" valueType="num">
                                      <p:cBhvr additive="base">
                                        <p:cTn id="51" dur="500" fill="hold"/>
                                        <p:tgtEl>
                                          <p:spTgt spid="1773571">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773571">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grpId="0" nodeType="clickEffect">
                                  <p:stCondLst>
                                    <p:cond delay="0"/>
                                  </p:stCondLst>
                                  <p:childTnLst>
                                    <p:set>
                                      <p:cBhvr>
                                        <p:cTn id="56" dur="1" fill="hold">
                                          <p:stCondLst>
                                            <p:cond delay="0"/>
                                          </p:stCondLst>
                                        </p:cTn>
                                        <p:tgtEl>
                                          <p:spTgt spid="1773571">
                                            <p:txEl>
                                              <p:pRg st="7" end="7"/>
                                            </p:txEl>
                                          </p:spTgt>
                                        </p:tgtEl>
                                        <p:attrNameLst>
                                          <p:attrName>style.visibility</p:attrName>
                                        </p:attrNameLst>
                                      </p:cBhvr>
                                      <p:to>
                                        <p:strVal val="visible"/>
                                      </p:to>
                                    </p:set>
                                    <p:anim calcmode="lin" valueType="num">
                                      <p:cBhvr additive="base">
                                        <p:cTn id="57" dur="500" fill="hold"/>
                                        <p:tgtEl>
                                          <p:spTgt spid="1773571">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773571">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9" fill="hold" grpId="0" nodeType="clickEffect">
                                  <p:stCondLst>
                                    <p:cond delay="0"/>
                                  </p:stCondLst>
                                  <p:childTnLst>
                                    <p:set>
                                      <p:cBhvr>
                                        <p:cTn id="62" dur="1" fill="hold">
                                          <p:stCondLst>
                                            <p:cond delay="0"/>
                                          </p:stCondLst>
                                        </p:cTn>
                                        <p:tgtEl>
                                          <p:spTgt spid="1773571">
                                            <p:txEl>
                                              <p:pRg st="8" end="8"/>
                                            </p:txEl>
                                          </p:spTgt>
                                        </p:tgtEl>
                                        <p:attrNameLst>
                                          <p:attrName>style.visibility</p:attrName>
                                        </p:attrNameLst>
                                      </p:cBhvr>
                                      <p:to>
                                        <p:strVal val="visible"/>
                                      </p:to>
                                    </p:set>
                                    <p:anim calcmode="lin" valueType="num">
                                      <p:cBhvr additive="base">
                                        <p:cTn id="63" dur="500" fill="hold"/>
                                        <p:tgtEl>
                                          <p:spTgt spid="1773571">
                                            <p:txEl>
                                              <p:pRg st="8" end="8"/>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773571">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3570" grpId="0" autoUpdateAnimBg="0"/>
      <p:bldP spid="177357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074" name="Rectangle 2"/>
          <p:cNvSpPr>
            <a:spLocks noGrp="1" noChangeArrowheads="1"/>
          </p:cNvSpPr>
          <p:nvPr>
            <p:ph type="title"/>
          </p:nvPr>
        </p:nvSpPr>
        <p:spPr/>
        <p:txBody>
          <a:bodyPr/>
          <a:lstStyle/>
          <a:p>
            <a:pPr eaLnBrk="1" hangingPunct="1">
              <a:defRPr/>
            </a:pPr>
            <a:r>
              <a:rPr lang="en-US" b="1" u="sng">
                <a:effectLst>
                  <a:outerShdw blurRad="38100" dist="38100" dir="2700000" algn="tl">
                    <a:srgbClr val="FFFFFF"/>
                  </a:outerShdw>
                </a:effectLst>
                <a:latin typeface="Garamond" pitchFamily="18" charset="0"/>
              </a:rPr>
              <a:t>Beware of other battery sources</a:t>
            </a:r>
          </a:p>
        </p:txBody>
      </p:sp>
      <p:sp>
        <p:nvSpPr>
          <p:cNvPr id="120835" name="Rectangle 3"/>
          <p:cNvSpPr>
            <a:spLocks noGrp="1" noChangeArrowheads="1"/>
          </p:cNvSpPr>
          <p:nvPr>
            <p:ph type="body" sz="half" idx="3"/>
          </p:nvPr>
        </p:nvSpPr>
        <p:spPr>
          <a:xfrm>
            <a:off x="4648200" y="2743200"/>
            <a:ext cx="3810000" cy="4114800"/>
          </a:xfrm>
        </p:spPr>
        <p:txBody>
          <a:bodyPr/>
          <a:lstStyle/>
          <a:p>
            <a:pPr eaLnBrk="1" hangingPunct="1"/>
            <a:r>
              <a:rPr lang="en-US" sz="2800" smtClean="0"/>
              <a:t>Cell phones</a:t>
            </a:r>
          </a:p>
          <a:p>
            <a:pPr eaLnBrk="1" hangingPunct="1"/>
            <a:r>
              <a:rPr lang="en-US" sz="2800" smtClean="0"/>
              <a:t>DVD players</a:t>
            </a:r>
          </a:p>
          <a:p>
            <a:pPr eaLnBrk="1" hangingPunct="1"/>
            <a:r>
              <a:rPr lang="en-US" sz="2800" smtClean="0"/>
              <a:t>iPods</a:t>
            </a:r>
          </a:p>
          <a:p>
            <a:pPr eaLnBrk="1" hangingPunct="1"/>
            <a:r>
              <a:rPr lang="en-US" sz="2800" smtClean="0"/>
              <a:t>Video Players</a:t>
            </a:r>
          </a:p>
          <a:p>
            <a:pPr eaLnBrk="1" hangingPunct="1"/>
            <a:r>
              <a:rPr lang="en-US" sz="2800" smtClean="0"/>
              <a:t>GPS devices</a:t>
            </a:r>
          </a:p>
          <a:p>
            <a:pPr eaLnBrk="1" hangingPunct="1"/>
            <a:endParaRPr lang="en-US" sz="2800" smtClean="0"/>
          </a:p>
        </p:txBody>
      </p:sp>
      <p:pic>
        <p:nvPicPr>
          <p:cNvPr id="120836" name="Picture 4" descr="Frontyard wiring 027"/>
          <p:cNvPicPr>
            <a:picLocks noGrp="1" noChangeAspect="1" noChangeArrowheads="1"/>
          </p:cNvPicPr>
          <p:nvPr>
            <p:ph sz="quarter" idx="1"/>
          </p:nvPr>
        </p:nvPicPr>
        <p:blipFill>
          <a:blip r:embed="rId3" cstate="print"/>
          <a:srcRect/>
          <a:stretch>
            <a:fillRect/>
          </a:stretch>
        </p:blipFill>
        <p:spPr>
          <a:xfrm>
            <a:off x="1143000" y="2057400"/>
            <a:ext cx="2971800" cy="1981200"/>
          </a:xfrm>
          <a:ln w="19050">
            <a:solidFill>
              <a:srgbClr val="FF0000"/>
            </a:solidFill>
          </a:ln>
        </p:spPr>
      </p:pic>
      <p:pic>
        <p:nvPicPr>
          <p:cNvPr id="120837" name="Picture 5" descr="DSC02165"/>
          <p:cNvPicPr>
            <a:picLocks noGrp="1" noChangeAspect="1" noChangeArrowheads="1"/>
          </p:cNvPicPr>
          <p:nvPr>
            <p:ph sz="quarter" idx="2"/>
          </p:nvPr>
        </p:nvPicPr>
        <p:blipFill>
          <a:blip r:embed="rId4" cstate="print"/>
          <a:srcRect/>
          <a:stretch>
            <a:fillRect/>
          </a:stretch>
        </p:blipFill>
        <p:spPr>
          <a:xfrm>
            <a:off x="914400" y="4343400"/>
            <a:ext cx="3314700" cy="2209800"/>
          </a:xfrm>
          <a:ln w="28575">
            <a:solidFill>
              <a:srgbClr val="FF0000"/>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04800" y="685800"/>
            <a:ext cx="8534400" cy="1952625"/>
          </a:xfrm>
          <a:prstGeom prst="rect">
            <a:avLst/>
          </a:prstGeom>
          <a:noFill/>
          <a:ln w="9525">
            <a:noFill/>
            <a:miter lim="800000"/>
            <a:headEnd/>
            <a:tailEnd/>
          </a:ln>
        </p:spPr>
        <p:txBody>
          <a:bodyPr>
            <a:spAutoFit/>
          </a:bodyPr>
          <a:lstStyle/>
          <a:p>
            <a:pPr algn="ctr"/>
            <a:r>
              <a:rPr lang="en-US" sz="3200" i="0" u="sng">
                <a:latin typeface="Arial" pitchFamily="34" charset="0"/>
              </a:rPr>
              <a:t>Stabilization Considerations</a:t>
            </a:r>
          </a:p>
          <a:p>
            <a:endParaRPr lang="en-US" sz="1800" i="0" u="sng">
              <a:latin typeface="Arial" pitchFamily="34" charset="0"/>
            </a:endParaRPr>
          </a:p>
          <a:p>
            <a:endParaRPr lang="en-US" sz="1800" i="0" u="sng">
              <a:latin typeface="Arial" pitchFamily="34" charset="0"/>
            </a:endParaRPr>
          </a:p>
          <a:p>
            <a:r>
              <a:rPr lang="en-US" sz="1800" b="0" i="0">
                <a:latin typeface="Arial" pitchFamily="34" charset="0"/>
              </a:rPr>
              <a:t>Stabilization is about stopping or preventing unwanted movement.  If we use the example below, a pyramid with a narrow base is less stable than a pyramid with a wide base.</a:t>
            </a:r>
          </a:p>
        </p:txBody>
      </p:sp>
      <p:pic>
        <p:nvPicPr>
          <p:cNvPr id="145411" name="Picture 3" descr="triangle_narrow"/>
          <p:cNvPicPr>
            <a:picLocks noChangeAspect="1" noChangeArrowheads="1"/>
          </p:cNvPicPr>
          <p:nvPr/>
        </p:nvPicPr>
        <p:blipFill>
          <a:blip r:embed="rId3"/>
          <a:srcRect/>
          <a:stretch>
            <a:fillRect/>
          </a:stretch>
        </p:blipFill>
        <p:spPr bwMode="auto">
          <a:xfrm>
            <a:off x="4572000" y="2743200"/>
            <a:ext cx="2857500" cy="2857500"/>
          </a:xfrm>
          <a:prstGeom prst="rect">
            <a:avLst/>
          </a:prstGeom>
          <a:noFill/>
          <a:ln w="9525">
            <a:noFill/>
            <a:miter lim="800000"/>
            <a:headEnd/>
            <a:tailEnd/>
          </a:ln>
        </p:spPr>
      </p:pic>
      <p:pic>
        <p:nvPicPr>
          <p:cNvPr id="145412" name="Picture 4" descr="triangle_wide"/>
          <p:cNvPicPr>
            <a:picLocks noChangeAspect="1" noChangeArrowheads="1"/>
          </p:cNvPicPr>
          <p:nvPr/>
        </p:nvPicPr>
        <p:blipFill>
          <a:blip r:embed="rId4"/>
          <a:srcRect/>
          <a:stretch>
            <a:fillRect/>
          </a:stretch>
        </p:blipFill>
        <p:spPr bwMode="auto">
          <a:xfrm>
            <a:off x="1714500" y="2743200"/>
            <a:ext cx="2857500" cy="2857500"/>
          </a:xfrm>
          <a:prstGeom prst="rect">
            <a:avLst/>
          </a:prstGeom>
          <a:noFill/>
          <a:ln w="9525">
            <a:noFill/>
            <a:miter lim="800000"/>
            <a:headEnd/>
            <a:tailEnd/>
          </a:ln>
        </p:spPr>
      </p:pic>
      <p:sp>
        <p:nvSpPr>
          <p:cNvPr id="145413" name="Text Box 5"/>
          <p:cNvSpPr txBox="1">
            <a:spLocks noChangeArrowheads="1"/>
          </p:cNvSpPr>
          <p:nvPr/>
        </p:nvSpPr>
        <p:spPr bwMode="auto">
          <a:xfrm>
            <a:off x="5029200" y="5638800"/>
            <a:ext cx="1905000" cy="641350"/>
          </a:xfrm>
          <a:prstGeom prst="rect">
            <a:avLst/>
          </a:prstGeom>
          <a:noFill/>
          <a:ln w="9525">
            <a:noFill/>
            <a:miter lim="800000"/>
            <a:headEnd/>
            <a:tailEnd/>
          </a:ln>
        </p:spPr>
        <p:txBody>
          <a:bodyPr>
            <a:spAutoFit/>
          </a:bodyPr>
          <a:lstStyle/>
          <a:p>
            <a:pPr algn="ctr">
              <a:spcBef>
                <a:spcPct val="50000"/>
              </a:spcBef>
            </a:pPr>
            <a:r>
              <a:rPr lang="en-US" sz="1800" b="0" i="0">
                <a:latin typeface="Arial" pitchFamily="34" charset="0"/>
              </a:rPr>
              <a:t>Narrow footprint tips easily</a:t>
            </a:r>
          </a:p>
        </p:txBody>
      </p:sp>
      <p:sp>
        <p:nvSpPr>
          <p:cNvPr id="145414" name="Text Box 6"/>
          <p:cNvSpPr txBox="1">
            <a:spLocks noChangeArrowheads="1"/>
          </p:cNvSpPr>
          <p:nvPr/>
        </p:nvSpPr>
        <p:spPr bwMode="auto">
          <a:xfrm>
            <a:off x="2095500" y="5638800"/>
            <a:ext cx="1981200" cy="641350"/>
          </a:xfrm>
          <a:prstGeom prst="rect">
            <a:avLst/>
          </a:prstGeom>
          <a:noFill/>
          <a:ln w="9525">
            <a:noFill/>
            <a:miter lim="800000"/>
            <a:headEnd/>
            <a:tailEnd/>
          </a:ln>
        </p:spPr>
        <p:txBody>
          <a:bodyPr>
            <a:spAutoFit/>
          </a:bodyPr>
          <a:lstStyle/>
          <a:p>
            <a:pPr algn="ctr">
              <a:spcBef>
                <a:spcPct val="50000"/>
              </a:spcBef>
            </a:pPr>
            <a:r>
              <a:rPr lang="en-US" sz="1800" b="0" i="0">
                <a:latin typeface="Arial" pitchFamily="34" charset="0"/>
              </a:rPr>
              <a:t>Wide footprint</a:t>
            </a:r>
            <a:br>
              <a:rPr lang="en-US" sz="1800" b="0" i="0">
                <a:latin typeface="Arial" pitchFamily="34" charset="0"/>
              </a:rPr>
            </a:br>
            <a:r>
              <a:rPr lang="en-US" sz="1800" b="0" i="0">
                <a:latin typeface="Arial" pitchFamily="34" charset="0"/>
              </a:rPr>
              <a:t>will not tip easily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beachball"/>
          <p:cNvPicPr>
            <a:picLocks noChangeAspect="1" noChangeArrowheads="1"/>
          </p:cNvPicPr>
          <p:nvPr/>
        </p:nvPicPr>
        <p:blipFill>
          <a:blip r:embed="rId3"/>
          <a:srcRect/>
          <a:stretch>
            <a:fillRect/>
          </a:stretch>
        </p:blipFill>
        <p:spPr bwMode="auto">
          <a:xfrm>
            <a:off x="5715000" y="3581400"/>
            <a:ext cx="3048000" cy="3048000"/>
          </a:xfrm>
          <a:prstGeom prst="rect">
            <a:avLst/>
          </a:prstGeom>
          <a:noFill/>
          <a:ln w="9525">
            <a:noFill/>
            <a:miter lim="800000"/>
            <a:headEnd/>
            <a:tailEnd/>
          </a:ln>
        </p:spPr>
      </p:pic>
      <p:sp>
        <p:nvSpPr>
          <p:cNvPr id="146435" name="Text Box 3"/>
          <p:cNvSpPr txBox="1">
            <a:spLocks noChangeArrowheads="1"/>
          </p:cNvSpPr>
          <p:nvPr/>
        </p:nvSpPr>
        <p:spPr bwMode="auto">
          <a:xfrm>
            <a:off x="4267200" y="4267200"/>
            <a:ext cx="1447800" cy="641350"/>
          </a:xfrm>
          <a:prstGeom prst="rect">
            <a:avLst/>
          </a:prstGeom>
          <a:noFill/>
          <a:ln w="9525">
            <a:noFill/>
            <a:miter lim="800000"/>
            <a:headEnd/>
            <a:tailEnd/>
          </a:ln>
        </p:spPr>
        <p:txBody>
          <a:bodyPr>
            <a:spAutoFit/>
          </a:bodyPr>
          <a:lstStyle/>
          <a:p>
            <a:pPr algn="ctr">
              <a:spcBef>
                <a:spcPct val="50000"/>
              </a:spcBef>
            </a:pPr>
            <a:r>
              <a:rPr lang="en-US" sz="1800" b="0" i="0">
                <a:latin typeface="Arial" pitchFamily="34" charset="0"/>
              </a:rPr>
              <a:t>New Car (Beach Ball)</a:t>
            </a:r>
          </a:p>
        </p:txBody>
      </p:sp>
      <p:pic>
        <p:nvPicPr>
          <p:cNvPr id="146436" name="Picture 4" descr="brick"/>
          <p:cNvPicPr>
            <a:picLocks noChangeAspect="1" noChangeArrowheads="1"/>
          </p:cNvPicPr>
          <p:nvPr/>
        </p:nvPicPr>
        <p:blipFill>
          <a:blip r:embed="rId4"/>
          <a:srcRect/>
          <a:stretch>
            <a:fillRect/>
          </a:stretch>
        </p:blipFill>
        <p:spPr bwMode="auto">
          <a:xfrm>
            <a:off x="1371600" y="3810000"/>
            <a:ext cx="2857500" cy="2857500"/>
          </a:xfrm>
          <a:prstGeom prst="rect">
            <a:avLst/>
          </a:prstGeom>
          <a:noFill/>
          <a:ln w="9525">
            <a:noFill/>
            <a:miter lim="800000"/>
            <a:headEnd/>
            <a:tailEnd/>
          </a:ln>
        </p:spPr>
      </p:pic>
      <p:sp>
        <p:nvSpPr>
          <p:cNvPr id="146437" name="Text Box 5"/>
          <p:cNvSpPr txBox="1">
            <a:spLocks noChangeArrowheads="1"/>
          </p:cNvSpPr>
          <p:nvPr/>
        </p:nvSpPr>
        <p:spPr bwMode="auto">
          <a:xfrm>
            <a:off x="304800" y="1143000"/>
            <a:ext cx="8534400" cy="2566988"/>
          </a:xfrm>
          <a:prstGeom prst="rect">
            <a:avLst/>
          </a:prstGeom>
          <a:noFill/>
          <a:ln w="9525">
            <a:noFill/>
            <a:miter lim="800000"/>
            <a:headEnd/>
            <a:tailEnd/>
          </a:ln>
        </p:spPr>
        <p:txBody>
          <a:bodyPr>
            <a:spAutoFit/>
          </a:bodyPr>
          <a:lstStyle/>
          <a:p>
            <a:r>
              <a:rPr lang="en-US" sz="1800" i="0" u="sng">
                <a:latin typeface="Arial" pitchFamily="34" charset="0"/>
              </a:rPr>
              <a:t>Stabilization Basics:</a:t>
            </a:r>
          </a:p>
          <a:p>
            <a:endParaRPr lang="en-US" sz="1600" i="0" u="sng">
              <a:latin typeface="Arial" pitchFamily="34" charset="0"/>
            </a:endParaRPr>
          </a:p>
          <a:p>
            <a:r>
              <a:rPr lang="en-US" sz="1600" b="0" i="0">
                <a:latin typeface="Arial" pitchFamily="34" charset="0"/>
              </a:rPr>
              <a:t>In the past, it was often easier to stabilize a vehicle not on its wheels.  Surfaces of older cars were flat and made of steel.  A couple of wedges provided enough surface area with the ground to keep the vehicle stable during extrication. </a:t>
            </a:r>
          </a:p>
          <a:p>
            <a:endParaRPr lang="en-US" sz="1600" b="0" i="0">
              <a:latin typeface="Arial" pitchFamily="34" charset="0"/>
            </a:endParaRPr>
          </a:p>
          <a:p>
            <a:r>
              <a:rPr lang="en-US" sz="1600" b="0" i="0">
                <a:latin typeface="Arial" pitchFamily="34" charset="0"/>
              </a:rPr>
              <a:t>Newer vehicles often have rounded body styles and are made with thin steel or plastic dent resistant panels which can act like springs when they roll and bounce.  Because they are more like beach balls than bricks they have a very narrow footprint when they land on their side or roofs, making them more unstable.</a:t>
            </a:r>
          </a:p>
        </p:txBody>
      </p:sp>
      <p:sp>
        <p:nvSpPr>
          <p:cNvPr id="146438" name="Text Box 6"/>
          <p:cNvSpPr txBox="1">
            <a:spLocks noChangeArrowheads="1"/>
          </p:cNvSpPr>
          <p:nvPr/>
        </p:nvSpPr>
        <p:spPr bwMode="auto">
          <a:xfrm>
            <a:off x="304800" y="4267200"/>
            <a:ext cx="1143000" cy="641350"/>
          </a:xfrm>
          <a:prstGeom prst="rect">
            <a:avLst/>
          </a:prstGeom>
          <a:noFill/>
          <a:ln w="9525">
            <a:noFill/>
            <a:miter lim="800000"/>
            <a:headEnd/>
            <a:tailEnd/>
          </a:ln>
        </p:spPr>
        <p:txBody>
          <a:bodyPr>
            <a:spAutoFit/>
          </a:bodyPr>
          <a:lstStyle/>
          <a:p>
            <a:pPr algn="ctr">
              <a:spcBef>
                <a:spcPct val="50000"/>
              </a:spcBef>
            </a:pPr>
            <a:r>
              <a:rPr lang="en-US" sz="1800" b="0" i="0">
                <a:latin typeface="Arial" pitchFamily="34" charset="0"/>
              </a:rPr>
              <a:t>Old Car [Brick]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077200" cy="1143000"/>
          </a:xfrm>
        </p:spPr>
        <p:txBody>
          <a:bodyPr/>
          <a:lstStyle/>
          <a:p>
            <a:pPr eaLnBrk="1" hangingPunct="1"/>
            <a:r>
              <a:rPr lang="en-US" smtClean="0"/>
              <a:t>Full Frame Construction</a:t>
            </a:r>
            <a:br>
              <a:rPr lang="en-US" smtClean="0"/>
            </a:br>
            <a:r>
              <a:rPr lang="en-US" sz="1600" smtClean="0"/>
              <a:t>Commonly found on older model vehicles, pick-up trucks, sport utility vehicles and full size vans</a:t>
            </a:r>
          </a:p>
        </p:txBody>
      </p:sp>
      <p:pic>
        <p:nvPicPr>
          <p:cNvPr id="27651" name="Picture 3" descr="full frame"/>
          <p:cNvPicPr>
            <a:picLocks noGrp="1" noChangeAspect="1" noChangeArrowheads="1"/>
          </p:cNvPicPr>
          <p:nvPr>
            <p:ph idx="1"/>
          </p:nvPr>
        </p:nvPicPr>
        <p:blipFill>
          <a:blip r:embed="rId3"/>
          <a:srcRect/>
          <a:stretch>
            <a:fillRect/>
          </a:stretch>
        </p:blipFill>
        <p:spPr>
          <a:xfrm>
            <a:off x="762000" y="2000250"/>
            <a:ext cx="7620000" cy="4368800"/>
          </a:xfrm>
          <a:ln w="28575">
            <a:solidFill>
              <a:srgbClr val="FF0000"/>
            </a:solid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034" name="Rectangle 2"/>
          <p:cNvSpPr>
            <a:spLocks noGrp="1" noChangeArrowheads="1"/>
          </p:cNvSpPr>
          <p:nvPr>
            <p:ph type="title"/>
          </p:nvPr>
        </p:nvSpPr>
        <p:spPr/>
        <p:txBody>
          <a:bodyPr/>
          <a:lstStyle/>
          <a:p>
            <a:pPr algn="ctr" eaLnBrk="1" hangingPunct="1">
              <a:defRPr/>
            </a:pPr>
            <a:r>
              <a:rPr lang="en-US" b="1" u="sng">
                <a:effectLst>
                  <a:outerShdw blurRad="38100" dist="38100" dir="2700000" algn="tl">
                    <a:srgbClr val="FFFFFF"/>
                  </a:outerShdw>
                </a:effectLst>
              </a:rPr>
              <a:t>Vehicle vs Pole</a:t>
            </a:r>
          </a:p>
        </p:txBody>
      </p:sp>
      <p:pic>
        <p:nvPicPr>
          <p:cNvPr id="148483" name="Picture 3" descr="CarPole_lowres"/>
          <p:cNvPicPr>
            <a:picLocks noGrp="1" noChangeAspect="1" noChangeArrowheads="1"/>
          </p:cNvPicPr>
          <p:nvPr>
            <p:ph idx="1"/>
          </p:nvPr>
        </p:nvPicPr>
        <p:blipFill>
          <a:blip r:embed="rId2"/>
          <a:srcRect/>
          <a:stretch>
            <a:fillRect/>
          </a:stretch>
        </p:blipFill>
        <p:spPr>
          <a:xfrm>
            <a:off x="685800" y="1600200"/>
            <a:ext cx="7696200" cy="5002213"/>
          </a:xfrm>
          <a:ln w="38100">
            <a:solidFill>
              <a:srgbClr val="FF0000"/>
            </a:solid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fp_dixon0307_2"/>
          <p:cNvPicPr>
            <a:picLocks noChangeAspect="1" noChangeArrowheads="1"/>
          </p:cNvPicPr>
          <p:nvPr/>
        </p:nvPicPr>
        <p:blipFill>
          <a:blip r:embed="rId2"/>
          <a:srcRect/>
          <a:stretch>
            <a:fillRect/>
          </a:stretch>
        </p:blipFill>
        <p:spPr bwMode="auto">
          <a:xfrm>
            <a:off x="2057400" y="533400"/>
            <a:ext cx="5102225" cy="5715000"/>
          </a:xfrm>
          <a:prstGeom prst="rect">
            <a:avLst/>
          </a:prstGeom>
          <a:noFill/>
          <a:ln w="38100">
            <a:solidFill>
              <a:srgbClr val="FF0000"/>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mtClean="0"/>
              <a:t>Dash Roll/Lift</a:t>
            </a:r>
          </a:p>
        </p:txBody>
      </p:sp>
      <p:sp>
        <p:nvSpPr>
          <p:cNvPr id="162819" name="Rectangle 3"/>
          <p:cNvSpPr>
            <a:spLocks noGrp="1" noChangeArrowheads="1"/>
          </p:cNvSpPr>
          <p:nvPr>
            <p:ph type="body" idx="1"/>
          </p:nvPr>
        </p:nvSpPr>
        <p:spPr/>
        <p:txBody>
          <a:bodyPr/>
          <a:lstStyle/>
          <a:p>
            <a:pPr eaLnBrk="1" hangingPunct="1">
              <a:buFontTx/>
              <a:buNone/>
            </a:pPr>
            <a:r>
              <a:rPr lang="en-US" dirty="0" smtClean="0"/>
              <a:t>The vehicle type WILL dictate how you roll or lift the dash away from the patient.</a:t>
            </a:r>
          </a:p>
        </p:txBody>
      </p:sp>
      <p:sp>
        <p:nvSpPr>
          <p:cNvPr id="162820" name="Text Box 4"/>
          <p:cNvSpPr txBox="1">
            <a:spLocks noChangeArrowheads="1"/>
          </p:cNvSpPr>
          <p:nvPr/>
        </p:nvSpPr>
        <p:spPr bwMode="auto">
          <a:xfrm>
            <a:off x="381000" y="3200400"/>
            <a:ext cx="4724400" cy="2925763"/>
          </a:xfrm>
          <a:prstGeom prst="rect">
            <a:avLst/>
          </a:prstGeom>
          <a:noFill/>
          <a:ln w="12700">
            <a:noFill/>
            <a:miter lim="800000"/>
            <a:headEnd type="none" w="sm" len="sm"/>
            <a:tailEnd type="none" w="sm" len="sm"/>
          </a:ln>
        </p:spPr>
        <p:txBody>
          <a:bodyPr>
            <a:spAutoFit/>
          </a:bodyPr>
          <a:lstStyle/>
          <a:p>
            <a:pPr lvl="1">
              <a:buFont typeface="Wingdings" pitchFamily="2" charset="2"/>
              <a:buNone/>
            </a:pPr>
            <a:r>
              <a:rPr lang="en-US" b="0" i="0"/>
              <a:t>Cut for dash roll</a:t>
            </a:r>
          </a:p>
          <a:p>
            <a:pPr lvl="2"/>
            <a:r>
              <a:rPr lang="en-US" sz="2400" b="0" i="0"/>
              <a:t>-Above bottom hinge</a:t>
            </a:r>
          </a:p>
          <a:p>
            <a:pPr lvl="2"/>
            <a:r>
              <a:rPr lang="en-US" sz="2400" b="0" i="0"/>
              <a:t>-As deep as possible</a:t>
            </a:r>
          </a:p>
          <a:p>
            <a:pPr lvl="2" algn="ctr"/>
            <a:endParaRPr lang="en-US" sz="2400" b="0" i="0"/>
          </a:p>
          <a:p>
            <a:pPr lvl="1"/>
            <a:r>
              <a:rPr lang="en-US" sz="1800" b="0" i="0">
                <a:solidFill>
                  <a:srgbClr val="FFFF66"/>
                </a:solidFill>
              </a:rPr>
              <a:t>*DO NOT cut at bottom of A-Post! Cutting into the rocker panel weakens vehicle and increase risk of cutting into fuel lines.</a:t>
            </a:r>
          </a:p>
          <a:p>
            <a:pPr lvl="2" algn="ctr"/>
            <a:endParaRPr lang="en-US" sz="2400" b="0" i="0">
              <a:solidFill>
                <a:srgbClr val="FFFF66"/>
              </a:solidFill>
            </a:endParaRPr>
          </a:p>
        </p:txBody>
      </p:sp>
      <p:pic>
        <p:nvPicPr>
          <p:cNvPr id="162821" name="Picture 5" descr="Mercedes Benz Relief Cut"/>
          <p:cNvPicPr>
            <a:picLocks noChangeAspect="1" noChangeArrowheads="1"/>
          </p:cNvPicPr>
          <p:nvPr/>
        </p:nvPicPr>
        <p:blipFill>
          <a:blip r:embed="rId2"/>
          <a:srcRect/>
          <a:stretch>
            <a:fillRect/>
          </a:stretch>
        </p:blipFill>
        <p:spPr bwMode="auto">
          <a:xfrm>
            <a:off x="5257800" y="3124200"/>
            <a:ext cx="2657475" cy="3505200"/>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t>Dash Roll/Lift</a:t>
            </a:r>
          </a:p>
        </p:txBody>
      </p:sp>
      <p:pic>
        <p:nvPicPr>
          <p:cNvPr id="163843" name="Picture 3" descr="Extrication%201"/>
          <p:cNvPicPr>
            <a:picLocks noChangeAspect="1" noChangeArrowheads="1"/>
          </p:cNvPicPr>
          <p:nvPr/>
        </p:nvPicPr>
        <p:blipFill>
          <a:blip r:embed="rId2"/>
          <a:srcRect/>
          <a:stretch>
            <a:fillRect/>
          </a:stretch>
        </p:blipFill>
        <p:spPr bwMode="auto">
          <a:xfrm>
            <a:off x="152400" y="1905000"/>
            <a:ext cx="4191000" cy="3149600"/>
          </a:xfrm>
          <a:prstGeom prst="rect">
            <a:avLst/>
          </a:prstGeom>
          <a:noFill/>
          <a:ln w="28575">
            <a:solidFill>
              <a:srgbClr val="333399"/>
            </a:solidFill>
            <a:miter lim="800000"/>
            <a:headEnd/>
            <a:tailEnd/>
          </a:ln>
        </p:spPr>
      </p:pic>
      <p:pic>
        <p:nvPicPr>
          <p:cNvPr id="163844" name="Picture 4" descr="IMG_0900"/>
          <p:cNvPicPr>
            <a:picLocks noChangeAspect="1" noChangeArrowheads="1"/>
          </p:cNvPicPr>
          <p:nvPr/>
        </p:nvPicPr>
        <p:blipFill>
          <a:blip r:embed="rId3"/>
          <a:srcRect/>
          <a:stretch>
            <a:fillRect/>
          </a:stretch>
        </p:blipFill>
        <p:spPr bwMode="auto">
          <a:xfrm>
            <a:off x="4573588" y="3294063"/>
            <a:ext cx="4570412" cy="3563937"/>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609600"/>
            <a:ext cx="7772400" cy="1143000"/>
          </a:xfrm>
        </p:spPr>
        <p:txBody>
          <a:bodyPr>
            <a:normAutofit fontScale="90000"/>
          </a:bodyPr>
          <a:lstStyle/>
          <a:p>
            <a:pPr eaLnBrk="1" hangingPunct="1"/>
            <a:r>
              <a:rPr lang="en-US" smtClean="0"/>
              <a:t>Unibody Construction</a:t>
            </a:r>
            <a:br>
              <a:rPr lang="en-US" smtClean="0"/>
            </a:br>
            <a:r>
              <a:rPr lang="en-US" sz="1400" smtClean="0"/>
              <a:t>A manufacturing process where sheet metal body parts are combined with stress-bearing elements to form the body and chassis as a single piece, as opposed to attaching body parts to a frame</a:t>
            </a:r>
            <a:r>
              <a:rPr lang="en-US" sz="1600" smtClean="0"/>
              <a:t/>
            </a:r>
            <a:br>
              <a:rPr lang="en-US" sz="1600" smtClean="0"/>
            </a:br>
            <a:endParaRPr lang="en-US" sz="1600" smtClean="0"/>
          </a:p>
        </p:txBody>
      </p:sp>
      <p:pic>
        <p:nvPicPr>
          <p:cNvPr id="29699" name="Picture 3" descr="unibody"/>
          <p:cNvPicPr>
            <a:picLocks noGrp="1" noChangeAspect="1" noChangeArrowheads="1"/>
          </p:cNvPicPr>
          <p:nvPr>
            <p:ph idx="1"/>
          </p:nvPr>
        </p:nvPicPr>
        <p:blipFill>
          <a:blip r:embed="rId3"/>
          <a:srcRect/>
          <a:stretch>
            <a:fillRect/>
          </a:stretch>
        </p:blipFill>
        <p:spPr>
          <a:xfrm>
            <a:off x="914400" y="2057400"/>
            <a:ext cx="7315200" cy="4114800"/>
          </a:xfrm>
          <a:ln w="28575">
            <a:solidFill>
              <a:srgbClr val="FF0000"/>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81000"/>
            <a:ext cx="7772400" cy="2057400"/>
          </a:xfrm>
        </p:spPr>
        <p:txBody>
          <a:bodyPr/>
          <a:lstStyle/>
          <a:p>
            <a:pPr eaLnBrk="1" hangingPunct="1"/>
            <a:r>
              <a:rPr lang="en-US" smtClean="0"/>
              <a:t>Space Frame Design</a:t>
            </a:r>
            <a:br>
              <a:rPr lang="en-US" smtClean="0"/>
            </a:br>
            <a:r>
              <a:rPr lang="en-US" sz="2000" smtClean="0">
                <a:latin typeface=" san-serif"/>
              </a:rPr>
              <a:t>The spaceframe of a vehicle is a load bearing structural frame which supports a vehicles powertrain components and bodypanels</a:t>
            </a:r>
            <a:r>
              <a:rPr lang="en-US" sz="2000" smtClean="0">
                <a:solidFill>
                  <a:srgbClr val="FFFF00"/>
                </a:solidFill>
                <a:latin typeface=" san-serif"/>
              </a:rPr>
              <a:t>.</a:t>
            </a:r>
            <a:r>
              <a:rPr lang="en-US" smtClean="0">
                <a:solidFill>
                  <a:srgbClr val="444444"/>
                </a:solidFill>
                <a:latin typeface=" san-serif"/>
              </a:rPr>
              <a:t/>
            </a:r>
            <a:br>
              <a:rPr lang="en-US" smtClean="0">
                <a:solidFill>
                  <a:srgbClr val="444444"/>
                </a:solidFill>
                <a:latin typeface=" san-serif"/>
              </a:rPr>
            </a:br>
            <a:endParaRPr lang="en-US" smtClean="0">
              <a:solidFill>
                <a:srgbClr val="444444"/>
              </a:solidFill>
              <a:latin typeface=" san-serif"/>
            </a:endParaRPr>
          </a:p>
        </p:txBody>
      </p:sp>
      <p:pic>
        <p:nvPicPr>
          <p:cNvPr id="31747" name="Picture 3" descr="space frame"/>
          <p:cNvPicPr>
            <a:picLocks noGrp="1" noChangeAspect="1" noChangeArrowheads="1"/>
          </p:cNvPicPr>
          <p:nvPr>
            <p:ph idx="1"/>
          </p:nvPr>
        </p:nvPicPr>
        <p:blipFill>
          <a:blip r:embed="rId3"/>
          <a:srcRect/>
          <a:stretch>
            <a:fillRect/>
          </a:stretch>
        </p:blipFill>
        <p:spPr>
          <a:xfrm>
            <a:off x="1600200" y="1981200"/>
            <a:ext cx="6096000" cy="4643438"/>
          </a:xfrm>
          <a:ln w="28575">
            <a:solidFill>
              <a:srgbClr val="FF0000"/>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62" name="Rectangle 2"/>
          <p:cNvSpPr>
            <a:spLocks noGrp="1" noChangeArrowheads="1"/>
          </p:cNvSpPr>
          <p:nvPr>
            <p:ph type="title"/>
          </p:nvPr>
        </p:nvSpPr>
        <p:spPr/>
        <p:txBody>
          <a:bodyPr/>
          <a:lstStyle/>
          <a:p>
            <a:pPr algn="ctr" eaLnBrk="1" hangingPunct="1">
              <a:defRPr/>
            </a:pPr>
            <a:r>
              <a:rPr lang="en-US" u="sng">
                <a:effectLst>
                  <a:outerShdw blurRad="38100" dist="38100" dir="2700000" algn="tl">
                    <a:srgbClr val="FFFFFF"/>
                  </a:outerShdw>
                </a:effectLst>
              </a:rPr>
              <a:t>High Strength Steels</a:t>
            </a:r>
          </a:p>
        </p:txBody>
      </p:sp>
      <p:sp>
        <p:nvSpPr>
          <p:cNvPr id="1679363" name="Rectangle 3"/>
          <p:cNvSpPr>
            <a:spLocks noGrp="1" noChangeArrowheads="1"/>
          </p:cNvSpPr>
          <p:nvPr>
            <p:ph type="body" idx="1"/>
          </p:nvPr>
        </p:nvSpPr>
        <p:spPr/>
        <p:txBody>
          <a:bodyPr/>
          <a:lstStyle/>
          <a:p>
            <a:pPr eaLnBrk="1" hangingPunct="1">
              <a:lnSpc>
                <a:spcPct val="90000"/>
              </a:lnSpc>
            </a:pPr>
            <a:r>
              <a:rPr lang="en-US" smtClean="0"/>
              <a:t>Mild Steel</a:t>
            </a:r>
          </a:p>
          <a:p>
            <a:pPr lvl="1" eaLnBrk="1" hangingPunct="1">
              <a:lnSpc>
                <a:spcPct val="90000"/>
              </a:lnSpc>
              <a:buFontTx/>
              <a:buNone/>
            </a:pPr>
            <a:r>
              <a:rPr lang="en-US" sz="1200" smtClean="0">
                <a:sym typeface="Wingdings" pitchFamily="2" charset="2"/>
              </a:rPr>
              <a:t></a:t>
            </a:r>
            <a:r>
              <a:rPr lang="en-US" smtClean="0"/>
              <a:t> Application- fenders, floor pans, quarter panels, rocker panels</a:t>
            </a:r>
          </a:p>
          <a:p>
            <a:pPr eaLnBrk="1" hangingPunct="1">
              <a:lnSpc>
                <a:spcPct val="90000"/>
              </a:lnSpc>
            </a:pPr>
            <a:r>
              <a:rPr lang="en-US" smtClean="0"/>
              <a:t>HSS - High Strength Steel</a:t>
            </a:r>
          </a:p>
          <a:p>
            <a:pPr lvl="1" eaLnBrk="1" hangingPunct="1">
              <a:lnSpc>
                <a:spcPct val="90000"/>
              </a:lnSpc>
              <a:buFontTx/>
              <a:buNone/>
            </a:pPr>
            <a:r>
              <a:rPr lang="en-US" sz="1200" smtClean="0">
                <a:sym typeface="Wingdings" pitchFamily="2" charset="2"/>
              </a:rPr>
              <a:t></a:t>
            </a:r>
            <a:r>
              <a:rPr lang="en-US" smtClean="0"/>
              <a:t> Application- hoods, door skins, quarter panels</a:t>
            </a:r>
          </a:p>
          <a:p>
            <a:pPr eaLnBrk="1" hangingPunct="1">
              <a:lnSpc>
                <a:spcPct val="90000"/>
              </a:lnSpc>
            </a:pPr>
            <a:r>
              <a:rPr lang="en-US" smtClean="0"/>
              <a:t>HSLA - High Strength Low Alloy</a:t>
            </a:r>
          </a:p>
          <a:p>
            <a:pPr lvl="1" eaLnBrk="1" hangingPunct="1">
              <a:lnSpc>
                <a:spcPct val="90000"/>
              </a:lnSpc>
              <a:buFontTx/>
              <a:buNone/>
            </a:pPr>
            <a:r>
              <a:rPr lang="en-US" sz="1200" smtClean="0">
                <a:sym typeface="Wingdings" pitchFamily="2" charset="2"/>
              </a:rPr>
              <a:t></a:t>
            </a:r>
            <a:r>
              <a:rPr lang="en-US" smtClean="0"/>
              <a:t> Application- Pillars, side members, front upper and lower rails, front strut tower, crumple beam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679362"/>
                                        </p:tgtEl>
                                        <p:attrNameLst>
                                          <p:attrName>style.visibility</p:attrName>
                                        </p:attrNameLst>
                                      </p:cBhvr>
                                      <p:to>
                                        <p:strVal val="visible"/>
                                      </p:to>
                                    </p:set>
                                    <p:anim calcmode="lin" valueType="num">
                                      <p:cBhvr>
                                        <p:cTn id="7" dur="500" fill="hold"/>
                                        <p:tgtEl>
                                          <p:spTgt spid="1679362"/>
                                        </p:tgtEl>
                                        <p:attrNameLst>
                                          <p:attrName>ppt_w</p:attrName>
                                        </p:attrNameLst>
                                      </p:cBhvr>
                                      <p:tavLst>
                                        <p:tav tm="0">
                                          <p:val>
                                            <p:fltVal val="0"/>
                                          </p:val>
                                        </p:tav>
                                        <p:tav tm="100000">
                                          <p:val>
                                            <p:strVal val="#ppt_w"/>
                                          </p:val>
                                        </p:tav>
                                      </p:tavLst>
                                    </p:anim>
                                    <p:anim calcmode="lin" valueType="num">
                                      <p:cBhvr>
                                        <p:cTn id="8" dur="500" fill="hold"/>
                                        <p:tgtEl>
                                          <p:spTgt spid="167936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679363">
                                            <p:txEl>
                                              <p:pRg st="0" end="0"/>
                                            </p:txEl>
                                          </p:spTgt>
                                        </p:tgtEl>
                                        <p:attrNameLst>
                                          <p:attrName>style.visibility</p:attrName>
                                        </p:attrNameLst>
                                      </p:cBhvr>
                                      <p:to>
                                        <p:strVal val="visible"/>
                                      </p:to>
                                    </p:set>
                                    <p:anim calcmode="lin" valueType="num">
                                      <p:cBhvr additive="base">
                                        <p:cTn id="13" dur="500" fill="hold"/>
                                        <p:tgtEl>
                                          <p:spTgt spid="16793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79363">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679363">
                                            <p:txEl>
                                              <p:pRg st="1" end="1"/>
                                            </p:txEl>
                                          </p:spTgt>
                                        </p:tgtEl>
                                        <p:attrNameLst>
                                          <p:attrName>style.visibility</p:attrName>
                                        </p:attrNameLst>
                                      </p:cBhvr>
                                      <p:to>
                                        <p:strVal val="visible"/>
                                      </p:to>
                                    </p:set>
                                    <p:anim calcmode="lin" valueType="num">
                                      <p:cBhvr additive="base">
                                        <p:cTn id="17" dur="500" fill="hold"/>
                                        <p:tgtEl>
                                          <p:spTgt spid="167936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793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1679363">
                                            <p:txEl>
                                              <p:pRg st="2" end="2"/>
                                            </p:txEl>
                                          </p:spTgt>
                                        </p:tgtEl>
                                        <p:attrNameLst>
                                          <p:attrName>style.visibility</p:attrName>
                                        </p:attrNameLst>
                                      </p:cBhvr>
                                      <p:to>
                                        <p:strVal val="visible"/>
                                      </p:to>
                                    </p:set>
                                    <p:anim calcmode="lin" valueType="num">
                                      <p:cBhvr additive="base">
                                        <p:cTn id="23" dur="500" fill="hold"/>
                                        <p:tgtEl>
                                          <p:spTgt spid="167936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79363">
                                            <p:txEl>
                                              <p:pRg st="2" end="2"/>
                                            </p:txEl>
                                          </p:spTgt>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679363">
                                            <p:txEl>
                                              <p:pRg st="3" end="3"/>
                                            </p:txEl>
                                          </p:spTgt>
                                        </p:tgtEl>
                                        <p:attrNameLst>
                                          <p:attrName>style.visibility</p:attrName>
                                        </p:attrNameLst>
                                      </p:cBhvr>
                                      <p:to>
                                        <p:strVal val="visible"/>
                                      </p:to>
                                    </p:set>
                                    <p:anim calcmode="lin" valueType="num">
                                      <p:cBhvr additive="base">
                                        <p:cTn id="27" dur="500" fill="hold"/>
                                        <p:tgtEl>
                                          <p:spTgt spid="167936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6793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1679363">
                                            <p:txEl>
                                              <p:pRg st="4" end="4"/>
                                            </p:txEl>
                                          </p:spTgt>
                                        </p:tgtEl>
                                        <p:attrNameLst>
                                          <p:attrName>style.visibility</p:attrName>
                                        </p:attrNameLst>
                                      </p:cBhvr>
                                      <p:to>
                                        <p:strVal val="visible"/>
                                      </p:to>
                                    </p:set>
                                    <p:anim calcmode="lin" valueType="num">
                                      <p:cBhvr additive="base">
                                        <p:cTn id="33" dur="500" fill="hold"/>
                                        <p:tgtEl>
                                          <p:spTgt spid="1679363">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679363">
                                            <p:txEl>
                                              <p:pRg st="4" end="4"/>
                                            </p:txEl>
                                          </p:spTgt>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0"/>
                                  </p:stCondLst>
                                  <p:childTnLst>
                                    <p:set>
                                      <p:cBhvr>
                                        <p:cTn id="36" dur="1" fill="hold">
                                          <p:stCondLst>
                                            <p:cond delay="0"/>
                                          </p:stCondLst>
                                        </p:cTn>
                                        <p:tgtEl>
                                          <p:spTgt spid="1679363">
                                            <p:txEl>
                                              <p:pRg st="5" end="5"/>
                                            </p:txEl>
                                          </p:spTgt>
                                        </p:tgtEl>
                                        <p:attrNameLst>
                                          <p:attrName>style.visibility</p:attrName>
                                        </p:attrNameLst>
                                      </p:cBhvr>
                                      <p:to>
                                        <p:strVal val="visible"/>
                                      </p:to>
                                    </p:set>
                                    <p:anim calcmode="lin" valueType="num">
                                      <p:cBhvr additive="base">
                                        <p:cTn id="37" dur="500" fill="hold"/>
                                        <p:tgtEl>
                                          <p:spTgt spid="16793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7936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62" grpId="0" autoUpdateAnimBg="0"/>
      <p:bldP spid="167936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2"/>
          <p:cNvSpPr>
            <a:spLocks noGrp="1" noChangeArrowheads="1"/>
          </p:cNvSpPr>
          <p:nvPr>
            <p:ph type="title"/>
          </p:nvPr>
        </p:nvSpPr>
        <p:spPr>
          <a:xfrm>
            <a:off x="990600" y="228600"/>
            <a:ext cx="7239000" cy="685800"/>
          </a:xfrm>
        </p:spPr>
        <p:txBody>
          <a:bodyPr>
            <a:normAutofit fontScale="90000"/>
          </a:bodyPr>
          <a:lstStyle/>
          <a:p>
            <a:pPr algn="ctr" eaLnBrk="1" hangingPunct="1">
              <a:defRPr/>
            </a:pPr>
            <a:r>
              <a:rPr lang="en-US" sz="4000" b="1" u="sng">
                <a:effectLst>
                  <a:outerShdw blurRad="38100" dist="38100" dir="2700000" algn="tl">
                    <a:srgbClr val="FFFFFF"/>
                  </a:outerShdw>
                </a:effectLst>
              </a:rPr>
              <a:t>High Strength - Low Alloy Steel</a:t>
            </a:r>
            <a:r>
              <a:rPr lang="en-US" sz="3200" b="1" u="sng">
                <a:effectLst>
                  <a:outerShdw blurRad="38100" dist="38100" dir="2700000" algn="tl">
                    <a:srgbClr val="FFFFFF"/>
                  </a:outerShdw>
                </a:effectLst>
              </a:rPr>
              <a:t> </a:t>
            </a:r>
            <a:r>
              <a:rPr lang="en-US" sz="5400" b="1" u="sng">
                <a:effectLst>
                  <a:outerShdw blurRad="38100" dist="38100" dir="2700000" algn="tl">
                    <a:srgbClr val="FFFFFF"/>
                  </a:outerShdw>
                </a:effectLst>
              </a:rPr>
              <a:t>  </a:t>
            </a:r>
          </a:p>
        </p:txBody>
      </p:sp>
      <p:sp>
        <p:nvSpPr>
          <p:cNvPr id="33795" name="Rectangle 3"/>
          <p:cNvSpPr>
            <a:spLocks noGrp="1" noChangeArrowheads="1"/>
          </p:cNvSpPr>
          <p:nvPr>
            <p:ph type="body" sz="half" idx="2"/>
          </p:nvPr>
        </p:nvSpPr>
        <p:spPr>
          <a:xfrm flipV="1">
            <a:off x="4572000" y="3276600"/>
            <a:ext cx="76200" cy="76200"/>
          </a:xfrm>
          <a:ln>
            <a:solidFill>
              <a:srgbClr val="993366"/>
            </a:solidFill>
          </a:ln>
        </p:spPr>
        <p:txBody>
          <a:bodyPr>
            <a:normAutofit fontScale="25000" lnSpcReduction="20000"/>
          </a:bodyPr>
          <a:lstStyle/>
          <a:p>
            <a:pPr eaLnBrk="1" hangingPunct="1">
              <a:lnSpc>
                <a:spcPct val="90000"/>
              </a:lnSpc>
              <a:buFontTx/>
              <a:buNone/>
            </a:pPr>
            <a:endParaRPr lang="en-US" sz="2400" b="1" smtClean="0"/>
          </a:p>
        </p:txBody>
      </p:sp>
      <p:pic>
        <p:nvPicPr>
          <p:cNvPr id="33796" name="Picture 4" descr="hightens"/>
          <p:cNvPicPr>
            <a:picLocks noGrp="1" noChangeAspect="1" noChangeArrowheads="1"/>
          </p:cNvPicPr>
          <p:nvPr>
            <p:ph type="clipArt" sz="half" idx="1"/>
          </p:nvPr>
        </p:nvPicPr>
        <p:blipFill>
          <a:blip r:embed="rId3">
            <a:lum contrast="24000"/>
          </a:blip>
          <a:srcRect/>
          <a:stretch>
            <a:fillRect/>
          </a:stretch>
        </p:blipFill>
        <p:spPr>
          <a:xfrm>
            <a:off x="2286000" y="1066800"/>
            <a:ext cx="4572000" cy="5562600"/>
          </a:xfrm>
          <a:ln w="12700">
            <a:solidFill>
              <a:srgbClr val="FF0000"/>
            </a:solidFill>
          </a:ln>
        </p:spPr>
      </p:pic>
      <p:sp>
        <p:nvSpPr>
          <p:cNvPr id="33797" name="AutoShape 5"/>
          <p:cNvSpPr>
            <a:spLocks noChangeArrowheads="1"/>
          </p:cNvSpPr>
          <p:nvPr/>
        </p:nvSpPr>
        <p:spPr bwMode="auto">
          <a:xfrm>
            <a:off x="4267200" y="5867400"/>
            <a:ext cx="762000" cy="685800"/>
          </a:xfrm>
          <a:prstGeom prst="wedgeRectCallout">
            <a:avLst>
              <a:gd name="adj1" fmla="val -50000"/>
              <a:gd name="adj2" fmla="val -12037"/>
            </a:avLst>
          </a:prstGeom>
          <a:noFill/>
          <a:ln w="28575">
            <a:solidFill>
              <a:srgbClr val="CC0000"/>
            </a:solidFill>
            <a:miter lim="800000"/>
            <a:headEnd/>
            <a:tailEnd/>
          </a:ln>
        </p:spPr>
        <p:txBody>
          <a:bodyPr wrap="none" anchor="ctr"/>
          <a:lstStyle/>
          <a:p>
            <a:pPr algn="ctr" eaLnBrk="0" hangingPunct="0"/>
            <a:endParaRPr lang="en-US" sz="2400" b="0" i="0"/>
          </a:p>
        </p:txBody>
      </p:sp>
      <p:sp>
        <p:nvSpPr>
          <p:cNvPr id="33798" name="AutoShape 6"/>
          <p:cNvSpPr>
            <a:spLocks noChangeArrowheads="1"/>
          </p:cNvSpPr>
          <p:nvPr/>
        </p:nvSpPr>
        <p:spPr bwMode="auto">
          <a:xfrm>
            <a:off x="4038600" y="3962400"/>
            <a:ext cx="838200" cy="762000"/>
          </a:xfrm>
          <a:prstGeom prst="wedgeRectCallout">
            <a:avLst>
              <a:gd name="adj1" fmla="val -48106"/>
              <a:gd name="adj2" fmla="val 17500"/>
            </a:avLst>
          </a:prstGeom>
          <a:noFill/>
          <a:ln w="28575">
            <a:solidFill>
              <a:srgbClr val="CC0000"/>
            </a:solidFill>
            <a:miter lim="800000"/>
            <a:headEnd/>
            <a:tailEnd/>
          </a:ln>
        </p:spPr>
        <p:txBody>
          <a:bodyPr wrap="none" anchor="ctr"/>
          <a:lstStyle/>
          <a:p>
            <a:pPr algn="ctr" eaLnBrk="0" hangingPunct="0"/>
            <a:endParaRPr lang="en-US" sz="2400" b="0" i="0"/>
          </a:p>
        </p:txBody>
      </p:sp>
      <p:sp>
        <p:nvSpPr>
          <p:cNvPr id="33799" name="AutoShape 7"/>
          <p:cNvSpPr>
            <a:spLocks noChangeArrowheads="1"/>
          </p:cNvSpPr>
          <p:nvPr/>
        </p:nvSpPr>
        <p:spPr bwMode="auto">
          <a:xfrm>
            <a:off x="4191000" y="2590800"/>
            <a:ext cx="609600" cy="533400"/>
          </a:xfrm>
          <a:prstGeom prst="wedgeRectCallout">
            <a:avLst>
              <a:gd name="adj1" fmla="val -32551"/>
              <a:gd name="adj2" fmla="val 27681"/>
            </a:avLst>
          </a:prstGeom>
          <a:noFill/>
          <a:ln w="28575">
            <a:solidFill>
              <a:srgbClr val="CC0000"/>
            </a:solidFill>
            <a:miter lim="800000"/>
            <a:headEnd/>
            <a:tailEnd/>
          </a:ln>
        </p:spPr>
        <p:txBody>
          <a:bodyPr wrap="none" anchor="ctr"/>
          <a:lstStyle/>
          <a:p>
            <a:pPr algn="ctr" eaLnBrk="0" hangingPunct="0"/>
            <a:endParaRPr lang="en-US" sz="2400" b="0" i="0"/>
          </a:p>
        </p:txBody>
      </p:sp>
      <p:sp>
        <p:nvSpPr>
          <p:cNvPr id="33800" name="AutoShape 8"/>
          <p:cNvSpPr>
            <a:spLocks noChangeArrowheads="1"/>
          </p:cNvSpPr>
          <p:nvPr/>
        </p:nvSpPr>
        <p:spPr bwMode="auto">
          <a:xfrm>
            <a:off x="4495800" y="1219200"/>
            <a:ext cx="457200" cy="457200"/>
          </a:xfrm>
          <a:prstGeom prst="wedgeRectCallout">
            <a:avLst>
              <a:gd name="adj1" fmla="val -35764"/>
              <a:gd name="adj2" fmla="val 51042"/>
            </a:avLst>
          </a:prstGeom>
          <a:noFill/>
          <a:ln w="38100">
            <a:solidFill>
              <a:srgbClr val="CC0000"/>
            </a:solidFill>
            <a:miter lim="800000"/>
            <a:headEnd/>
            <a:tailEnd/>
          </a:ln>
        </p:spPr>
        <p:txBody>
          <a:bodyPr wrap="none" anchor="ctr"/>
          <a:lstStyle/>
          <a:p>
            <a:pPr algn="ctr" eaLnBrk="0" hangingPunct="0"/>
            <a:endParaRPr lang="en-US" sz="2400" b="0" i="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More Steel Option</a:t>
            </a:r>
          </a:p>
        </p:txBody>
      </p:sp>
      <p:sp>
        <p:nvSpPr>
          <p:cNvPr id="1682435" name="Rectangle 3"/>
          <p:cNvSpPr>
            <a:spLocks noGrp="1" noChangeArrowheads="1"/>
          </p:cNvSpPr>
          <p:nvPr>
            <p:ph type="body" idx="1"/>
          </p:nvPr>
        </p:nvSpPr>
        <p:spPr/>
        <p:txBody>
          <a:bodyPr/>
          <a:lstStyle/>
          <a:p>
            <a:pPr eaLnBrk="1" hangingPunct="1"/>
            <a:r>
              <a:rPr lang="en-US" smtClean="0"/>
              <a:t>Addition of layers of strong HSLA steel to increase integrity of vehicle.</a:t>
            </a:r>
          </a:p>
          <a:p>
            <a:pPr eaLnBrk="1" hangingPunct="1"/>
            <a:r>
              <a:rPr lang="en-US" smtClean="0"/>
              <a:t>First attempt by manufactures to beef up cars.</a:t>
            </a:r>
          </a:p>
          <a:p>
            <a:pPr lvl="1" eaLnBrk="1" hangingPunct="1"/>
            <a:r>
              <a:rPr lang="en-US" smtClean="0"/>
              <a:t>Subaru</a:t>
            </a:r>
          </a:p>
          <a:p>
            <a:pPr lvl="1" eaLnBrk="1" hangingPunct="1"/>
            <a:r>
              <a:rPr lang="en-US" smtClean="0"/>
              <a:t>Toyota</a:t>
            </a:r>
          </a:p>
          <a:p>
            <a:pPr lvl="1" eaLnBrk="1" hangingPunct="1"/>
            <a:r>
              <a:rPr lang="en-US" smtClean="0"/>
              <a:t>Honda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82435">
                                            <p:txEl>
                                              <p:pRg st="2" end="2"/>
                                            </p:txEl>
                                          </p:spTgt>
                                        </p:tgtEl>
                                        <p:attrNameLst>
                                          <p:attrName>style.visibility</p:attrName>
                                        </p:attrNameLst>
                                      </p:cBhvr>
                                      <p:to>
                                        <p:strVal val="visible"/>
                                      </p:to>
                                    </p:set>
                                    <p:animEffect transition="in" filter="box(in)">
                                      <p:cBhvr>
                                        <p:cTn id="7" dur="500"/>
                                        <p:tgtEl>
                                          <p:spTgt spid="168243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82435">
                                            <p:txEl>
                                              <p:pRg st="3" end="3"/>
                                            </p:txEl>
                                          </p:spTgt>
                                        </p:tgtEl>
                                        <p:attrNameLst>
                                          <p:attrName>style.visibility</p:attrName>
                                        </p:attrNameLst>
                                      </p:cBhvr>
                                      <p:to>
                                        <p:strVal val="visible"/>
                                      </p:to>
                                    </p:set>
                                    <p:animEffect transition="in" filter="box(in)">
                                      <p:cBhvr>
                                        <p:cTn id="12" dur="500"/>
                                        <p:tgtEl>
                                          <p:spTgt spid="168243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82435">
                                            <p:txEl>
                                              <p:pRg st="4" end="4"/>
                                            </p:txEl>
                                          </p:spTgt>
                                        </p:tgtEl>
                                        <p:attrNameLst>
                                          <p:attrName>style.visibility</p:attrName>
                                        </p:attrNameLst>
                                      </p:cBhvr>
                                      <p:to>
                                        <p:strVal val="visible"/>
                                      </p:to>
                                    </p:set>
                                    <p:animEffect transition="in" filter="box(in)">
                                      <p:cBhvr>
                                        <p:cTn id="17" dur="500"/>
                                        <p:tgtEl>
                                          <p:spTgt spid="1682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1051</Words>
  <Application>Microsoft Office PowerPoint</Application>
  <PresentationFormat>On-screen Show (4:3)</PresentationFormat>
  <Paragraphs>170</Paragraphs>
  <Slides>43</Slides>
  <Notes>31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46" baseType="lpstr">
      <vt:lpstr>Office Theme</vt:lpstr>
      <vt:lpstr>Bitmap Image</vt:lpstr>
      <vt:lpstr>Slide</vt:lpstr>
      <vt:lpstr>Slide 1</vt:lpstr>
      <vt:lpstr>The Classic Car!</vt:lpstr>
      <vt:lpstr>Today’s Car</vt:lpstr>
      <vt:lpstr>Full Frame Construction Commonly found on older model vehicles, pick-up trucks, sport utility vehicles and full size vans</vt:lpstr>
      <vt:lpstr>Unibody Construction A manufacturing process where sheet metal body parts are combined with stress-bearing elements to form the body and chassis as a single piece, as opposed to attaching body parts to a frame </vt:lpstr>
      <vt:lpstr>Space Frame Design The spaceframe of a vehicle is a load bearing structural frame which supports a vehicles powertrain components and bodypanels. </vt:lpstr>
      <vt:lpstr>High Strength Steels</vt:lpstr>
      <vt:lpstr>High Strength - Low Alloy Steel   </vt:lpstr>
      <vt:lpstr>More Steel Option</vt:lpstr>
      <vt:lpstr>2005 Subaru WRX “B” Post</vt:lpstr>
      <vt:lpstr>2010 Subaru Legacy</vt:lpstr>
      <vt:lpstr>2005 Subaru B – Post</vt:lpstr>
      <vt:lpstr>High Strength Steels, cont’d.</vt:lpstr>
      <vt:lpstr>Less Steel Option</vt:lpstr>
      <vt:lpstr>Slide 15</vt:lpstr>
      <vt:lpstr>Slide 16</vt:lpstr>
      <vt:lpstr>Slide 17</vt:lpstr>
      <vt:lpstr>VEHICLE CONSTRUCTION</vt:lpstr>
      <vt:lpstr>VEHICLE DESIGN</vt:lpstr>
      <vt:lpstr>Mercedes C Class</vt:lpstr>
      <vt:lpstr>Slide 21</vt:lpstr>
      <vt:lpstr>Seat Belt Pretensioners</vt:lpstr>
      <vt:lpstr>Seat Belt Pretensioners, cont’d.</vt:lpstr>
      <vt:lpstr>Seat Belt Pretensioners</vt:lpstr>
      <vt:lpstr>Slide 25</vt:lpstr>
      <vt:lpstr>Slide 26</vt:lpstr>
      <vt:lpstr>Supplemental Restraint Systems</vt:lpstr>
      <vt:lpstr>Slide 28</vt:lpstr>
      <vt:lpstr>Slide 29</vt:lpstr>
      <vt:lpstr>Cylinder Above “B” Pillar</vt:lpstr>
      <vt:lpstr>Slide 31</vt:lpstr>
      <vt:lpstr>Slide 32</vt:lpstr>
      <vt:lpstr>New Airbag Ideas</vt:lpstr>
      <vt:lpstr>Airbags, cont’d.</vt:lpstr>
      <vt:lpstr>Nissan President  Rear Seat Airbag</vt:lpstr>
      <vt:lpstr>Battery Locations</vt:lpstr>
      <vt:lpstr>Beware of other battery sources</vt:lpstr>
      <vt:lpstr>Slide 38</vt:lpstr>
      <vt:lpstr>Slide 39</vt:lpstr>
      <vt:lpstr>Vehicle vs Pole</vt:lpstr>
      <vt:lpstr>Slide 41</vt:lpstr>
      <vt:lpstr>Dash Roll/Lift</vt:lpstr>
      <vt:lpstr>Dash Roll/Lift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Training Officer</dc:creator>
  <cp:lastModifiedBy>Training Officer</cp:lastModifiedBy>
  <cp:revision>6</cp:revision>
  <dcterms:created xsi:type="dcterms:W3CDTF">2013-04-12T19:12:16Z</dcterms:created>
  <dcterms:modified xsi:type="dcterms:W3CDTF">2013-04-12T20:03:02Z</dcterms:modified>
</cp:coreProperties>
</file>