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91" r:id="rId7"/>
    <p:sldId id="308" r:id="rId8"/>
    <p:sldId id="309" r:id="rId9"/>
    <p:sldId id="261" r:id="rId10"/>
    <p:sldId id="263" r:id="rId11"/>
    <p:sldId id="262" r:id="rId12"/>
    <p:sldId id="285" r:id="rId13"/>
    <p:sldId id="264" r:id="rId14"/>
    <p:sldId id="292" r:id="rId15"/>
    <p:sldId id="310" r:id="rId16"/>
    <p:sldId id="265" r:id="rId17"/>
    <p:sldId id="266" r:id="rId18"/>
    <p:sldId id="267" r:id="rId19"/>
    <p:sldId id="268" r:id="rId20"/>
    <p:sldId id="289" r:id="rId21"/>
    <p:sldId id="290" r:id="rId22"/>
    <p:sldId id="311" r:id="rId23"/>
    <p:sldId id="312" r:id="rId24"/>
    <p:sldId id="313" r:id="rId25"/>
    <p:sldId id="269" r:id="rId26"/>
    <p:sldId id="270" r:id="rId27"/>
    <p:sldId id="271" r:id="rId28"/>
    <p:sldId id="272" r:id="rId29"/>
    <p:sldId id="286" r:id="rId30"/>
    <p:sldId id="294" r:id="rId31"/>
    <p:sldId id="295" r:id="rId32"/>
    <p:sldId id="296" r:id="rId33"/>
    <p:sldId id="297" r:id="rId34"/>
    <p:sldId id="298" r:id="rId35"/>
    <p:sldId id="299" r:id="rId36"/>
    <p:sldId id="300" r:id="rId37"/>
    <p:sldId id="301" r:id="rId38"/>
    <p:sldId id="303" r:id="rId39"/>
    <p:sldId id="302" r:id="rId40"/>
    <p:sldId id="304" r:id="rId41"/>
    <p:sldId id="287" r:id="rId42"/>
    <p:sldId id="305" r:id="rId43"/>
    <p:sldId id="306" r:id="rId44"/>
    <p:sldId id="307" r:id="rId45"/>
    <p:sldId id="273" r:id="rId46"/>
    <p:sldId id="274" r:id="rId47"/>
    <p:sldId id="275" r:id="rId48"/>
    <p:sldId id="276" r:id="rId49"/>
    <p:sldId id="288" r:id="rId50"/>
    <p:sldId id="314" r:id="rId51"/>
    <p:sldId id="315" r:id="rId52"/>
    <p:sldId id="316" r:id="rId53"/>
    <p:sldId id="317" r:id="rId54"/>
    <p:sldId id="318" r:id="rId55"/>
    <p:sldId id="277" r:id="rId56"/>
    <p:sldId id="278" r:id="rId57"/>
    <p:sldId id="279" r:id="rId58"/>
    <p:sldId id="280" r:id="rId59"/>
    <p:sldId id="319" r:id="rId60"/>
    <p:sldId id="320" r:id="rId61"/>
    <p:sldId id="281" r:id="rId62"/>
    <p:sldId id="282" r:id="rId63"/>
    <p:sldId id="283" r:id="rId64"/>
    <p:sldId id="284" r:id="rId65"/>
    <p:sldId id="293" r:id="rId66"/>
    <p:sldId id="321"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6"/>
  </p:normalViewPr>
  <p:slideViewPr>
    <p:cSldViewPr snapToGrid="0">
      <p:cViewPr>
        <p:scale>
          <a:sx n="89" d="100"/>
          <a:sy n="89" d="100"/>
        </p:scale>
        <p:origin x="232" y="5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12.xml.rels><?xml version="1.0" encoding="UTF-8" standalone="yes"?>
<Relationships xmlns="http://schemas.openxmlformats.org/package/2006/relationships"><Relationship Id="rId2" Type="http://schemas.openxmlformats.org/officeDocument/2006/relationships/hyperlink" Target="https://www.cdc.gov/botulism/consumer.html" TargetMode="External"/><Relationship Id="rId1" Type="http://schemas.openxmlformats.org/officeDocument/2006/relationships/hyperlink" Target="https://www.cdc.gov/botulism/symptoms.html" TargetMode="External"/></Relationships>
</file>

<file path=ppt/diagrams/_rels/drawing12.xml.rels><?xml version="1.0" encoding="UTF-8" standalone="yes"?>
<Relationships xmlns="http://schemas.openxmlformats.org/package/2006/relationships"><Relationship Id="rId2" Type="http://schemas.openxmlformats.org/officeDocument/2006/relationships/hyperlink" Target="https://www.cdc.gov/botulism/consumer.html" TargetMode="External"/><Relationship Id="rId1" Type="http://schemas.openxmlformats.org/officeDocument/2006/relationships/hyperlink" Target="https://www.cdc.gov/botulism/symptoms.html"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464BB8-28C5-4429-B3D7-8174F9AA0A4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C48710F-F8BE-4BF4-9576-4C533873D7DD}">
      <dgm:prSet/>
      <dgm:spPr/>
      <dgm:t>
        <a:bodyPr/>
        <a:lstStyle/>
        <a:p>
          <a:r>
            <a:rPr lang="en-US"/>
            <a:t>Vitals: HR 110, BP 146/100, rr18, BG 120, temp 35.7, gcs 15</a:t>
          </a:r>
        </a:p>
      </dgm:t>
    </dgm:pt>
    <dgm:pt modelId="{C2CA1082-DBCB-469C-AAEE-4FC3FAA6F103}" type="parTrans" cxnId="{B6391233-D85E-4AD1-B35C-2404727227D5}">
      <dgm:prSet/>
      <dgm:spPr/>
      <dgm:t>
        <a:bodyPr/>
        <a:lstStyle/>
        <a:p>
          <a:endParaRPr lang="en-US"/>
        </a:p>
      </dgm:t>
    </dgm:pt>
    <dgm:pt modelId="{F4F03673-77F0-4C94-B8C1-4D064C7BE60E}" type="sibTrans" cxnId="{B6391233-D85E-4AD1-B35C-2404727227D5}">
      <dgm:prSet/>
      <dgm:spPr/>
      <dgm:t>
        <a:bodyPr/>
        <a:lstStyle/>
        <a:p>
          <a:endParaRPr lang="en-US"/>
        </a:p>
      </dgm:t>
    </dgm:pt>
    <dgm:pt modelId="{93A07F69-6D9A-4F86-BEA3-A76BCB33F808}">
      <dgm:prSet/>
      <dgm:spPr/>
      <dgm:t>
        <a:bodyPr/>
        <a:lstStyle/>
        <a:p>
          <a:r>
            <a:rPr lang="en-US"/>
            <a:t>Exam: Normal</a:t>
          </a:r>
        </a:p>
      </dgm:t>
    </dgm:pt>
    <dgm:pt modelId="{01426E70-79CF-4D03-A730-9F0A3919185F}" type="parTrans" cxnId="{AB60166F-B76E-4A99-98BC-F9AEA6438B9E}">
      <dgm:prSet/>
      <dgm:spPr/>
      <dgm:t>
        <a:bodyPr/>
        <a:lstStyle/>
        <a:p>
          <a:endParaRPr lang="en-US"/>
        </a:p>
      </dgm:t>
    </dgm:pt>
    <dgm:pt modelId="{AA97BD15-C936-4EC3-A188-6352696B5698}" type="sibTrans" cxnId="{AB60166F-B76E-4A99-98BC-F9AEA6438B9E}">
      <dgm:prSet/>
      <dgm:spPr/>
      <dgm:t>
        <a:bodyPr/>
        <a:lstStyle/>
        <a:p>
          <a:endParaRPr lang="en-US"/>
        </a:p>
      </dgm:t>
    </dgm:pt>
    <dgm:pt modelId="{BEF6626B-1D46-48E4-8C43-13DA48618ED3}">
      <dgm:prSet/>
      <dgm:spPr/>
      <dgm:t>
        <a:bodyPr/>
        <a:lstStyle/>
        <a:p>
          <a:r>
            <a:rPr lang="en-US"/>
            <a:t>Assessment: </a:t>
          </a:r>
        </a:p>
      </dgm:t>
    </dgm:pt>
    <dgm:pt modelId="{B9152C3D-FB3A-4905-B811-3BE3125F86CF}" type="parTrans" cxnId="{D892CB8A-6785-4D41-98D3-B45EF641D79B}">
      <dgm:prSet/>
      <dgm:spPr/>
      <dgm:t>
        <a:bodyPr/>
        <a:lstStyle/>
        <a:p>
          <a:endParaRPr lang="en-US"/>
        </a:p>
      </dgm:t>
    </dgm:pt>
    <dgm:pt modelId="{A3AF0099-5FCE-42A3-A602-070B12BF5484}" type="sibTrans" cxnId="{D892CB8A-6785-4D41-98D3-B45EF641D79B}">
      <dgm:prSet/>
      <dgm:spPr/>
      <dgm:t>
        <a:bodyPr/>
        <a:lstStyle/>
        <a:p>
          <a:endParaRPr lang="en-US"/>
        </a:p>
      </dgm:t>
    </dgm:pt>
    <dgm:pt modelId="{9465EE59-B20A-476A-8492-8293F372A410}">
      <dgm:prSet/>
      <dgm:spPr/>
      <dgm:t>
        <a:bodyPr/>
        <a:lstStyle/>
        <a:p>
          <a:r>
            <a:rPr lang="en-US"/>
            <a:t>Dispatched to a 37-year-old male who had overdosed.  A party on the scene had started CPR.  She was his girlfriend who found him down.  She pushed on his chest and then he came around.  She stated he had a history of opioid abuse.  He reported having some “blues” and drank 3 beers ”which must have been too much”.  He he had used drugs for approximately 10 years.  NKDA.  He is on Suboxone.  Patient refused transport.  </a:t>
          </a:r>
        </a:p>
      </dgm:t>
    </dgm:pt>
    <dgm:pt modelId="{C71AA79D-66C0-47D2-82E2-465C1A222F07}" type="parTrans" cxnId="{2B978CE3-D5DF-4628-B5E3-0D3D4CED632F}">
      <dgm:prSet/>
      <dgm:spPr/>
      <dgm:t>
        <a:bodyPr/>
        <a:lstStyle/>
        <a:p>
          <a:endParaRPr lang="en-US"/>
        </a:p>
      </dgm:t>
    </dgm:pt>
    <dgm:pt modelId="{C35DCE83-514A-4BF7-9F31-3608AB360FB2}" type="sibTrans" cxnId="{2B978CE3-D5DF-4628-B5E3-0D3D4CED632F}">
      <dgm:prSet/>
      <dgm:spPr/>
      <dgm:t>
        <a:bodyPr/>
        <a:lstStyle/>
        <a:p>
          <a:endParaRPr lang="en-US"/>
        </a:p>
      </dgm:t>
    </dgm:pt>
    <dgm:pt modelId="{5105B338-4314-164A-AB82-9FDDBE409674}" type="pres">
      <dgm:prSet presAssocID="{89464BB8-28C5-4429-B3D7-8174F9AA0A4B}" presName="linear" presStyleCnt="0">
        <dgm:presLayoutVars>
          <dgm:animLvl val="lvl"/>
          <dgm:resizeHandles val="exact"/>
        </dgm:presLayoutVars>
      </dgm:prSet>
      <dgm:spPr/>
    </dgm:pt>
    <dgm:pt modelId="{09B4CD3E-BAA3-6947-B5FE-3211D2BC643B}" type="pres">
      <dgm:prSet presAssocID="{9C48710F-F8BE-4BF4-9576-4C533873D7DD}" presName="parentText" presStyleLbl="node1" presStyleIdx="0" presStyleCnt="3">
        <dgm:presLayoutVars>
          <dgm:chMax val="0"/>
          <dgm:bulletEnabled val="1"/>
        </dgm:presLayoutVars>
      </dgm:prSet>
      <dgm:spPr/>
    </dgm:pt>
    <dgm:pt modelId="{B431FA8F-883A-BF43-B4FD-173759945577}" type="pres">
      <dgm:prSet presAssocID="{F4F03673-77F0-4C94-B8C1-4D064C7BE60E}" presName="spacer" presStyleCnt="0"/>
      <dgm:spPr/>
    </dgm:pt>
    <dgm:pt modelId="{11945A1E-7B92-7F48-B619-3ECE87949F45}" type="pres">
      <dgm:prSet presAssocID="{93A07F69-6D9A-4F86-BEA3-A76BCB33F808}" presName="parentText" presStyleLbl="node1" presStyleIdx="1" presStyleCnt="3">
        <dgm:presLayoutVars>
          <dgm:chMax val="0"/>
          <dgm:bulletEnabled val="1"/>
        </dgm:presLayoutVars>
      </dgm:prSet>
      <dgm:spPr/>
    </dgm:pt>
    <dgm:pt modelId="{7BFA6095-BF22-0948-B7C7-4E00DA69C070}" type="pres">
      <dgm:prSet presAssocID="{AA97BD15-C936-4EC3-A188-6352696B5698}" presName="spacer" presStyleCnt="0"/>
      <dgm:spPr/>
    </dgm:pt>
    <dgm:pt modelId="{EB29C669-9AD4-CC47-935E-B5986557FCB8}" type="pres">
      <dgm:prSet presAssocID="{BEF6626B-1D46-48E4-8C43-13DA48618ED3}" presName="parentText" presStyleLbl="node1" presStyleIdx="2" presStyleCnt="3">
        <dgm:presLayoutVars>
          <dgm:chMax val="0"/>
          <dgm:bulletEnabled val="1"/>
        </dgm:presLayoutVars>
      </dgm:prSet>
      <dgm:spPr/>
    </dgm:pt>
    <dgm:pt modelId="{93D072D9-0AF3-7E47-B4D1-48683A0C8364}" type="pres">
      <dgm:prSet presAssocID="{BEF6626B-1D46-48E4-8C43-13DA48618ED3}" presName="childText" presStyleLbl="revTx" presStyleIdx="0" presStyleCnt="1">
        <dgm:presLayoutVars>
          <dgm:bulletEnabled val="1"/>
        </dgm:presLayoutVars>
      </dgm:prSet>
      <dgm:spPr/>
    </dgm:pt>
  </dgm:ptLst>
  <dgm:cxnLst>
    <dgm:cxn modelId="{69892C20-0277-AD43-A390-13AF4B349823}" type="presOf" srcId="{93A07F69-6D9A-4F86-BEA3-A76BCB33F808}" destId="{11945A1E-7B92-7F48-B619-3ECE87949F45}" srcOrd="0" destOrd="0" presId="urn:microsoft.com/office/officeart/2005/8/layout/vList2"/>
    <dgm:cxn modelId="{B6391233-D85E-4AD1-B35C-2404727227D5}" srcId="{89464BB8-28C5-4429-B3D7-8174F9AA0A4B}" destId="{9C48710F-F8BE-4BF4-9576-4C533873D7DD}" srcOrd="0" destOrd="0" parTransId="{C2CA1082-DBCB-469C-AAEE-4FC3FAA6F103}" sibTransId="{F4F03673-77F0-4C94-B8C1-4D064C7BE60E}"/>
    <dgm:cxn modelId="{B590BA47-3266-8C45-8217-1AED149810DC}" type="presOf" srcId="{BEF6626B-1D46-48E4-8C43-13DA48618ED3}" destId="{EB29C669-9AD4-CC47-935E-B5986557FCB8}" srcOrd="0" destOrd="0" presId="urn:microsoft.com/office/officeart/2005/8/layout/vList2"/>
    <dgm:cxn modelId="{AB60166F-B76E-4A99-98BC-F9AEA6438B9E}" srcId="{89464BB8-28C5-4429-B3D7-8174F9AA0A4B}" destId="{93A07F69-6D9A-4F86-BEA3-A76BCB33F808}" srcOrd="1" destOrd="0" parTransId="{01426E70-79CF-4D03-A730-9F0A3919185F}" sibTransId="{AA97BD15-C936-4EC3-A188-6352696B5698}"/>
    <dgm:cxn modelId="{8AD14D85-7D8D-2A45-8812-166B5F9061EA}" type="presOf" srcId="{9C48710F-F8BE-4BF4-9576-4C533873D7DD}" destId="{09B4CD3E-BAA3-6947-B5FE-3211D2BC643B}" srcOrd="0" destOrd="0" presId="urn:microsoft.com/office/officeart/2005/8/layout/vList2"/>
    <dgm:cxn modelId="{35DBCE87-EEF1-2346-B3B3-DEBEF526DFF8}" type="presOf" srcId="{9465EE59-B20A-476A-8492-8293F372A410}" destId="{93D072D9-0AF3-7E47-B4D1-48683A0C8364}" srcOrd="0" destOrd="0" presId="urn:microsoft.com/office/officeart/2005/8/layout/vList2"/>
    <dgm:cxn modelId="{D892CB8A-6785-4D41-98D3-B45EF641D79B}" srcId="{89464BB8-28C5-4429-B3D7-8174F9AA0A4B}" destId="{BEF6626B-1D46-48E4-8C43-13DA48618ED3}" srcOrd="2" destOrd="0" parTransId="{B9152C3D-FB3A-4905-B811-3BE3125F86CF}" sibTransId="{A3AF0099-5FCE-42A3-A602-070B12BF5484}"/>
    <dgm:cxn modelId="{0E87B8D8-853B-3647-8F71-4D545A15C781}" type="presOf" srcId="{89464BB8-28C5-4429-B3D7-8174F9AA0A4B}" destId="{5105B338-4314-164A-AB82-9FDDBE409674}" srcOrd="0" destOrd="0" presId="urn:microsoft.com/office/officeart/2005/8/layout/vList2"/>
    <dgm:cxn modelId="{2B978CE3-D5DF-4628-B5E3-0D3D4CED632F}" srcId="{BEF6626B-1D46-48E4-8C43-13DA48618ED3}" destId="{9465EE59-B20A-476A-8492-8293F372A410}" srcOrd="0" destOrd="0" parTransId="{C71AA79D-66C0-47D2-82E2-465C1A222F07}" sibTransId="{C35DCE83-514A-4BF7-9F31-3608AB360FB2}"/>
    <dgm:cxn modelId="{9DC996FD-B18B-DD46-9B73-62E284FF4B01}" type="presParOf" srcId="{5105B338-4314-164A-AB82-9FDDBE409674}" destId="{09B4CD3E-BAA3-6947-B5FE-3211D2BC643B}" srcOrd="0" destOrd="0" presId="urn:microsoft.com/office/officeart/2005/8/layout/vList2"/>
    <dgm:cxn modelId="{D102548A-4B8F-AE48-AE30-C509A73BDDA5}" type="presParOf" srcId="{5105B338-4314-164A-AB82-9FDDBE409674}" destId="{B431FA8F-883A-BF43-B4FD-173759945577}" srcOrd="1" destOrd="0" presId="urn:microsoft.com/office/officeart/2005/8/layout/vList2"/>
    <dgm:cxn modelId="{FED49D1C-F7A1-244A-A0AF-6E6B9DD38B7D}" type="presParOf" srcId="{5105B338-4314-164A-AB82-9FDDBE409674}" destId="{11945A1E-7B92-7F48-B619-3ECE87949F45}" srcOrd="2" destOrd="0" presId="urn:microsoft.com/office/officeart/2005/8/layout/vList2"/>
    <dgm:cxn modelId="{C2191DC1-B565-3940-838E-64889A62373C}" type="presParOf" srcId="{5105B338-4314-164A-AB82-9FDDBE409674}" destId="{7BFA6095-BF22-0948-B7C7-4E00DA69C070}" srcOrd="3" destOrd="0" presId="urn:microsoft.com/office/officeart/2005/8/layout/vList2"/>
    <dgm:cxn modelId="{5185D0FD-91AB-1C4A-B530-291F2126168A}" type="presParOf" srcId="{5105B338-4314-164A-AB82-9FDDBE409674}" destId="{EB29C669-9AD4-CC47-935E-B5986557FCB8}" srcOrd="4" destOrd="0" presId="urn:microsoft.com/office/officeart/2005/8/layout/vList2"/>
    <dgm:cxn modelId="{78D34AE9-4A42-FB43-9DBD-6CC90878B148}" type="presParOf" srcId="{5105B338-4314-164A-AB82-9FDDBE409674}" destId="{93D072D9-0AF3-7E47-B4D1-48683A0C8364}"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A8C75F3-30CA-47A2-B5F2-114208F3BE33}"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47B637F6-552E-426A-9441-080A9520AC7E}">
      <dgm:prSet/>
      <dgm:spPr/>
      <dgm:t>
        <a:bodyPr/>
        <a:lstStyle/>
        <a:p>
          <a:r>
            <a:rPr lang="en-US" b="0" i="1" dirty="0"/>
            <a:t>Campylobacter</a:t>
          </a:r>
          <a:r>
            <a:rPr lang="en-US" b="0" i="0" dirty="0"/>
            <a:t> causes an estimated 1.5 million illnesses each year in the United States.</a:t>
          </a:r>
          <a:endParaRPr lang="en-US" dirty="0"/>
        </a:p>
      </dgm:t>
    </dgm:pt>
    <dgm:pt modelId="{CB04B74A-4A1E-4F35-8F74-43BDC3313396}" type="parTrans" cxnId="{C1973416-BEDD-4159-8FFD-54519906C4E7}">
      <dgm:prSet/>
      <dgm:spPr/>
      <dgm:t>
        <a:bodyPr/>
        <a:lstStyle/>
        <a:p>
          <a:endParaRPr lang="en-US"/>
        </a:p>
      </dgm:t>
    </dgm:pt>
    <dgm:pt modelId="{FB2B3E99-795E-4656-AAD5-587FDF669517}" type="sibTrans" cxnId="{C1973416-BEDD-4159-8FFD-54519906C4E7}">
      <dgm:prSet/>
      <dgm:spPr/>
      <dgm:t>
        <a:bodyPr/>
        <a:lstStyle/>
        <a:p>
          <a:endParaRPr lang="en-US"/>
        </a:p>
      </dgm:t>
    </dgm:pt>
    <dgm:pt modelId="{B73782A5-2712-4DC6-A6E3-635ED1FDF685}">
      <dgm:prSet/>
      <dgm:spPr/>
      <dgm:t>
        <a:bodyPr/>
        <a:lstStyle/>
        <a:p>
          <a:r>
            <a:rPr lang="en-US" b="0" i="0" dirty="0"/>
            <a:t>People can get </a:t>
          </a:r>
          <a:r>
            <a:rPr lang="en-US" b="0" i="1" dirty="0"/>
            <a:t>Campylobacter </a:t>
          </a:r>
          <a:r>
            <a:rPr lang="en-US" b="0" i="0" dirty="0"/>
            <a:t>infection by eating raw or undercooked poultry or eating something that touched it. They can also get it from eating other foods, including seafood, meat, and produce, </a:t>
          </a:r>
          <a:r>
            <a:rPr lang="en-US" b="1" i="0" u="sng" dirty="0"/>
            <a:t>by contact with animals, and by drinking untreated water</a:t>
          </a:r>
          <a:r>
            <a:rPr lang="en-US" b="0" i="0" dirty="0"/>
            <a:t>.</a:t>
          </a:r>
          <a:endParaRPr lang="en-US" dirty="0"/>
        </a:p>
      </dgm:t>
    </dgm:pt>
    <dgm:pt modelId="{26E39CF2-030F-49E5-97B1-49D3D069B224}" type="parTrans" cxnId="{F3A0DC4D-F856-4B4D-B043-6F10A2B9579F}">
      <dgm:prSet/>
      <dgm:spPr/>
      <dgm:t>
        <a:bodyPr/>
        <a:lstStyle/>
        <a:p>
          <a:endParaRPr lang="en-US"/>
        </a:p>
      </dgm:t>
    </dgm:pt>
    <dgm:pt modelId="{31469313-2F83-44F8-9F24-277F45292E7D}" type="sibTrans" cxnId="{F3A0DC4D-F856-4B4D-B043-6F10A2B9579F}">
      <dgm:prSet/>
      <dgm:spPr/>
      <dgm:t>
        <a:bodyPr/>
        <a:lstStyle/>
        <a:p>
          <a:endParaRPr lang="en-US"/>
        </a:p>
      </dgm:t>
    </dgm:pt>
    <dgm:pt modelId="{9B7D5F37-CF72-4E42-8427-76F2FBC6E0C8}">
      <dgm:prSet/>
      <dgm:spPr/>
      <dgm:t>
        <a:bodyPr/>
        <a:lstStyle/>
        <a:p>
          <a:r>
            <a:rPr lang="en-US" b="0" i="0" dirty="0"/>
            <a:t>Although people with </a:t>
          </a:r>
          <a:r>
            <a:rPr lang="en-US" b="0" i="1" dirty="0"/>
            <a:t>Campylobacter</a:t>
          </a:r>
          <a:r>
            <a:rPr lang="en-US" b="0" i="0" dirty="0"/>
            <a:t> infection usually recover on their own, some need antibiotic treatment.</a:t>
          </a:r>
          <a:endParaRPr lang="en-US" dirty="0"/>
        </a:p>
      </dgm:t>
    </dgm:pt>
    <dgm:pt modelId="{4F375074-2483-4A84-86DE-4C6CC4D75218}" type="parTrans" cxnId="{2A91A379-2A57-4245-8C30-B730A2BF012E}">
      <dgm:prSet/>
      <dgm:spPr/>
      <dgm:t>
        <a:bodyPr/>
        <a:lstStyle/>
        <a:p>
          <a:endParaRPr lang="en-US"/>
        </a:p>
      </dgm:t>
    </dgm:pt>
    <dgm:pt modelId="{FF050A87-8496-47AA-A272-B2CD1C4A26C2}" type="sibTrans" cxnId="{2A91A379-2A57-4245-8C30-B730A2BF012E}">
      <dgm:prSet/>
      <dgm:spPr/>
      <dgm:t>
        <a:bodyPr/>
        <a:lstStyle/>
        <a:p>
          <a:endParaRPr lang="en-US"/>
        </a:p>
      </dgm:t>
    </dgm:pt>
    <dgm:pt modelId="{8DB9BCF6-8CE0-144D-8E47-CCF945366AD0}" type="pres">
      <dgm:prSet presAssocID="{AA8C75F3-30CA-47A2-B5F2-114208F3BE33}" presName="Name0" presStyleCnt="0">
        <dgm:presLayoutVars>
          <dgm:dir/>
          <dgm:animLvl val="lvl"/>
          <dgm:resizeHandles val="exact"/>
        </dgm:presLayoutVars>
      </dgm:prSet>
      <dgm:spPr/>
    </dgm:pt>
    <dgm:pt modelId="{F5983367-84C2-2940-9CCC-8E64F78F1E81}" type="pres">
      <dgm:prSet presAssocID="{9B7D5F37-CF72-4E42-8427-76F2FBC6E0C8}" presName="boxAndChildren" presStyleCnt="0"/>
      <dgm:spPr/>
    </dgm:pt>
    <dgm:pt modelId="{E7923E3B-1029-CB49-AF04-92861CFAAD75}" type="pres">
      <dgm:prSet presAssocID="{9B7D5F37-CF72-4E42-8427-76F2FBC6E0C8}" presName="parentTextBox" presStyleLbl="node1" presStyleIdx="0" presStyleCnt="3"/>
      <dgm:spPr/>
    </dgm:pt>
    <dgm:pt modelId="{192BE766-37EE-0D46-B068-3F32BB706A3E}" type="pres">
      <dgm:prSet presAssocID="{31469313-2F83-44F8-9F24-277F45292E7D}" presName="sp" presStyleCnt="0"/>
      <dgm:spPr/>
    </dgm:pt>
    <dgm:pt modelId="{92268589-A41E-5748-AA01-8E281533BC2B}" type="pres">
      <dgm:prSet presAssocID="{B73782A5-2712-4DC6-A6E3-635ED1FDF685}" presName="arrowAndChildren" presStyleCnt="0"/>
      <dgm:spPr/>
    </dgm:pt>
    <dgm:pt modelId="{9D5510BA-7F0F-DE43-84FC-19D8272C8BBD}" type="pres">
      <dgm:prSet presAssocID="{B73782A5-2712-4DC6-A6E3-635ED1FDF685}" presName="parentTextArrow" presStyleLbl="node1" presStyleIdx="1" presStyleCnt="3"/>
      <dgm:spPr/>
    </dgm:pt>
    <dgm:pt modelId="{E6BF4EF6-A75A-F047-8BCC-8A55B20CA4A0}" type="pres">
      <dgm:prSet presAssocID="{FB2B3E99-795E-4656-AAD5-587FDF669517}" presName="sp" presStyleCnt="0"/>
      <dgm:spPr/>
    </dgm:pt>
    <dgm:pt modelId="{20FFB0CC-B4BB-F044-81C1-BF06539305F8}" type="pres">
      <dgm:prSet presAssocID="{47B637F6-552E-426A-9441-080A9520AC7E}" presName="arrowAndChildren" presStyleCnt="0"/>
      <dgm:spPr/>
    </dgm:pt>
    <dgm:pt modelId="{7BE05AB2-6CE2-F440-93EA-024CBBA1FAF7}" type="pres">
      <dgm:prSet presAssocID="{47B637F6-552E-426A-9441-080A9520AC7E}" presName="parentTextArrow" presStyleLbl="node1" presStyleIdx="2" presStyleCnt="3"/>
      <dgm:spPr/>
    </dgm:pt>
  </dgm:ptLst>
  <dgm:cxnLst>
    <dgm:cxn modelId="{C1973416-BEDD-4159-8FFD-54519906C4E7}" srcId="{AA8C75F3-30CA-47A2-B5F2-114208F3BE33}" destId="{47B637F6-552E-426A-9441-080A9520AC7E}" srcOrd="0" destOrd="0" parTransId="{CB04B74A-4A1E-4F35-8F74-43BDC3313396}" sibTransId="{FB2B3E99-795E-4656-AAD5-587FDF669517}"/>
    <dgm:cxn modelId="{E4679932-5A4C-4B44-B6C7-A1C8C72F96E5}" type="presOf" srcId="{AA8C75F3-30CA-47A2-B5F2-114208F3BE33}" destId="{8DB9BCF6-8CE0-144D-8E47-CCF945366AD0}" srcOrd="0" destOrd="0" presId="urn:microsoft.com/office/officeart/2005/8/layout/process4"/>
    <dgm:cxn modelId="{0359FE3C-10AD-E54D-8E42-E7B25AC37D75}" type="presOf" srcId="{9B7D5F37-CF72-4E42-8427-76F2FBC6E0C8}" destId="{E7923E3B-1029-CB49-AF04-92861CFAAD75}" srcOrd="0" destOrd="0" presId="urn:microsoft.com/office/officeart/2005/8/layout/process4"/>
    <dgm:cxn modelId="{F3A0DC4D-F856-4B4D-B043-6F10A2B9579F}" srcId="{AA8C75F3-30CA-47A2-B5F2-114208F3BE33}" destId="{B73782A5-2712-4DC6-A6E3-635ED1FDF685}" srcOrd="1" destOrd="0" parTransId="{26E39CF2-030F-49E5-97B1-49D3D069B224}" sibTransId="{31469313-2F83-44F8-9F24-277F45292E7D}"/>
    <dgm:cxn modelId="{6D7B7259-A60D-5342-B1AE-54FEDEFAF16E}" type="presOf" srcId="{47B637F6-552E-426A-9441-080A9520AC7E}" destId="{7BE05AB2-6CE2-F440-93EA-024CBBA1FAF7}" srcOrd="0" destOrd="0" presId="urn:microsoft.com/office/officeart/2005/8/layout/process4"/>
    <dgm:cxn modelId="{2A91A379-2A57-4245-8C30-B730A2BF012E}" srcId="{AA8C75F3-30CA-47A2-B5F2-114208F3BE33}" destId="{9B7D5F37-CF72-4E42-8427-76F2FBC6E0C8}" srcOrd="2" destOrd="0" parTransId="{4F375074-2483-4A84-86DE-4C6CC4D75218}" sibTransId="{FF050A87-8496-47AA-A272-B2CD1C4A26C2}"/>
    <dgm:cxn modelId="{A2D703D0-7A12-6F45-B663-4D2F4FD3D223}" type="presOf" srcId="{B73782A5-2712-4DC6-A6E3-635ED1FDF685}" destId="{9D5510BA-7F0F-DE43-84FC-19D8272C8BBD}" srcOrd="0" destOrd="0" presId="urn:microsoft.com/office/officeart/2005/8/layout/process4"/>
    <dgm:cxn modelId="{24C39593-2DA3-6646-A70C-1A950411E626}" type="presParOf" srcId="{8DB9BCF6-8CE0-144D-8E47-CCF945366AD0}" destId="{F5983367-84C2-2940-9CCC-8E64F78F1E81}" srcOrd="0" destOrd="0" presId="urn:microsoft.com/office/officeart/2005/8/layout/process4"/>
    <dgm:cxn modelId="{0D47A140-9078-954F-84FE-7D2ECA92BC69}" type="presParOf" srcId="{F5983367-84C2-2940-9CCC-8E64F78F1E81}" destId="{E7923E3B-1029-CB49-AF04-92861CFAAD75}" srcOrd="0" destOrd="0" presId="urn:microsoft.com/office/officeart/2005/8/layout/process4"/>
    <dgm:cxn modelId="{2BBAE6AC-8E95-1B40-9A5D-77C474B24DB5}" type="presParOf" srcId="{8DB9BCF6-8CE0-144D-8E47-CCF945366AD0}" destId="{192BE766-37EE-0D46-B068-3F32BB706A3E}" srcOrd="1" destOrd="0" presId="urn:microsoft.com/office/officeart/2005/8/layout/process4"/>
    <dgm:cxn modelId="{775290C3-89A6-6544-A9CF-B6AA2E46553C}" type="presParOf" srcId="{8DB9BCF6-8CE0-144D-8E47-CCF945366AD0}" destId="{92268589-A41E-5748-AA01-8E281533BC2B}" srcOrd="2" destOrd="0" presId="urn:microsoft.com/office/officeart/2005/8/layout/process4"/>
    <dgm:cxn modelId="{C57C1D1D-B016-2C40-8B83-68A467C500DD}" type="presParOf" srcId="{92268589-A41E-5748-AA01-8E281533BC2B}" destId="{9D5510BA-7F0F-DE43-84FC-19D8272C8BBD}" srcOrd="0" destOrd="0" presId="urn:microsoft.com/office/officeart/2005/8/layout/process4"/>
    <dgm:cxn modelId="{BB0331A2-C86D-9447-B35D-C7EC67229757}" type="presParOf" srcId="{8DB9BCF6-8CE0-144D-8E47-CCF945366AD0}" destId="{E6BF4EF6-A75A-F047-8BCC-8A55B20CA4A0}" srcOrd="3" destOrd="0" presId="urn:microsoft.com/office/officeart/2005/8/layout/process4"/>
    <dgm:cxn modelId="{B044A431-FB82-AB4F-A4AB-63D311ED9751}" type="presParOf" srcId="{8DB9BCF6-8CE0-144D-8E47-CCF945366AD0}" destId="{20FFB0CC-B4BB-F044-81C1-BF06539305F8}" srcOrd="4" destOrd="0" presId="urn:microsoft.com/office/officeart/2005/8/layout/process4"/>
    <dgm:cxn modelId="{669C5555-6598-1546-BBD0-ED878AC34827}" type="presParOf" srcId="{20FFB0CC-B4BB-F044-81C1-BF06539305F8}" destId="{7BE05AB2-6CE2-F440-93EA-024CBBA1FAF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F94ABE6-9B33-4E2F-8F3C-3E0F0FF3AC8E}"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7CAD5F67-D720-4746-A349-F3471BC21C7F}">
      <dgm:prSet/>
      <dgm:spPr/>
      <dgm:t>
        <a:bodyPr/>
        <a:lstStyle/>
        <a:p>
          <a:r>
            <a:rPr lang="en-US" b="0" i="0"/>
            <a:t>People who carry Staph can contaminate food if they don’t wash their hands before touching it. If food is contaminated with Staph, the bacteria can multiply in the food and produce toxins that can make people ill. Staph bacteria are killed by cooking, but the toxins are not destroyed and will still be able to cause illness.</a:t>
          </a:r>
          <a:endParaRPr lang="en-US"/>
        </a:p>
      </dgm:t>
    </dgm:pt>
    <dgm:pt modelId="{3077FAFE-E25F-4775-8A9C-50F34B98E773}" type="parTrans" cxnId="{027CEA5A-124D-4C27-9DEB-984682878225}">
      <dgm:prSet/>
      <dgm:spPr/>
      <dgm:t>
        <a:bodyPr/>
        <a:lstStyle/>
        <a:p>
          <a:endParaRPr lang="en-US"/>
        </a:p>
      </dgm:t>
    </dgm:pt>
    <dgm:pt modelId="{3ACC9763-76A8-4363-AD49-DD165C81C866}" type="sibTrans" cxnId="{027CEA5A-124D-4C27-9DEB-984682878225}">
      <dgm:prSet/>
      <dgm:spPr/>
      <dgm:t>
        <a:bodyPr/>
        <a:lstStyle/>
        <a:p>
          <a:endParaRPr lang="en-US"/>
        </a:p>
      </dgm:t>
    </dgm:pt>
    <dgm:pt modelId="{F504FC56-F3C0-4DDE-9B9C-18D6D5D99835}">
      <dgm:prSet/>
      <dgm:spPr/>
      <dgm:t>
        <a:bodyPr/>
        <a:lstStyle/>
        <a:p>
          <a:r>
            <a:rPr lang="en-US" b="0" i="0"/>
            <a:t>Foods that are not cooked after handling, such as sliced meats, puddings, pastries, and sandwiches, are especially risky if contaminated with Staph.</a:t>
          </a:r>
          <a:endParaRPr lang="en-US"/>
        </a:p>
      </dgm:t>
    </dgm:pt>
    <dgm:pt modelId="{6C208259-F6A0-4F29-A03E-815549E4C579}" type="parTrans" cxnId="{A0FC38AC-291C-4FDD-B57D-3C5F9C0EA29E}">
      <dgm:prSet/>
      <dgm:spPr/>
      <dgm:t>
        <a:bodyPr/>
        <a:lstStyle/>
        <a:p>
          <a:endParaRPr lang="en-US"/>
        </a:p>
      </dgm:t>
    </dgm:pt>
    <dgm:pt modelId="{BE657F0A-A05A-4206-9B61-6F4DC90B30F0}" type="sibTrans" cxnId="{A0FC38AC-291C-4FDD-B57D-3C5F9C0EA29E}">
      <dgm:prSet/>
      <dgm:spPr/>
      <dgm:t>
        <a:bodyPr/>
        <a:lstStyle/>
        <a:p>
          <a:endParaRPr lang="en-US"/>
        </a:p>
      </dgm:t>
    </dgm:pt>
    <dgm:pt modelId="{FEC9AE85-ACC3-427E-B32A-D87C1F1F1585}">
      <dgm:prSet/>
      <dgm:spPr/>
      <dgm:t>
        <a:bodyPr/>
        <a:lstStyle/>
        <a:p>
          <a:r>
            <a:rPr lang="en-US" b="0" i="0"/>
            <a:t>Food contaminated with Staph toxin may not smell bad or look spoiled.</a:t>
          </a:r>
          <a:endParaRPr lang="en-US"/>
        </a:p>
      </dgm:t>
    </dgm:pt>
    <dgm:pt modelId="{46D210B2-C203-40CD-914F-919C8DC71FC8}" type="parTrans" cxnId="{505482DC-96D8-4A24-9FD2-013650F9B2CE}">
      <dgm:prSet/>
      <dgm:spPr/>
      <dgm:t>
        <a:bodyPr/>
        <a:lstStyle/>
        <a:p>
          <a:endParaRPr lang="en-US"/>
        </a:p>
      </dgm:t>
    </dgm:pt>
    <dgm:pt modelId="{AB464738-5831-45D8-914E-730788D3D99E}" type="sibTrans" cxnId="{505482DC-96D8-4A24-9FD2-013650F9B2CE}">
      <dgm:prSet/>
      <dgm:spPr/>
      <dgm:t>
        <a:bodyPr/>
        <a:lstStyle/>
        <a:p>
          <a:endParaRPr lang="en-US"/>
        </a:p>
      </dgm:t>
    </dgm:pt>
    <dgm:pt modelId="{90C6C3AE-6F6D-4A57-9338-E83902A6EF04}">
      <dgm:prSet/>
      <dgm:spPr/>
      <dgm:t>
        <a:bodyPr/>
        <a:lstStyle/>
        <a:p>
          <a:r>
            <a:rPr lang="en-US" b="0" i="0"/>
            <a:t>Staph food poisoning is characterized by a sudden start of nausea, vomiting, and stomach cramps. Most people also have diarrhea.</a:t>
          </a:r>
          <a:endParaRPr lang="en-US"/>
        </a:p>
      </dgm:t>
    </dgm:pt>
    <dgm:pt modelId="{DC820B08-C3D3-4A68-88FE-52F8991574C5}" type="parTrans" cxnId="{3B7EDCEB-C8A9-4988-A466-C38BD8E458D6}">
      <dgm:prSet/>
      <dgm:spPr/>
      <dgm:t>
        <a:bodyPr/>
        <a:lstStyle/>
        <a:p>
          <a:endParaRPr lang="en-US"/>
        </a:p>
      </dgm:t>
    </dgm:pt>
    <dgm:pt modelId="{EAAE069C-89D5-482E-AE9D-2528F8004806}" type="sibTrans" cxnId="{3B7EDCEB-C8A9-4988-A466-C38BD8E458D6}">
      <dgm:prSet/>
      <dgm:spPr/>
      <dgm:t>
        <a:bodyPr/>
        <a:lstStyle/>
        <a:p>
          <a:endParaRPr lang="en-US"/>
        </a:p>
      </dgm:t>
    </dgm:pt>
    <dgm:pt modelId="{8257BE6A-E0EE-4DE8-BF08-1D6EE060E969}">
      <dgm:prSet/>
      <dgm:spPr/>
      <dgm:t>
        <a:bodyPr/>
        <a:lstStyle/>
        <a:p>
          <a:r>
            <a:rPr lang="en-US" b="0" i="0"/>
            <a:t>Symptoms usually develop within 30 minutes to 8 hours after eating or drinking an item containing Staph toxin, and last no longer than 1 day. Severe illness is rare.</a:t>
          </a:r>
          <a:endParaRPr lang="en-US"/>
        </a:p>
      </dgm:t>
    </dgm:pt>
    <dgm:pt modelId="{D76E61FD-4A57-4265-85FF-338859A8CC10}" type="parTrans" cxnId="{9385F927-3C9F-4018-B8B6-704D3F833D09}">
      <dgm:prSet/>
      <dgm:spPr/>
      <dgm:t>
        <a:bodyPr/>
        <a:lstStyle/>
        <a:p>
          <a:endParaRPr lang="en-US"/>
        </a:p>
      </dgm:t>
    </dgm:pt>
    <dgm:pt modelId="{887AB3F2-DE02-44A8-A7E6-4E6F40A1B4F3}" type="sibTrans" cxnId="{9385F927-3C9F-4018-B8B6-704D3F833D09}">
      <dgm:prSet/>
      <dgm:spPr/>
      <dgm:t>
        <a:bodyPr/>
        <a:lstStyle/>
        <a:p>
          <a:endParaRPr lang="en-US"/>
        </a:p>
      </dgm:t>
    </dgm:pt>
    <dgm:pt modelId="{CDA734AE-378B-B04E-81D5-97F760761FAD}" type="pres">
      <dgm:prSet presAssocID="{6F94ABE6-9B33-4E2F-8F3C-3E0F0FF3AC8E}" presName="linear" presStyleCnt="0">
        <dgm:presLayoutVars>
          <dgm:animLvl val="lvl"/>
          <dgm:resizeHandles val="exact"/>
        </dgm:presLayoutVars>
      </dgm:prSet>
      <dgm:spPr/>
    </dgm:pt>
    <dgm:pt modelId="{3B52FC71-2CB0-9644-B1DC-BCFC6FDBDA26}" type="pres">
      <dgm:prSet presAssocID="{7CAD5F67-D720-4746-A349-F3471BC21C7F}" presName="parentText" presStyleLbl="node1" presStyleIdx="0" presStyleCnt="5">
        <dgm:presLayoutVars>
          <dgm:chMax val="0"/>
          <dgm:bulletEnabled val="1"/>
        </dgm:presLayoutVars>
      </dgm:prSet>
      <dgm:spPr/>
    </dgm:pt>
    <dgm:pt modelId="{E18A5A28-FA00-F741-8050-B6227C28274B}" type="pres">
      <dgm:prSet presAssocID="{3ACC9763-76A8-4363-AD49-DD165C81C866}" presName="spacer" presStyleCnt="0"/>
      <dgm:spPr/>
    </dgm:pt>
    <dgm:pt modelId="{B99A8AAA-8881-5349-8EA7-AB03451EAD54}" type="pres">
      <dgm:prSet presAssocID="{F504FC56-F3C0-4DDE-9B9C-18D6D5D99835}" presName="parentText" presStyleLbl="node1" presStyleIdx="1" presStyleCnt="5">
        <dgm:presLayoutVars>
          <dgm:chMax val="0"/>
          <dgm:bulletEnabled val="1"/>
        </dgm:presLayoutVars>
      </dgm:prSet>
      <dgm:spPr/>
    </dgm:pt>
    <dgm:pt modelId="{59C699C8-F1F7-8041-B3F1-AF9A2B06348A}" type="pres">
      <dgm:prSet presAssocID="{BE657F0A-A05A-4206-9B61-6F4DC90B30F0}" presName="spacer" presStyleCnt="0"/>
      <dgm:spPr/>
    </dgm:pt>
    <dgm:pt modelId="{2BD38B68-34C4-2A4E-90CF-7C8E1D851047}" type="pres">
      <dgm:prSet presAssocID="{FEC9AE85-ACC3-427E-B32A-D87C1F1F1585}" presName="parentText" presStyleLbl="node1" presStyleIdx="2" presStyleCnt="5">
        <dgm:presLayoutVars>
          <dgm:chMax val="0"/>
          <dgm:bulletEnabled val="1"/>
        </dgm:presLayoutVars>
      </dgm:prSet>
      <dgm:spPr/>
    </dgm:pt>
    <dgm:pt modelId="{82B79F13-CFC9-4844-A966-7DD0DC41AA28}" type="pres">
      <dgm:prSet presAssocID="{AB464738-5831-45D8-914E-730788D3D99E}" presName="spacer" presStyleCnt="0"/>
      <dgm:spPr/>
    </dgm:pt>
    <dgm:pt modelId="{8E82F049-C239-8149-9755-F8AAEEC6FF76}" type="pres">
      <dgm:prSet presAssocID="{90C6C3AE-6F6D-4A57-9338-E83902A6EF04}" presName="parentText" presStyleLbl="node1" presStyleIdx="3" presStyleCnt="5">
        <dgm:presLayoutVars>
          <dgm:chMax val="0"/>
          <dgm:bulletEnabled val="1"/>
        </dgm:presLayoutVars>
      </dgm:prSet>
      <dgm:spPr/>
    </dgm:pt>
    <dgm:pt modelId="{1E5575C7-168A-4E40-9CA4-1D18875089C5}" type="pres">
      <dgm:prSet presAssocID="{EAAE069C-89D5-482E-AE9D-2528F8004806}" presName="spacer" presStyleCnt="0"/>
      <dgm:spPr/>
    </dgm:pt>
    <dgm:pt modelId="{42CDE4F2-9D79-6E42-B995-B3A7923EAFD3}" type="pres">
      <dgm:prSet presAssocID="{8257BE6A-E0EE-4DE8-BF08-1D6EE060E969}" presName="parentText" presStyleLbl="node1" presStyleIdx="4" presStyleCnt="5">
        <dgm:presLayoutVars>
          <dgm:chMax val="0"/>
          <dgm:bulletEnabled val="1"/>
        </dgm:presLayoutVars>
      </dgm:prSet>
      <dgm:spPr/>
    </dgm:pt>
  </dgm:ptLst>
  <dgm:cxnLst>
    <dgm:cxn modelId="{9385F927-3C9F-4018-B8B6-704D3F833D09}" srcId="{6F94ABE6-9B33-4E2F-8F3C-3E0F0FF3AC8E}" destId="{8257BE6A-E0EE-4DE8-BF08-1D6EE060E969}" srcOrd="4" destOrd="0" parTransId="{D76E61FD-4A57-4265-85FF-338859A8CC10}" sibTransId="{887AB3F2-DE02-44A8-A7E6-4E6F40A1B4F3}"/>
    <dgm:cxn modelId="{9D298F37-5166-FA49-A847-7CA674CDC8E3}" type="presOf" srcId="{8257BE6A-E0EE-4DE8-BF08-1D6EE060E969}" destId="{42CDE4F2-9D79-6E42-B995-B3A7923EAFD3}" srcOrd="0" destOrd="0" presId="urn:microsoft.com/office/officeart/2005/8/layout/vList2"/>
    <dgm:cxn modelId="{027CEA5A-124D-4C27-9DEB-984682878225}" srcId="{6F94ABE6-9B33-4E2F-8F3C-3E0F0FF3AC8E}" destId="{7CAD5F67-D720-4746-A349-F3471BC21C7F}" srcOrd="0" destOrd="0" parTransId="{3077FAFE-E25F-4775-8A9C-50F34B98E773}" sibTransId="{3ACC9763-76A8-4363-AD49-DD165C81C866}"/>
    <dgm:cxn modelId="{9A88855D-94AB-3743-99E3-E2A114281E59}" type="presOf" srcId="{FEC9AE85-ACC3-427E-B32A-D87C1F1F1585}" destId="{2BD38B68-34C4-2A4E-90CF-7C8E1D851047}" srcOrd="0" destOrd="0" presId="urn:microsoft.com/office/officeart/2005/8/layout/vList2"/>
    <dgm:cxn modelId="{72459F82-2470-5143-B7BE-1A733CDBCC6B}" type="presOf" srcId="{7CAD5F67-D720-4746-A349-F3471BC21C7F}" destId="{3B52FC71-2CB0-9644-B1DC-BCFC6FDBDA26}" srcOrd="0" destOrd="0" presId="urn:microsoft.com/office/officeart/2005/8/layout/vList2"/>
    <dgm:cxn modelId="{AF57E695-B13B-A041-A8D8-758C13CD0B23}" type="presOf" srcId="{6F94ABE6-9B33-4E2F-8F3C-3E0F0FF3AC8E}" destId="{CDA734AE-378B-B04E-81D5-97F760761FAD}" srcOrd="0" destOrd="0" presId="urn:microsoft.com/office/officeart/2005/8/layout/vList2"/>
    <dgm:cxn modelId="{CDF11CAC-7CDE-284C-AA2A-205DF4BB2B91}" type="presOf" srcId="{90C6C3AE-6F6D-4A57-9338-E83902A6EF04}" destId="{8E82F049-C239-8149-9755-F8AAEEC6FF76}" srcOrd="0" destOrd="0" presId="urn:microsoft.com/office/officeart/2005/8/layout/vList2"/>
    <dgm:cxn modelId="{A0FC38AC-291C-4FDD-B57D-3C5F9C0EA29E}" srcId="{6F94ABE6-9B33-4E2F-8F3C-3E0F0FF3AC8E}" destId="{F504FC56-F3C0-4DDE-9B9C-18D6D5D99835}" srcOrd="1" destOrd="0" parTransId="{6C208259-F6A0-4F29-A03E-815549E4C579}" sibTransId="{BE657F0A-A05A-4206-9B61-6F4DC90B30F0}"/>
    <dgm:cxn modelId="{497CCAB1-A177-444C-9D63-B7FF8ED89853}" type="presOf" srcId="{F504FC56-F3C0-4DDE-9B9C-18D6D5D99835}" destId="{B99A8AAA-8881-5349-8EA7-AB03451EAD54}" srcOrd="0" destOrd="0" presId="urn:microsoft.com/office/officeart/2005/8/layout/vList2"/>
    <dgm:cxn modelId="{505482DC-96D8-4A24-9FD2-013650F9B2CE}" srcId="{6F94ABE6-9B33-4E2F-8F3C-3E0F0FF3AC8E}" destId="{FEC9AE85-ACC3-427E-B32A-D87C1F1F1585}" srcOrd="2" destOrd="0" parTransId="{46D210B2-C203-40CD-914F-919C8DC71FC8}" sibTransId="{AB464738-5831-45D8-914E-730788D3D99E}"/>
    <dgm:cxn modelId="{3B7EDCEB-C8A9-4988-A466-C38BD8E458D6}" srcId="{6F94ABE6-9B33-4E2F-8F3C-3E0F0FF3AC8E}" destId="{90C6C3AE-6F6D-4A57-9338-E83902A6EF04}" srcOrd="3" destOrd="0" parTransId="{DC820B08-C3D3-4A68-88FE-52F8991574C5}" sibTransId="{EAAE069C-89D5-482E-AE9D-2528F8004806}"/>
    <dgm:cxn modelId="{93592530-821D-F34C-AD2C-AB53A5435376}" type="presParOf" srcId="{CDA734AE-378B-B04E-81D5-97F760761FAD}" destId="{3B52FC71-2CB0-9644-B1DC-BCFC6FDBDA26}" srcOrd="0" destOrd="0" presId="urn:microsoft.com/office/officeart/2005/8/layout/vList2"/>
    <dgm:cxn modelId="{1B84C952-2527-FB4A-92D5-42131C5ED75E}" type="presParOf" srcId="{CDA734AE-378B-B04E-81D5-97F760761FAD}" destId="{E18A5A28-FA00-F741-8050-B6227C28274B}" srcOrd="1" destOrd="0" presId="urn:microsoft.com/office/officeart/2005/8/layout/vList2"/>
    <dgm:cxn modelId="{AB0FE5A4-A9D6-3748-B4D5-13B505E79FA4}" type="presParOf" srcId="{CDA734AE-378B-B04E-81D5-97F760761FAD}" destId="{B99A8AAA-8881-5349-8EA7-AB03451EAD54}" srcOrd="2" destOrd="0" presId="urn:microsoft.com/office/officeart/2005/8/layout/vList2"/>
    <dgm:cxn modelId="{16C182EA-D8ED-A04D-B676-5142DD27E273}" type="presParOf" srcId="{CDA734AE-378B-B04E-81D5-97F760761FAD}" destId="{59C699C8-F1F7-8041-B3F1-AF9A2B06348A}" srcOrd="3" destOrd="0" presId="urn:microsoft.com/office/officeart/2005/8/layout/vList2"/>
    <dgm:cxn modelId="{C2A6A1C5-0195-0449-83C6-999D367930DE}" type="presParOf" srcId="{CDA734AE-378B-B04E-81D5-97F760761FAD}" destId="{2BD38B68-34C4-2A4E-90CF-7C8E1D851047}" srcOrd="4" destOrd="0" presId="urn:microsoft.com/office/officeart/2005/8/layout/vList2"/>
    <dgm:cxn modelId="{42EB6E47-E320-F648-849C-ACDD40699275}" type="presParOf" srcId="{CDA734AE-378B-B04E-81D5-97F760761FAD}" destId="{82B79F13-CFC9-4844-A966-7DD0DC41AA28}" srcOrd="5" destOrd="0" presId="urn:microsoft.com/office/officeart/2005/8/layout/vList2"/>
    <dgm:cxn modelId="{4A4ADBF9-71E2-1D44-8A23-582751784B26}" type="presParOf" srcId="{CDA734AE-378B-B04E-81D5-97F760761FAD}" destId="{8E82F049-C239-8149-9755-F8AAEEC6FF76}" srcOrd="6" destOrd="0" presId="urn:microsoft.com/office/officeart/2005/8/layout/vList2"/>
    <dgm:cxn modelId="{D4BD1535-54C0-924D-A5B3-372AB3D2128C}" type="presParOf" srcId="{CDA734AE-378B-B04E-81D5-97F760761FAD}" destId="{1E5575C7-168A-4E40-9CA4-1D18875089C5}" srcOrd="7" destOrd="0" presId="urn:microsoft.com/office/officeart/2005/8/layout/vList2"/>
    <dgm:cxn modelId="{04EFEFBB-9BD1-5944-8533-0D97950738AB}" type="presParOf" srcId="{CDA734AE-378B-B04E-81D5-97F760761FAD}" destId="{42CDE4F2-9D79-6E42-B995-B3A7923EAFD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376D7FC-2F08-409A-B778-A5EADFD96732}"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B48ADC81-5724-40D0-9F0D-B316DB77B753}">
      <dgm:prSet/>
      <dgm:spPr/>
      <dgm:t>
        <a:bodyPr/>
        <a:lstStyle/>
        <a:p>
          <a:r>
            <a:rPr lang="en-US" b="0" i="0" dirty="0"/>
            <a:t>Botulism is a rare but serious illness caused by a toxin that attacks the body’s nerves.</a:t>
          </a:r>
          <a:endParaRPr lang="en-US" dirty="0"/>
        </a:p>
      </dgm:t>
    </dgm:pt>
    <dgm:pt modelId="{9226A87F-4EEA-4385-8C5D-495A2D2CF656}" type="parTrans" cxnId="{01DADD94-D80B-431D-9A81-D9CA18B67AB7}">
      <dgm:prSet/>
      <dgm:spPr/>
      <dgm:t>
        <a:bodyPr/>
        <a:lstStyle/>
        <a:p>
          <a:endParaRPr lang="en-US"/>
        </a:p>
      </dgm:t>
    </dgm:pt>
    <dgm:pt modelId="{A199D506-0DB2-4BF4-A1FE-CB6ED8756DE1}" type="sibTrans" cxnId="{01DADD94-D80B-431D-9A81-D9CA18B67AB7}">
      <dgm:prSet/>
      <dgm:spPr/>
      <dgm:t>
        <a:bodyPr/>
        <a:lstStyle/>
        <a:p>
          <a:endParaRPr lang="en-US"/>
        </a:p>
      </dgm:t>
    </dgm:pt>
    <dgm:pt modelId="{3FE8705D-A603-400E-B4ED-35EA78BCB9CF}">
      <dgm:prSet/>
      <dgm:spPr/>
      <dgm:t>
        <a:bodyPr/>
        <a:lstStyle/>
        <a:p>
          <a:r>
            <a:rPr lang="en-US" b="0" i="0" u="sng" dirty="0">
              <a:hlinkClick xmlns:r="http://schemas.openxmlformats.org/officeDocument/2006/relationships" r:id="rId1"/>
            </a:rPr>
            <a:t>Symptoms</a:t>
          </a:r>
          <a:r>
            <a:rPr lang="en-US" b="0" i="0" dirty="0"/>
            <a:t> of botulism usually start with weakness of the muscles that control the eyes, face, mouth, and throat. This weakness may spread to the neck, arms, torso, and legs. Botulism also can weaken the muscles involved in breathing, which can lead to difficulty breathing and even death.</a:t>
          </a:r>
          <a:endParaRPr lang="en-US" dirty="0"/>
        </a:p>
      </dgm:t>
    </dgm:pt>
    <dgm:pt modelId="{3095E45F-7B0A-4C5A-8E37-410D0FD23090}" type="parTrans" cxnId="{B0F1E46F-0B08-4553-90B7-65C736CE6B80}">
      <dgm:prSet/>
      <dgm:spPr/>
      <dgm:t>
        <a:bodyPr/>
        <a:lstStyle/>
        <a:p>
          <a:endParaRPr lang="en-US"/>
        </a:p>
      </dgm:t>
    </dgm:pt>
    <dgm:pt modelId="{C9C87F39-4684-484C-AA8F-C5CF9B28164B}" type="sibTrans" cxnId="{B0F1E46F-0B08-4553-90B7-65C736CE6B80}">
      <dgm:prSet/>
      <dgm:spPr/>
      <dgm:t>
        <a:bodyPr/>
        <a:lstStyle/>
        <a:p>
          <a:endParaRPr lang="en-US"/>
        </a:p>
      </dgm:t>
    </dgm:pt>
    <dgm:pt modelId="{BDEC5543-EFBE-4CD2-AC9D-7AB11FA1BF0C}">
      <dgm:prSet/>
      <dgm:spPr/>
      <dgm:t>
        <a:bodyPr/>
        <a:lstStyle/>
        <a:p>
          <a:r>
            <a:rPr lang="en-US" b="1" i="0" dirty="0"/>
            <a:t>Infant botulism</a:t>
          </a:r>
          <a:r>
            <a:rPr lang="en-US" b="0" i="0" dirty="0"/>
            <a:t> can happen if the spores of the bacteria get into an infant’s intestines. The spores grow and produce the toxin which causes illness.</a:t>
          </a:r>
          <a:endParaRPr lang="en-US" dirty="0"/>
        </a:p>
      </dgm:t>
    </dgm:pt>
    <dgm:pt modelId="{612B669C-4E59-4993-BAC5-B8880E94EAF3}" type="parTrans" cxnId="{D8D8B561-D51E-4325-A476-2E9022306A42}">
      <dgm:prSet/>
      <dgm:spPr/>
      <dgm:t>
        <a:bodyPr/>
        <a:lstStyle/>
        <a:p>
          <a:endParaRPr lang="en-US"/>
        </a:p>
      </dgm:t>
    </dgm:pt>
    <dgm:pt modelId="{9BED2F9B-BD3E-4B7D-8C0E-9DE81E0041CB}" type="sibTrans" cxnId="{D8D8B561-D51E-4325-A476-2E9022306A42}">
      <dgm:prSet/>
      <dgm:spPr/>
      <dgm:t>
        <a:bodyPr/>
        <a:lstStyle/>
        <a:p>
          <a:endParaRPr lang="en-US"/>
        </a:p>
      </dgm:t>
    </dgm:pt>
    <dgm:pt modelId="{D4DC83B6-AA5E-4DBB-914A-69A74C328003}">
      <dgm:prSet/>
      <dgm:spPr/>
      <dgm:t>
        <a:bodyPr/>
        <a:lstStyle/>
        <a:p>
          <a:r>
            <a:rPr lang="en-US" b="1" i="0" dirty="0"/>
            <a:t>Foodborne botulism</a:t>
          </a:r>
          <a:r>
            <a:rPr lang="en-US" b="0" i="0" dirty="0"/>
            <a:t> can happen by eating foods that have been contaminated with botulinum toxin. Common sources of foodborne botulism are </a:t>
          </a:r>
          <a:r>
            <a:rPr lang="en-US" b="0" i="0" u="sng" dirty="0">
              <a:hlinkClick xmlns:r="http://schemas.openxmlformats.org/officeDocument/2006/relationships" r:id="rId2"/>
            </a:rPr>
            <a:t>homemade foods</a:t>
          </a:r>
          <a:r>
            <a:rPr lang="en-US" b="0" i="0" dirty="0"/>
            <a:t> that have been improperly canned, preserved, or fermented. Though uncommon, store-bought foods also can be contaminated with botulinum toxin.</a:t>
          </a:r>
          <a:endParaRPr lang="en-US" dirty="0"/>
        </a:p>
      </dgm:t>
    </dgm:pt>
    <dgm:pt modelId="{E3306445-BB75-40F1-8A9F-0EE8A04A278A}" type="parTrans" cxnId="{C3E031DB-5537-4E27-B0DA-4FA94AEFF6A1}">
      <dgm:prSet/>
      <dgm:spPr/>
      <dgm:t>
        <a:bodyPr/>
        <a:lstStyle/>
        <a:p>
          <a:endParaRPr lang="en-US"/>
        </a:p>
      </dgm:t>
    </dgm:pt>
    <dgm:pt modelId="{55287DC3-CBFD-48EA-B729-2BD7A2E43591}" type="sibTrans" cxnId="{C3E031DB-5537-4E27-B0DA-4FA94AEFF6A1}">
      <dgm:prSet/>
      <dgm:spPr/>
      <dgm:t>
        <a:bodyPr/>
        <a:lstStyle/>
        <a:p>
          <a:endParaRPr lang="en-US"/>
        </a:p>
      </dgm:t>
    </dgm:pt>
    <dgm:pt modelId="{27A15768-95DA-3149-8875-12ED6F31FB79}" type="pres">
      <dgm:prSet presAssocID="{3376D7FC-2F08-409A-B778-A5EADFD96732}" presName="vert0" presStyleCnt="0">
        <dgm:presLayoutVars>
          <dgm:dir/>
          <dgm:animOne val="branch"/>
          <dgm:animLvl val="lvl"/>
        </dgm:presLayoutVars>
      </dgm:prSet>
      <dgm:spPr/>
    </dgm:pt>
    <dgm:pt modelId="{87432703-0784-054E-8870-8372AE75759E}" type="pres">
      <dgm:prSet presAssocID="{B48ADC81-5724-40D0-9F0D-B316DB77B753}" presName="thickLine" presStyleLbl="alignNode1" presStyleIdx="0" presStyleCnt="4"/>
      <dgm:spPr/>
    </dgm:pt>
    <dgm:pt modelId="{CC168094-7F24-8540-A693-86A8B17E6927}" type="pres">
      <dgm:prSet presAssocID="{B48ADC81-5724-40D0-9F0D-B316DB77B753}" presName="horz1" presStyleCnt="0"/>
      <dgm:spPr/>
    </dgm:pt>
    <dgm:pt modelId="{C2D9334E-222E-3D49-BF25-B7866C1EF5C9}" type="pres">
      <dgm:prSet presAssocID="{B48ADC81-5724-40D0-9F0D-B316DB77B753}" presName="tx1" presStyleLbl="revTx" presStyleIdx="0" presStyleCnt="4"/>
      <dgm:spPr/>
    </dgm:pt>
    <dgm:pt modelId="{00E45D56-F227-5848-B646-EDB5E5DBBA63}" type="pres">
      <dgm:prSet presAssocID="{B48ADC81-5724-40D0-9F0D-B316DB77B753}" presName="vert1" presStyleCnt="0"/>
      <dgm:spPr/>
    </dgm:pt>
    <dgm:pt modelId="{48A95781-3558-3344-A00A-76E1A0EEEC34}" type="pres">
      <dgm:prSet presAssocID="{3FE8705D-A603-400E-B4ED-35EA78BCB9CF}" presName="thickLine" presStyleLbl="alignNode1" presStyleIdx="1" presStyleCnt="4"/>
      <dgm:spPr/>
    </dgm:pt>
    <dgm:pt modelId="{C0D6E209-19A6-3B4C-9145-D6DC0C3DE5BD}" type="pres">
      <dgm:prSet presAssocID="{3FE8705D-A603-400E-B4ED-35EA78BCB9CF}" presName="horz1" presStyleCnt="0"/>
      <dgm:spPr/>
    </dgm:pt>
    <dgm:pt modelId="{84748D9B-0C3C-8E41-97E0-EE75437E7F6D}" type="pres">
      <dgm:prSet presAssocID="{3FE8705D-A603-400E-B4ED-35EA78BCB9CF}" presName="tx1" presStyleLbl="revTx" presStyleIdx="1" presStyleCnt="4"/>
      <dgm:spPr/>
    </dgm:pt>
    <dgm:pt modelId="{D8831BF7-FBCE-084A-8858-5B057016E5BB}" type="pres">
      <dgm:prSet presAssocID="{3FE8705D-A603-400E-B4ED-35EA78BCB9CF}" presName="vert1" presStyleCnt="0"/>
      <dgm:spPr/>
    </dgm:pt>
    <dgm:pt modelId="{1B435B27-5CC1-4842-B3B1-488F2B51DDE7}" type="pres">
      <dgm:prSet presAssocID="{BDEC5543-EFBE-4CD2-AC9D-7AB11FA1BF0C}" presName="thickLine" presStyleLbl="alignNode1" presStyleIdx="2" presStyleCnt="4"/>
      <dgm:spPr/>
    </dgm:pt>
    <dgm:pt modelId="{EC76B049-BD69-B148-9706-7CA991242BFB}" type="pres">
      <dgm:prSet presAssocID="{BDEC5543-EFBE-4CD2-AC9D-7AB11FA1BF0C}" presName="horz1" presStyleCnt="0"/>
      <dgm:spPr/>
    </dgm:pt>
    <dgm:pt modelId="{CE59488F-F785-2B4C-AA20-D22E94ABE733}" type="pres">
      <dgm:prSet presAssocID="{BDEC5543-EFBE-4CD2-AC9D-7AB11FA1BF0C}" presName="tx1" presStyleLbl="revTx" presStyleIdx="2" presStyleCnt="4"/>
      <dgm:spPr/>
    </dgm:pt>
    <dgm:pt modelId="{BD129C9E-0B65-9F4F-BE0F-C1E9A237EC85}" type="pres">
      <dgm:prSet presAssocID="{BDEC5543-EFBE-4CD2-AC9D-7AB11FA1BF0C}" presName="vert1" presStyleCnt="0"/>
      <dgm:spPr/>
    </dgm:pt>
    <dgm:pt modelId="{A7733F93-93E2-6D4C-88FC-92C82F0C8427}" type="pres">
      <dgm:prSet presAssocID="{D4DC83B6-AA5E-4DBB-914A-69A74C328003}" presName="thickLine" presStyleLbl="alignNode1" presStyleIdx="3" presStyleCnt="4"/>
      <dgm:spPr/>
    </dgm:pt>
    <dgm:pt modelId="{57E8BEFA-4905-5B49-B226-1AEF57ABC024}" type="pres">
      <dgm:prSet presAssocID="{D4DC83B6-AA5E-4DBB-914A-69A74C328003}" presName="horz1" presStyleCnt="0"/>
      <dgm:spPr/>
    </dgm:pt>
    <dgm:pt modelId="{9B82C2FB-299E-2741-9363-D3DB8BC086D6}" type="pres">
      <dgm:prSet presAssocID="{D4DC83B6-AA5E-4DBB-914A-69A74C328003}" presName="tx1" presStyleLbl="revTx" presStyleIdx="3" presStyleCnt="4"/>
      <dgm:spPr/>
    </dgm:pt>
    <dgm:pt modelId="{B5B78B38-F056-7B41-9BE2-E6DC5DCC2C1F}" type="pres">
      <dgm:prSet presAssocID="{D4DC83B6-AA5E-4DBB-914A-69A74C328003}" presName="vert1" presStyleCnt="0"/>
      <dgm:spPr/>
    </dgm:pt>
  </dgm:ptLst>
  <dgm:cxnLst>
    <dgm:cxn modelId="{CCA84739-29FA-C642-B83F-64BFABB34DA6}" type="presOf" srcId="{3FE8705D-A603-400E-B4ED-35EA78BCB9CF}" destId="{84748D9B-0C3C-8E41-97E0-EE75437E7F6D}" srcOrd="0" destOrd="0" presId="urn:microsoft.com/office/officeart/2008/layout/LinedList"/>
    <dgm:cxn modelId="{8356B15A-B82D-7B40-AD72-B3BD950083B1}" type="presOf" srcId="{B48ADC81-5724-40D0-9F0D-B316DB77B753}" destId="{C2D9334E-222E-3D49-BF25-B7866C1EF5C9}" srcOrd="0" destOrd="0" presId="urn:microsoft.com/office/officeart/2008/layout/LinedList"/>
    <dgm:cxn modelId="{D8D8B561-D51E-4325-A476-2E9022306A42}" srcId="{3376D7FC-2F08-409A-B778-A5EADFD96732}" destId="{BDEC5543-EFBE-4CD2-AC9D-7AB11FA1BF0C}" srcOrd="2" destOrd="0" parTransId="{612B669C-4E59-4993-BAC5-B8880E94EAF3}" sibTransId="{9BED2F9B-BD3E-4B7D-8C0E-9DE81E0041CB}"/>
    <dgm:cxn modelId="{EFAD446C-7E6A-9141-8C40-AD4106C25EFB}" type="presOf" srcId="{3376D7FC-2F08-409A-B778-A5EADFD96732}" destId="{27A15768-95DA-3149-8875-12ED6F31FB79}" srcOrd="0" destOrd="0" presId="urn:microsoft.com/office/officeart/2008/layout/LinedList"/>
    <dgm:cxn modelId="{B0F1E46F-0B08-4553-90B7-65C736CE6B80}" srcId="{3376D7FC-2F08-409A-B778-A5EADFD96732}" destId="{3FE8705D-A603-400E-B4ED-35EA78BCB9CF}" srcOrd="1" destOrd="0" parTransId="{3095E45F-7B0A-4C5A-8E37-410D0FD23090}" sibTransId="{C9C87F39-4684-484C-AA8F-C5CF9B28164B}"/>
    <dgm:cxn modelId="{7C3EEF73-56C4-8C40-AB73-8677DA38038F}" type="presOf" srcId="{D4DC83B6-AA5E-4DBB-914A-69A74C328003}" destId="{9B82C2FB-299E-2741-9363-D3DB8BC086D6}" srcOrd="0" destOrd="0" presId="urn:microsoft.com/office/officeart/2008/layout/LinedList"/>
    <dgm:cxn modelId="{01DADD94-D80B-431D-9A81-D9CA18B67AB7}" srcId="{3376D7FC-2F08-409A-B778-A5EADFD96732}" destId="{B48ADC81-5724-40D0-9F0D-B316DB77B753}" srcOrd="0" destOrd="0" parTransId="{9226A87F-4EEA-4385-8C5D-495A2D2CF656}" sibTransId="{A199D506-0DB2-4BF4-A1FE-CB6ED8756DE1}"/>
    <dgm:cxn modelId="{411B359F-1889-3A44-9CF5-68DEDBE7560F}" type="presOf" srcId="{BDEC5543-EFBE-4CD2-AC9D-7AB11FA1BF0C}" destId="{CE59488F-F785-2B4C-AA20-D22E94ABE733}" srcOrd="0" destOrd="0" presId="urn:microsoft.com/office/officeart/2008/layout/LinedList"/>
    <dgm:cxn modelId="{C3E031DB-5537-4E27-B0DA-4FA94AEFF6A1}" srcId="{3376D7FC-2F08-409A-B778-A5EADFD96732}" destId="{D4DC83B6-AA5E-4DBB-914A-69A74C328003}" srcOrd="3" destOrd="0" parTransId="{E3306445-BB75-40F1-8A9F-0EE8A04A278A}" sibTransId="{55287DC3-CBFD-48EA-B729-2BD7A2E43591}"/>
    <dgm:cxn modelId="{0BE47D65-6923-654B-8847-BC76E0D34150}" type="presParOf" srcId="{27A15768-95DA-3149-8875-12ED6F31FB79}" destId="{87432703-0784-054E-8870-8372AE75759E}" srcOrd="0" destOrd="0" presId="urn:microsoft.com/office/officeart/2008/layout/LinedList"/>
    <dgm:cxn modelId="{2638F6B9-B094-7142-B729-B13CA2576FA2}" type="presParOf" srcId="{27A15768-95DA-3149-8875-12ED6F31FB79}" destId="{CC168094-7F24-8540-A693-86A8B17E6927}" srcOrd="1" destOrd="0" presId="urn:microsoft.com/office/officeart/2008/layout/LinedList"/>
    <dgm:cxn modelId="{BD76A6F3-3307-BD48-8921-20460AE71EB5}" type="presParOf" srcId="{CC168094-7F24-8540-A693-86A8B17E6927}" destId="{C2D9334E-222E-3D49-BF25-B7866C1EF5C9}" srcOrd="0" destOrd="0" presId="urn:microsoft.com/office/officeart/2008/layout/LinedList"/>
    <dgm:cxn modelId="{B41FEF3B-DAAB-7F44-BE27-C88A7AFE2653}" type="presParOf" srcId="{CC168094-7F24-8540-A693-86A8B17E6927}" destId="{00E45D56-F227-5848-B646-EDB5E5DBBA63}" srcOrd="1" destOrd="0" presId="urn:microsoft.com/office/officeart/2008/layout/LinedList"/>
    <dgm:cxn modelId="{E7AB694A-E86D-5F47-8624-C9B35416A7DE}" type="presParOf" srcId="{27A15768-95DA-3149-8875-12ED6F31FB79}" destId="{48A95781-3558-3344-A00A-76E1A0EEEC34}" srcOrd="2" destOrd="0" presId="urn:microsoft.com/office/officeart/2008/layout/LinedList"/>
    <dgm:cxn modelId="{10DBDF59-3C4F-354C-A57B-935BC829EEA9}" type="presParOf" srcId="{27A15768-95DA-3149-8875-12ED6F31FB79}" destId="{C0D6E209-19A6-3B4C-9145-D6DC0C3DE5BD}" srcOrd="3" destOrd="0" presId="urn:microsoft.com/office/officeart/2008/layout/LinedList"/>
    <dgm:cxn modelId="{A4BBF996-4046-9444-B264-E59D4E962E22}" type="presParOf" srcId="{C0D6E209-19A6-3B4C-9145-D6DC0C3DE5BD}" destId="{84748D9B-0C3C-8E41-97E0-EE75437E7F6D}" srcOrd="0" destOrd="0" presId="urn:microsoft.com/office/officeart/2008/layout/LinedList"/>
    <dgm:cxn modelId="{D96DA0B0-261A-F645-850B-C30911D5644A}" type="presParOf" srcId="{C0D6E209-19A6-3B4C-9145-D6DC0C3DE5BD}" destId="{D8831BF7-FBCE-084A-8858-5B057016E5BB}" srcOrd="1" destOrd="0" presId="urn:microsoft.com/office/officeart/2008/layout/LinedList"/>
    <dgm:cxn modelId="{EAFAA44D-7D45-0F47-8D57-43341533B38C}" type="presParOf" srcId="{27A15768-95DA-3149-8875-12ED6F31FB79}" destId="{1B435B27-5CC1-4842-B3B1-488F2B51DDE7}" srcOrd="4" destOrd="0" presId="urn:microsoft.com/office/officeart/2008/layout/LinedList"/>
    <dgm:cxn modelId="{19AE1EED-42F4-984C-B170-BBC8AA413E69}" type="presParOf" srcId="{27A15768-95DA-3149-8875-12ED6F31FB79}" destId="{EC76B049-BD69-B148-9706-7CA991242BFB}" srcOrd="5" destOrd="0" presId="urn:microsoft.com/office/officeart/2008/layout/LinedList"/>
    <dgm:cxn modelId="{65695A7F-5AD2-D541-912C-5B3F1282B523}" type="presParOf" srcId="{EC76B049-BD69-B148-9706-7CA991242BFB}" destId="{CE59488F-F785-2B4C-AA20-D22E94ABE733}" srcOrd="0" destOrd="0" presId="urn:microsoft.com/office/officeart/2008/layout/LinedList"/>
    <dgm:cxn modelId="{719CAAD0-5620-3748-864D-AFAB816D789F}" type="presParOf" srcId="{EC76B049-BD69-B148-9706-7CA991242BFB}" destId="{BD129C9E-0B65-9F4F-BE0F-C1E9A237EC85}" srcOrd="1" destOrd="0" presId="urn:microsoft.com/office/officeart/2008/layout/LinedList"/>
    <dgm:cxn modelId="{A6D90A2E-2E74-5E40-9354-CCCF4ABBFB68}" type="presParOf" srcId="{27A15768-95DA-3149-8875-12ED6F31FB79}" destId="{A7733F93-93E2-6D4C-88FC-92C82F0C8427}" srcOrd="6" destOrd="0" presId="urn:microsoft.com/office/officeart/2008/layout/LinedList"/>
    <dgm:cxn modelId="{3AC83DAA-DD03-B744-8B94-D906DD55EA98}" type="presParOf" srcId="{27A15768-95DA-3149-8875-12ED6F31FB79}" destId="{57E8BEFA-4905-5B49-B226-1AEF57ABC024}" srcOrd="7" destOrd="0" presId="urn:microsoft.com/office/officeart/2008/layout/LinedList"/>
    <dgm:cxn modelId="{70E88EED-6DC4-484C-83D2-E4FBD982C799}" type="presParOf" srcId="{57E8BEFA-4905-5B49-B226-1AEF57ABC024}" destId="{9B82C2FB-299E-2741-9363-D3DB8BC086D6}" srcOrd="0" destOrd="0" presId="urn:microsoft.com/office/officeart/2008/layout/LinedList"/>
    <dgm:cxn modelId="{C9E5E0BC-9D28-3A47-BC0A-1CB85F8B656D}" type="presParOf" srcId="{57E8BEFA-4905-5B49-B226-1AEF57ABC024}" destId="{B5B78B38-F056-7B41-9BE2-E6DC5DCC2C1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DEBF570-6471-4158-8555-CB80D405D68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5781F8D-6F82-4352-941F-CAC780FCFCEC}">
      <dgm:prSet/>
      <dgm:spPr/>
      <dgm:t>
        <a:bodyPr/>
        <a:lstStyle/>
        <a:p>
          <a:r>
            <a:rPr lang="en-US" b="0" i="0" dirty="0"/>
            <a:t>Listeriosis is a serious infection usually caused by eating food contaminated with the bacterium </a:t>
          </a:r>
          <a:r>
            <a:rPr lang="en-US" b="0" i="1" dirty="0"/>
            <a:t>Listeria monocytogenes</a:t>
          </a:r>
          <a:r>
            <a:rPr lang="en-US" b="0" i="0" dirty="0"/>
            <a:t>. </a:t>
          </a:r>
          <a:endParaRPr lang="en-US" dirty="0"/>
        </a:p>
      </dgm:t>
    </dgm:pt>
    <dgm:pt modelId="{905D36A3-FF62-4500-8CF9-EF2078E7574D}" type="parTrans" cxnId="{94146164-43FC-4FD7-9852-91FD4010FF80}">
      <dgm:prSet/>
      <dgm:spPr/>
      <dgm:t>
        <a:bodyPr/>
        <a:lstStyle/>
        <a:p>
          <a:endParaRPr lang="en-US"/>
        </a:p>
      </dgm:t>
    </dgm:pt>
    <dgm:pt modelId="{9EEA4FB7-838B-404D-9174-9DBF99B89775}" type="sibTrans" cxnId="{94146164-43FC-4FD7-9852-91FD4010FF80}">
      <dgm:prSet/>
      <dgm:spPr/>
      <dgm:t>
        <a:bodyPr/>
        <a:lstStyle/>
        <a:p>
          <a:endParaRPr lang="en-US"/>
        </a:p>
      </dgm:t>
    </dgm:pt>
    <dgm:pt modelId="{B8D77ADD-5714-4558-B6B6-3C849B942B65}">
      <dgm:prSet/>
      <dgm:spPr/>
      <dgm:t>
        <a:bodyPr/>
        <a:lstStyle/>
        <a:p>
          <a:r>
            <a:rPr lang="en-US" b="0" i="0" dirty="0"/>
            <a:t>An estimated 1,600 people get listeriosis each year, and about 260 die. </a:t>
          </a:r>
          <a:endParaRPr lang="en-US" dirty="0"/>
        </a:p>
      </dgm:t>
    </dgm:pt>
    <dgm:pt modelId="{9AA123E2-FBB8-49D1-A679-D99A54839339}" type="parTrans" cxnId="{72A28276-0168-4EB1-BC69-32836F124AAA}">
      <dgm:prSet/>
      <dgm:spPr/>
      <dgm:t>
        <a:bodyPr/>
        <a:lstStyle/>
        <a:p>
          <a:endParaRPr lang="en-US"/>
        </a:p>
      </dgm:t>
    </dgm:pt>
    <dgm:pt modelId="{864917F2-1480-417B-A6C9-F0D800FD3D05}" type="sibTrans" cxnId="{72A28276-0168-4EB1-BC69-32836F124AAA}">
      <dgm:prSet/>
      <dgm:spPr/>
      <dgm:t>
        <a:bodyPr/>
        <a:lstStyle/>
        <a:p>
          <a:endParaRPr lang="en-US"/>
        </a:p>
      </dgm:t>
    </dgm:pt>
    <dgm:pt modelId="{96ADCD18-ED7E-47A3-889A-65E261279966}">
      <dgm:prSet/>
      <dgm:spPr/>
      <dgm:t>
        <a:bodyPr/>
        <a:lstStyle/>
        <a:p>
          <a:r>
            <a:rPr lang="en-US" b="0" i="0" dirty="0"/>
            <a:t>The infection is most likely to sicken pregnant women and their newborns, adults aged 65 or older, and people with weakened immune systems to invasive illness</a:t>
          </a:r>
          <a:endParaRPr lang="en-US" dirty="0"/>
        </a:p>
      </dgm:t>
    </dgm:pt>
    <dgm:pt modelId="{AAD9AEEF-4BC8-434F-9F47-54CDC4ACEF7B}" type="parTrans" cxnId="{43BB3094-C414-4FB2-B764-9DE9C9B29185}">
      <dgm:prSet/>
      <dgm:spPr/>
      <dgm:t>
        <a:bodyPr/>
        <a:lstStyle/>
        <a:p>
          <a:endParaRPr lang="en-US"/>
        </a:p>
      </dgm:t>
    </dgm:pt>
    <dgm:pt modelId="{378B2F38-DF98-4E6D-8994-70F1FF9BF667}" type="sibTrans" cxnId="{43BB3094-C414-4FB2-B764-9DE9C9B29185}">
      <dgm:prSet/>
      <dgm:spPr/>
      <dgm:t>
        <a:bodyPr/>
        <a:lstStyle/>
        <a:p>
          <a:endParaRPr lang="en-US"/>
        </a:p>
      </dgm:t>
    </dgm:pt>
    <dgm:pt modelId="{F11E6C17-C465-4986-BC81-8859F6849816}">
      <dgm:prSet/>
      <dgm:spPr/>
      <dgm:t>
        <a:bodyPr/>
        <a:lstStyle/>
        <a:p>
          <a:r>
            <a:rPr lang="en-US" sz="1700" b="0" i="0" dirty="0"/>
            <a:t>People who are pregnant </a:t>
          </a:r>
          <a:r>
            <a:rPr lang="en-US" sz="1700" dirty="0"/>
            <a:t>S</a:t>
          </a:r>
          <a:r>
            <a:rPr lang="en-US" sz="1700" b="0" i="0" dirty="0"/>
            <a:t>ymptoms typically include</a:t>
          </a:r>
          <a:endParaRPr lang="en-US" sz="1700" dirty="0"/>
        </a:p>
      </dgm:t>
    </dgm:pt>
    <dgm:pt modelId="{7408E3DF-8264-4812-B942-AC0AD5B3A3B6}" type="parTrans" cxnId="{22136DCD-E459-4632-8269-A5E881019F7E}">
      <dgm:prSet/>
      <dgm:spPr/>
      <dgm:t>
        <a:bodyPr/>
        <a:lstStyle/>
        <a:p>
          <a:endParaRPr lang="en-US"/>
        </a:p>
      </dgm:t>
    </dgm:pt>
    <dgm:pt modelId="{38A04E73-EFEC-4FC0-9704-961674F11611}" type="sibTrans" cxnId="{22136DCD-E459-4632-8269-A5E881019F7E}">
      <dgm:prSet/>
      <dgm:spPr/>
      <dgm:t>
        <a:bodyPr/>
        <a:lstStyle/>
        <a:p>
          <a:endParaRPr lang="en-US"/>
        </a:p>
      </dgm:t>
    </dgm:pt>
    <dgm:pt modelId="{02917428-64D9-486F-86BD-DC3E90ECB473}">
      <dgm:prSet custT="1"/>
      <dgm:spPr/>
      <dgm:t>
        <a:bodyPr/>
        <a:lstStyle/>
        <a:p>
          <a:r>
            <a:rPr lang="en-US" sz="1600" b="0" i="0" dirty="0"/>
            <a:t>Fever and Flu-like symptoms, such as muscle aches and fatigue</a:t>
          </a:r>
          <a:endParaRPr lang="en-US" sz="1600" dirty="0"/>
        </a:p>
      </dgm:t>
    </dgm:pt>
    <dgm:pt modelId="{29356ECE-D486-4BD5-B6D4-316696E3BEDB}" type="parTrans" cxnId="{710CDD6C-494F-4DEC-AFFD-A2193E49A365}">
      <dgm:prSet/>
      <dgm:spPr/>
      <dgm:t>
        <a:bodyPr/>
        <a:lstStyle/>
        <a:p>
          <a:endParaRPr lang="en-US"/>
        </a:p>
      </dgm:t>
    </dgm:pt>
    <dgm:pt modelId="{95824154-5E08-4786-9BB5-F17B690B4087}" type="sibTrans" cxnId="{710CDD6C-494F-4DEC-AFFD-A2193E49A365}">
      <dgm:prSet/>
      <dgm:spPr/>
      <dgm:t>
        <a:bodyPr/>
        <a:lstStyle/>
        <a:p>
          <a:endParaRPr lang="en-US"/>
        </a:p>
      </dgm:t>
    </dgm:pt>
    <dgm:pt modelId="{A6165C06-6B60-4CB6-BECB-97ABDA0661B0}">
      <dgm:prSet/>
      <dgm:spPr/>
      <dgm:t>
        <a:bodyPr/>
        <a:lstStyle/>
        <a:p>
          <a:r>
            <a:rPr lang="en-US" sz="1700" b="0" i="0" dirty="0"/>
            <a:t>People who are not pregnant symptoms typically include</a:t>
          </a:r>
          <a:endParaRPr lang="en-US" sz="1700" dirty="0"/>
        </a:p>
      </dgm:t>
    </dgm:pt>
    <dgm:pt modelId="{431BC04C-627F-43D1-95C5-C7DFE8FF95CD}" type="parTrans" cxnId="{D5994CB0-3BA0-45C7-9EF5-211C1DF0DC1D}">
      <dgm:prSet/>
      <dgm:spPr/>
      <dgm:t>
        <a:bodyPr/>
        <a:lstStyle/>
        <a:p>
          <a:endParaRPr lang="en-US"/>
        </a:p>
      </dgm:t>
    </dgm:pt>
    <dgm:pt modelId="{4E822EFA-B3AB-4F22-B715-0926C481CD01}" type="sibTrans" cxnId="{D5994CB0-3BA0-45C7-9EF5-211C1DF0DC1D}">
      <dgm:prSet/>
      <dgm:spPr/>
      <dgm:t>
        <a:bodyPr/>
        <a:lstStyle/>
        <a:p>
          <a:endParaRPr lang="en-US"/>
        </a:p>
      </dgm:t>
    </dgm:pt>
    <dgm:pt modelId="{60126C3D-2858-4D47-9B0C-A0BBEC36F69D}">
      <dgm:prSet custT="1"/>
      <dgm:spPr/>
      <dgm:t>
        <a:bodyPr/>
        <a:lstStyle/>
        <a:p>
          <a:r>
            <a:rPr lang="en-US" sz="1600" b="0" i="0" dirty="0"/>
            <a:t>Fever, Flu-like symptoms, such as muscle aches and fatigue, Headache, seizures, confusion</a:t>
          </a:r>
          <a:endParaRPr lang="en-US" sz="1600" dirty="0"/>
        </a:p>
      </dgm:t>
    </dgm:pt>
    <dgm:pt modelId="{FD54AC0F-8C8F-4B1A-B459-49EA0C393850}" type="parTrans" cxnId="{F0981A6A-4F6D-40E3-84B6-6279CAF5C9AC}">
      <dgm:prSet/>
      <dgm:spPr/>
      <dgm:t>
        <a:bodyPr/>
        <a:lstStyle/>
        <a:p>
          <a:endParaRPr lang="en-US"/>
        </a:p>
      </dgm:t>
    </dgm:pt>
    <dgm:pt modelId="{DED57C40-EB9A-4A00-98F6-8D1C7B9A31A6}" type="sibTrans" cxnId="{F0981A6A-4F6D-40E3-84B6-6279CAF5C9AC}">
      <dgm:prSet/>
      <dgm:spPr/>
      <dgm:t>
        <a:bodyPr/>
        <a:lstStyle/>
        <a:p>
          <a:endParaRPr lang="en-US"/>
        </a:p>
      </dgm:t>
    </dgm:pt>
    <dgm:pt modelId="{38191F86-EF01-0749-87F5-2FE113D5E3FC}" type="pres">
      <dgm:prSet presAssocID="{9DEBF570-6471-4158-8555-CB80D405D681}" presName="diagram" presStyleCnt="0">
        <dgm:presLayoutVars>
          <dgm:dir/>
          <dgm:resizeHandles val="exact"/>
        </dgm:presLayoutVars>
      </dgm:prSet>
      <dgm:spPr/>
    </dgm:pt>
    <dgm:pt modelId="{BE7A8DE3-041B-AD49-8377-9651867ADFC2}" type="pres">
      <dgm:prSet presAssocID="{05781F8D-6F82-4352-941F-CAC780FCFCEC}" presName="node" presStyleLbl="node1" presStyleIdx="0" presStyleCnt="5">
        <dgm:presLayoutVars>
          <dgm:bulletEnabled val="1"/>
        </dgm:presLayoutVars>
      </dgm:prSet>
      <dgm:spPr/>
    </dgm:pt>
    <dgm:pt modelId="{9696FEAB-B179-FF4D-9A11-C68AAFC421E3}" type="pres">
      <dgm:prSet presAssocID="{9EEA4FB7-838B-404D-9174-9DBF99B89775}" presName="sibTrans" presStyleCnt="0"/>
      <dgm:spPr/>
    </dgm:pt>
    <dgm:pt modelId="{3C4B9324-0305-634E-9330-3FB383768F7D}" type="pres">
      <dgm:prSet presAssocID="{B8D77ADD-5714-4558-B6B6-3C849B942B65}" presName="node" presStyleLbl="node1" presStyleIdx="1" presStyleCnt="5">
        <dgm:presLayoutVars>
          <dgm:bulletEnabled val="1"/>
        </dgm:presLayoutVars>
      </dgm:prSet>
      <dgm:spPr/>
    </dgm:pt>
    <dgm:pt modelId="{8DA74F91-5713-AE47-9A75-D489C2E52539}" type="pres">
      <dgm:prSet presAssocID="{864917F2-1480-417B-A6C9-F0D800FD3D05}" presName="sibTrans" presStyleCnt="0"/>
      <dgm:spPr/>
    </dgm:pt>
    <dgm:pt modelId="{E81E3E80-A9CE-DD4A-B3EF-0404C08CB11D}" type="pres">
      <dgm:prSet presAssocID="{96ADCD18-ED7E-47A3-889A-65E261279966}" presName="node" presStyleLbl="node1" presStyleIdx="2" presStyleCnt="5">
        <dgm:presLayoutVars>
          <dgm:bulletEnabled val="1"/>
        </dgm:presLayoutVars>
      </dgm:prSet>
      <dgm:spPr/>
    </dgm:pt>
    <dgm:pt modelId="{4CBB5E25-5795-DA48-A131-D7DE0E1F9913}" type="pres">
      <dgm:prSet presAssocID="{378B2F38-DF98-4E6D-8994-70F1FF9BF667}" presName="sibTrans" presStyleCnt="0"/>
      <dgm:spPr/>
    </dgm:pt>
    <dgm:pt modelId="{8288AFAD-08A6-6E42-A6AD-F4CF2C6E2C2E}" type="pres">
      <dgm:prSet presAssocID="{F11E6C17-C465-4986-BC81-8859F6849816}" presName="node" presStyleLbl="node1" presStyleIdx="3" presStyleCnt="5">
        <dgm:presLayoutVars>
          <dgm:bulletEnabled val="1"/>
        </dgm:presLayoutVars>
      </dgm:prSet>
      <dgm:spPr/>
    </dgm:pt>
    <dgm:pt modelId="{5E4D9F5D-A2D3-B044-9CA8-216EED3D1E40}" type="pres">
      <dgm:prSet presAssocID="{38A04E73-EFEC-4FC0-9704-961674F11611}" presName="sibTrans" presStyleCnt="0"/>
      <dgm:spPr/>
    </dgm:pt>
    <dgm:pt modelId="{256627E7-960D-4B44-A332-688184DFFA2A}" type="pres">
      <dgm:prSet presAssocID="{A6165C06-6B60-4CB6-BECB-97ABDA0661B0}" presName="node" presStyleLbl="node1" presStyleIdx="4" presStyleCnt="5">
        <dgm:presLayoutVars>
          <dgm:bulletEnabled val="1"/>
        </dgm:presLayoutVars>
      </dgm:prSet>
      <dgm:spPr/>
    </dgm:pt>
  </dgm:ptLst>
  <dgm:cxnLst>
    <dgm:cxn modelId="{2D553F03-258F-0D4A-81DB-710CACA77907}" type="presOf" srcId="{A6165C06-6B60-4CB6-BECB-97ABDA0661B0}" destId="{256627E7-960D-4B44-A332-688184DFFA2A}" srcOrd="0" destOrd="0" presId="urn:microsoft.com/office/officeart/2005/8/layout/default"/>
    <dgm:cxn modelId="{922E9723-50EC-9B41-82A6-0378F6B6E42D}" type="presOf" srcId="{F11E6C17-C465-4986-BC81-8859F6849816}" destId="{8288AFAD-08A6-6E42-A6AD-F4CF2C6E2C2E}" srcOrd="0" destOrd="0" presId="urn:microsoft.com/office/officeart/2005/8/layout/default"/>
    <dgm:cxn modelId="{91D60D46-EB27-B447-A09A-F45F21AB2116}" type="presOf" srcId="{96ADCD18-ED7E-47A3-889A-65E261279966}" destId="{E81E3E80-A9CE-DD4A-B3EF-0404C08CB11D}" srcOrd="0" destOrd="0" presId="urn:microsoft.com/office/officeart/2005/8/layout/default"/>
    <dgm:cxn modelId="{58F1164E-091A-0447-B266-1FAACC74E27E}" type="presOf" srcId="{05781F8D-6F82-4352-941F-CAC780FCFCEC}" destId="{BE7A8DE3-041B-AD49-8377-9651867ADFC2}" srcOrd="0" destOrd="0" presId="urn:microsoft.com/office/officeart/2005/8/layout/default"/>
    <dgm:cxn modelId="{94146164-43FC-4FD7-9852-91FD4010FF80}" srcId="{9DEBF570-6471-4158-8555-CB80D405D681}" destId="{05781F8D-6F82-4352-941F-CAC780FCFCEC}" srcOrd="0" destOrd="0" parTransId="{905D36A3-FF62-4500-8CF9-EF2078E7574D}" sibTransId="{9EEA4FB7-838B-404D-9174-9DBF99B89775}"/>
    <dgm:cxn modelId="{F0981A6A-4F6D-40E3-84B6-6279CAF5C9AC}" srcId="{A6165C06-6B60-4CB6-BECB-97ABDA0661B0}" destId="{60126C3D-2858-4D47-9B0C-A0BBEC36F69D}" srcOrd="0" destOrd="0" parTransId="{FD54AC0F-8C8F-4B1A-B459-49EA0C393850}" sibTransId="{DED57C40-EB9A-4A00-98F6-8D1C7B9A31A6}"/>
    <dgm:cxn modelId="{710CDD6C-494F-4DEC-AFFD-A2193E49A365}" srcId="{F11E6C17-C465-4986-BC81-8859F6849816}" destId="{02917428-64D9-486F-86BD-DC3E90ECB473}" srcOrd="0" destOrd="0" parTransId="{29356ECE-D486-4BD5-B6D4-316696E3BEDB}" sibTransId="{95824154-5E08-4786-9BB5-F17B690B4087}"/>
    <dgm:cxn modelId="{72A28276-0168-4EB1-BC69-32836F124AAA}" srcId="{9DEBF570-6471-4158-8555-CB80D405D681}" destId="{B8D77ADD-5714-4558-B6B6-3C849B942B65}" srcOrd="1" destOrd="0" parTransId="{9AA123E2-FBB8-49D1-A679-D99A54839339}" sibTransId="{864917F2-1480-417B-A6C9-F0D800FD3D05}"/>
    <dgm:cxn modelId="{B882228F-DE78-7643-BF92-AA2A45BB82D2}" type="presOf" srcId="{B8D77ADD-5714-4558-B6B6-3C849B942B65}" destId="{3C4B9324-0305-634E-9330-3FB383768F7D}" srcOrd="0" destOrd="0" presId="urn:microsoft.com/office/officeart/2005/8/layout/default"/>
    <dgm:cxn modelId="{F1EE4492-0DE8-4D4E-BE60-BBC5E2C3D06C}" type="presOf" srcId="{60126C3D-2858-4D47-9B0C-A0BBEC36F69D}" destId="{256627E7-960D-4B44-A332-688184DFFA2A}" srcOrd="0" destOrd="1" presId="urn:microsoft.com/office/officeart/2005/8/layout/default"/>
    <dgm:cxn modelId="{43BB3094-C414-4FB2-B764-9DE9C9B29185}" srcId="{9DEBF570-6471-4158-8555-CB80D405D681}" destId="{96ADCD18-ED7E-47A3-889A-65E261279966}" srcOrd="2" destOrd="0" parTransId="{AAD9AEEF-4BC8-434F-9F47-54CDC4ACEF7B}" sibTransId="{378B2F38-DF98-4E6D-8994-70F1FF9BF667}"/>
    <dgm:cxn modelId="{D5994CB0-3BA0-45C7-9EF5-211C1DF0DC1D}" srcId="{9DEBF570-6471-4158-8555-CB80D405D681}" destId="{A6165C06-6B60-4CB6-BECB-97ABDA0661B0}" srcOrd="4" destOrd="0" parTransId="{431BC04C-627F-43D1-95C5-C7DFE8FF95CD}" sibTransId="{4E822EFA-B3AB-4F22-B715-0926C481CD01}"/>
    <dgm:cxn modelId="{22136DCD-E459-4632-8269-A5E881019F7E}" srcId="{9DEBF570-6471-4158-8555-CB80D405D681}" destId="{F11E6C17-C465-4986-BC81-8859F6849816}" srcOrd="3" destOrd="0" parTransId="{7408E3DF-8264-4812-B942-AC0AD5B3A3B6}" sibTransId="{38A04E73-EFEC-4FC0-9704-961674F11611}"/>
    <dgm:cxn modelId="{D75D98DD-1871-0240-9BEC-0772C148D06E}" type="presOf" srcId="{02917428-64D9-486F-86BD-DC3E90ECB473}" destId="{8288AFAD-08A6-6E42-A6AD-F4CF2C6E2C2E}" srcOrd="0" destOrd="1" presId="urn:microsoft.com/office/officeart/2005/8/layout/default"/>
    <dgm:cxn modelId="{AF551DF8-29AE-4343-8C6D-45070F11C588}" type="presOf" srcId="{9DEBF570-6471-4158-8555-CB80D405D681}" destId="{38191F86-EF01-0749-87F5-2FE113D5E3FC}" srcOrd="0" destOrd="0" presId="urn:microsoft.com/office/officeart/2005/8/layout/default"/>
    <dgm:cxn modelId="{E2E46A34-0A9F-D243-AF6E-3A75E933BBC7}" type="presParOf" srcId="{38191F86-EF01-0749-87F5-2FE113D5E3FC}" destId="{BE7A8DE3-041B-AD49-8377-9651867ADFC2}" srcOrd="0" destOrd="0" presId="urn:microsoft.com/office/officeart/2005/8/layout/default"/>
    <dgm:cxn modelId="{4FEF5FB9-7606-A940-BBC2-7E4482E5BC58}" type="presParOf" srcId="{38191F86-EF01-0749-87F5-2FE113D5E3FC}" destId="{9696FEAB-B179-FF4D-9A11-C68AAFC421E3}" srcOrd="1" destOrd="0" presId="urn:microsoft.com/office/officeart/2005/8/layout/default"/>
    <dgm:cxn modelId="{8D8E76F7-66CE-8741-98CD-E5FE29E4559D}" type="presParOf" srcId="{38191F86-EF01-0749-87F5-2FE113D5E3FC}" destId="{3C4B9324-0305-634E-9330-3FB383768F7D}" srcOrd="2" destOrd="0" presId="urn:microsoft.com/office/officeart/2005/8/layout/default"/>
    <dgm:cxn modelId="{F6170DAD-3AA9-2544-9624-D7CBDA0A7CA2}" type="presParOf" srcId="{38191F86-EF01-0749-87F5-2FE113D5E3FC}" destId="{8DA74F91-5713-AE47-9A75-D489C2E52539}" srcOrd="3" destOrd="0" presId="urn:microsoft.com/office/officeart/2005/8/layout/default"/>
    <dgm:cxn modelId="{6241912C-4512-A243-AEC5-71A242744FD5}" type="presParOf" srcId="{38191F86-EF01-0749-87F5-2FE113D5E3FC}" destId="{E81E3E80-A9CE-DD4A-B3EF-0404C08CB11D}" srcOrd="4" destOrd="0" presId="urn:microsoft.com/office/officeart/2005/8/layout/default"/>
    <dgm:cxn modelId="{33275192-2F6D-6449-B1E3-F3CE3EFB6755}" type="presParOf" srcId="{38191F86-EF01-0749-87F5-2FE113D5E3FC}" destId="{4CBB5E25-5795-DA48-A131-D7DE0E1F9913}" srcOrd="5" destOrd="0" presId="urn:microsoft.com/office/officeart/2005/8/layout/default"/>
    <dgm:cxn modelId="{22DBEE5E-AA00-A34B-BAD7-3A914AEE5BE0}" type="presParOf" srcId="{38191F86-EF01-0749-87F5-2FE113D5E3FC}" destId="{8288AFAD-08A6-6E42-A6AD-F4CF2C6E2C2E}" srcOrd="6" destOrd="0" presId="urn:microsoft.com/office/officeart/2005/8/layout/default"/>
    <dgm:cxn modelId="{FC383181-C425-D54A-A2C1-012ED881B295}" type="presParOf" srcId="{38191F86-EF01-0749-87F5-2FE113D5E3FC}" destId="{5E4D9F5D-A2D3-B044-9CA8-216EED3D1E40}" srcOrd="7" destOrd="0" presId="urn:microsoft.com/office/officeart/2005/8/layout/default"/>
    <dgm:cxn modelId="{6AA2DB17-DFDE-CF46-A93B-ACE82CE21352}" type="presParOf" srcId="{38191F86-EF01-0749-87F5-2FE113D5E3FC}" destId="{256627E7-960D-4B44-A332-688184DFFA2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99772AF-4388-4575-A5BA-9C72658E9953}"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04DAA6F5-A72A-41FA-AE95-FA0DEB427411}">
      <dgm:prSet/>
      <dgm:spPr/>
      <dgm:t>
        <a:bodyPr/>
        <a:lstStyle/>
        <a:p>
          <a:r>
            <a:rPr lang="en-US" b="0" i="0" dirty="0"/>
            <a:t>People who are pregnant</a:t>
          </a:r>
          <a:endParaRPr lang="en-US" dirty="0"/>
        </a:p>
      </dgm:t>
    </dgm:pt>
    <dgm:pt modelId="{6E8F25AA-1DB8-47CD-804E-E2F6DA219752}" type="parTrans" cxnId="{5ECC526B-97BE-4ABE-8EB1-7760CB714D48}">
      <dgm:prSet/>
      <dgm:spPr/>
      <dgm:t>
        <a:bodyPr/>
        <a:lstStyle/>
        <a:p>
          <a:endParaRPr lang="en-US"/>
        </a:p>
      </dgm:t>
    </dgm:pt>
    <dgm:pt modelId="{4D504FC7-ED53-475B-9F14-0E9044AC9F67}" type="sibTrans" cxnId="{5ECC526B-97BE-4ABE-8EB1-7760CB714D48}">
      <dgm:prSet/>
      <dgm:spPr/>
      <dgm:t>
        <a:bodyPr/>
        <a:lstStyle/>
        <a:p>
          <a:endParaRPr lang="en-US"/>
        </a:p>
      </dgm:t>
    </dgm:pt>
    <dgm:pt modelId="{6E0B3FC9-15DB-4AF7-90F2-21B65EEBBBEF}">
      <dgm:prSet/>
      <dgm:spPr/>
      <dgm:t>
        <a:bodyPr/>
        <a:lstStyle/>
        <a:p>
          <a:r>
            <a:rPr lang="en-US" b="0" i="0" dirty="0"/>
            <a:t>Symptoms in pregnant people are usually mild. Some pregnant people never have symptoms.</a:t>
          </a:r>
          <a:endParaRPr lang="en-US" dirty="0"/>
        </a:p>
      </dgm:t>
    </dgm:pt>
    <dgm:pt modelId="{B560783B-E739-46DA-B4D5-C818C0B69992}" type="parTrans" cxnId="{6B1FEB5C-B0A5-4DB8-8E04-7CFBF69AE52B}">
      <dgm:prSet/>
      <dgm:spPr/>
      <dgm:t>
        <a:bodyPr/>
        <a:lstStyle/>
        <a:p>
          <a:endParaRPr lang="en-US"/>
        </a:p>
      </dgm:t>
    </dgm:pt>
    <dgm:pt modelId="{FC60C666-2739-4838-BAB1-B1A997F1BC97}" type="sibTrans" cxnId="{6B1FEB5C-B0A5-4DB8-8E04-7CFBF69AE52B}">
      <dgm:prSet/>
      <dgm:spPr/>
      <dgm:t>
        <a:bodyPr/>
        <a:lstStyle/>
        <a:p>
          <a:endParaRPr lang="en-US"/>
        </a:p>
      </dgm:t>
    </dgm:pt>
    <dgm:pt modelId="{E600D338-3C38-4955-B92A-3CD3D94D134E}">
      <dgm:prSet/>
      <dgm:spPr/>
      <dgm:t>
        <a:bodyPr/>
        <a:lstStyle/>
        <a:p>
          <a:r>
            <a:rPr lang="en-US" b="0" i="0" dirty="0"/>
            <a:t>However, infection during pregnancy usually leads to miscarriage, stillbirth, premature delivery, or life-threatening infection of the newborn.</a:t>
          </a:r>
          <a:endParaRPr lang="en-US" dirty="0"/>
        </a:p>
      </dgm:t>
    </dgm:pt>
    <dgm:pt modelId="{FF733577-1CC5-4132-8FE5-061D5349102D}" type="parTrans" cxnId="{3DB0DF21-EB1F-48C2-B536-9026954A0A55}">
      <dgm:prSet/>
      <dgm:spPr/>
      <dgm:t>
        <a:bodyPr/>
        <a:lstStyle/>
        <a:p>
          <a:endParaRPr lang="en-US"/>
        </a:p>
      </dgm:t>
    </dgm:pt>
    <dgm:pt modelId="{F798C3AE-D346-4475-8748-DDFBDF5BB40A}" type="sibTrans" cxnId="{3DB0DF21-EB1F-48C2-B536-9026954A0A55}">
      <dgm:prSet/>
      <dgm:spPr/>
      <dgm:t>
        <a:bodyPr/>
        <a:lstStyle/>
        <a:p>
          <a:endParaRPr lang="en-US"/>
        </a:p>
      </dgm:t>
    </dgm:pt>
    <dgm:pt modelId="{CC304C84-9208-45B6-965C-3EE792048374}">
      <dgm:prSet/>
      <dgm:spPr/>
      <dgm:t>
        <a:bodyPr/>
        <a:lstStyle/>
        <a:p>
          <a:r>
            <a:rPr lang="en-US" b="0" i="0" dirty="0"/>
            <a:t>People who are not pregnant</a:t>
          </a:r>
          <a:endParaRPr lang="en-US" dirty="0"/>
        </a:p>
      </dgm:t>
    </dgm:pt>
    <dgm:pt modelId="{25DEC308-A2CE-422E-83B1-198D3810DE08}" type="parTrans" cxnId="{3ADCD19F-6F67-4929-B3AE-D307C414D98D}">
      <dgm:prSet/>
      <dgm:spPr/>
      <dgm:t>
        <a:bodyPr/>
        <a:lstStyle/>
        <a:p>
          <a:endParaRPr lang="en-US"/>
        </a:p>
      </dgm:t>
    </dgm:pt>
    <dgm:pt modelId="{6CFD49A4-4007-4069-87CC-88181520D044}" type="sibTrans" cxnId="{3ADCD19F-6F67-4929-B3AE-D307C414D98D}">
      <dgm:prSet/>
      <dgm:spPr/>
      <dgm:t>
        <a:bodyPr/>
        <a:lstStyle/>
        <a:p>
          <a:endParaRPr lang="en-US"/>
        </a:p>
      </dgm:t>
    </dgm:pt>
    <dgm:pt modelId="{09D64264-8597-4B98-9739-2CDC0F03DE8E}">
      <dgm:prSet/>
      <dgm:spPr/>
      <dgm:t>
        <a:bodyPr/>
        <a:lstStyle/>
        <a:p>
          <a:r>
            <a:rPr lang="en-US" b="0" i="0" dirty="0"/>
            <a:t>Symptoms in non-pregnant people can be severe.</a:t>
          </a:r>
          <a:endParaRPr lang="en-US" dirty="0"/>
        </a:p>
      </dgm:t>
    </dgm:pt>
    <dgm:pt modelId="{6DDAFCFD-F9AA-460C-B469-6321CFBFCED1}" type="parTrans" cxnId="{D80DCDE3-C8F2-4C63-85AC-BB38F435F965}">
      <dgm:prSet/>
      <dgm:spPr/>
      <dgm:t>
        <a:bodyPr/>
        <a:lstStyle/>
        <a:p>
          <a:endParaRPr lang="en-US"/>
        </a:p>
      </dgm:t>
    </dgm:pt>
    <dgm:pt modelId="{E9EB299F-A7CF-4999-A25D-13F9A4AD902E}" type="sibTrans" cxnId="{D80DCDE3-C8F2-4C63-85AC-BB38F435F965}">
      <dgm:prSet/>
      <dgm:spPr/>
      <dgm:t>
        <a:bodyPr/>
        <a:lstStyle/>
        <a:p>
          <a:endParaRPr lang="en-US"/>
        </a:p>
      </dgm:t>
    </dgm:pt>
    <dgm:pt modelId="{596E5973-0F51-4E2D-BF0C-BDF04B976D2C}">
      <dgm:prSet/>
      <dgm:spPr/>
      <dgm:t>
        <a:bodyPr/>
        <a:lstStyle/>
        <a:p>
          <a:r>
            <a:rPr lang="en-US" b="1" i="0" u="sng" dirty="0"/>
            <a:t>Almost 1 in 20 non-pregnant people with invasive listeriosis die.</a:t>
          </a:r>
          <a:endParaRPr lang="en-US" b="1" u="sng" dirty="0"/>
        </a:p>
      </dgm:t>
    </dgm:pt>
    <dgm:pt modelId="{AD061131-89DB-4795-AF67-E43F6D128AB2}" type="parTrans" cxnId="{E76E93F3-D9C8-47D8-A275-D0F6BF50B18D}">
      <dgm:prSet/>
      <dgm:spPr/>
      <dgm:t>
        <a:bodyPr/>
        <a:lstStyle/>
        <a:p>
          <a:endParaRPr lang="en-US"/>
        </a:p>
      </dgm:t>
    </dgm:pt>
    <dgm:pt modelId="{4638F425-BAC7-41E6-A4BA-D115B9E986AA}" type="sibTrans" cxnId="{E76E93F3-D9C8-47D8-A275-D0F6BF50B18D}">
      <dgm:prSet/>
      <dgm:spPr/>
      <dgm:t>
        <a:bodyPr/>
        <a:lstStyle/>
        <a:p>
          <a:endParaRPr lang="en-US"/>
        </a:p>
      </dgm:t>
    </dgm:pt>
    <dgm:pt modelId="{EA0BAFE5-2022-2246-A3A7-CE06295789CD}" type="pres">
      <dgm:prSet presAssocID="{599772AF-4388-4575-A5BA-9C72658E9953}" presName="linear" presStyleCnt="0">
        <dgm:presLayoutVars>
          <dgm:dir/>
          <dgm:animLvl val="lvl"/>
          <dgm:resizeHandles val="exact"/>
        </dgm:presLayoutVars>
      </dgm:prSet>
      <dgm:spPr/>
    </dgm:pt>
    <dgm:pt modelId="{61D1078B-362C-C142-AFEB-30FEFCCFF788}" type="pres">
      <dgm:prSet presAssocID="{04DAA6F5-A72A-41FA-AE95-FA0DEB427411}" presName="parentLin" presStyleCnt="0"/>
      <dgm:spPr/>
    </dgm:pt>
    <dgm:pt modelId="{85D21498-E2B9-E644-813E-C7CCD7E97D47}" type="pres">
      <dgm:prSet presAssocID="{04DAA6F5-A72A-41FA-AE95-FA0DEB427411}" presName="parentLeftMargin" presStyleLbl="node1" presStyleIdx="0" presStyleCnt="2"/>
      <dgm:spPr/>
    </dgm:pt>
    <dgm:pt modelId="{85C06D22-FE66-4A4F-9F94-91B290DEBEB6}" type="pres">
      <dgm:prSet presAssocID="{04DAA6F5-A72A-41FA-AE95-FA0DEB427411}" presName="parentText" presStyleLbl="node1" presStyleIdx="0" presStyleCnt="2">
        <dgm:presLayoutVars>
          <dgm:chMax val="0"/>
          <dgm:bulletEnabled val="1"/>
        </dgm:presLayoutVars>
      </dgm:prSet>
      <dgm:spPr/>
    </dgm:pt>
    <dgm:pt modelId="{A59C8AB7-E3D7-D740-A2E1-248A2054E8F5}" type="pres">
      <dgm:prSet presAssocID="{04DAA6F5-A72A-41FA-AE95-FA0DEB427411}" presName="negativeSpace" presStyleCnt="0"/>
      <dgm:spPr/>
    </dgm:pt>
    <dgm:pt modelId="{AD5DC4F9-29CA-364A-86A5-AB87672D8EBC}" type="pres">
      <dgm:prSet presAssocID="{04DAA6F5-A72A-41FA-AE95-FA0DEB427411}" presName="childText" presStyleLbl="conFgAcc1" presStyleIdx="0" presStyleCnt="2">
        <dgm:presLayoutVars>
          <dgm:bulletEnabled val="1"/>
        </dgm:presLayoutVars>
      </dgm:prSet>
      <dgm:spPr/>
    </dgm:pt>
    <dgm:pt modelId="{7CF70D9C-3275-F640-AB66-FE11F2D9E4D1}" type="pres">
      <dgm:prSet presAssocID="{4D504FC7-ED53-475B-9F14-0E9044AC9F67}" presName="spaceBetweenRectangles" presStyleCnt="0"/>
      <dgm:spPr/>
    </dgm:pt>
    <dgm:pt modelId="{D1D8B442-7967-F04A-A73B-4B5108C183DC}" type="pres">
      <dgm:prSet presAssocID="{CC304C84-9208-45B6-965C-3EE792048374}" presName="parentLin" presStyleCnt="0"/>
      <dgm:spPr/>
    </dgm:pt>
    <dgm:pt modelId="{9E8D5936-5357-0C40-8B8A-FDF25FAB81CF}" type="pres">
      <dgm:prSet presAssocID="{CC304C84-9208-45B6-965C-3EE792048374}" presName="parentLeftMargin" presStyleLbl="node1" presStyleIdx="0" presStyleCnt="2"/>
      <dgm:spPr/>
    </dgm:pt>
    <dgm:pt modelId="{6779B4B3-7ECE-074A-8F79-AF6088AA359B}" type="pres">
      <dgm:prSet presAssocID="{CC304C84-9208-45B6-965C-3EE792048374}" presName="parentText" presStyleLbl="node1" presStyleIdx="1" presStyleCnt="2">
        <dgm:presLayoutVars>
          <dgm:chMax val="0"/>
          <dgm:bulletEnabled val="1"/>
        </dgm:presLayoutVars>
      </dgm:prSet>
      <dgm:spPr/>
    </dgm:pt>
    <dgm:pt modelId="{F998FBB8-0CE8-D348-94E9-E39BC732B9BA}" type="pres">
      <dgm:prSet presAssocID="{CC304C84-9208-45B6-965C-3EE792048374}" presName="negativeSpace" presStyleCnt="0"/>
      <dgm:spPr/>
    </dgm:pt>
    <dgm:pt modelId="{5BE77BCF-0531-7547-9CAC-F3FC0965ECE6}" type="pres">
      <dgm:prSet presAssocID="{CC304C84-9208-45B6-965C-3EE792048374}" presName="childText" presStyleLbl="conFgAcc1" presStyleIdx="1" presStyleCnt="2">
        <dgm:presLayoutVars>
          <dgm:bulletEnabled val="1"/>
        </dgm:presLayoutVars>
      </dgm:prSet>
      <dgm:spPr/>
    </dgm:pt>
  </dgm:ptLst>
  <dgm:cxnLst>
    <dgm:cxn modelId="{6ACDE818-A921-5B4A-913B-8258E63B09A1}" type="presOf" srcId="{599772AF-4388-4575-A5BA-9C72658E9953}" destId="{EA0BAFE5-2022-2246-A3A7-CE06295789CD}" srcOrd="0" destOrd="0" presId="urn:microsoft.com/office/officeart/2005/8/layout/list1"/>
    <dgm:cxn modelId="{3DB0DF21-EB1F-48C2-B536-9026954A0A55}" srcId="{04DAA6F5-A72A-41FA-AE95-FA0DEB427411}" destId="{E600D338-3C38-4955-B92A-3CD3D94D134E}" srcOrd="1" destOrd="0" parTransId="{FF733577-1CC5-4132-8FE5-061D5349102D}" sibTransId="{F798C3AE-D346-4475-8748-DDFBDF5BB40A}"/>
    <dgm:cxn modelId="{AA403E40-9223-3640-97DC-07C52F1E9149}" type="presOf" srcId="{CC304C84-9208-45B6-965C-3EE792048374}" destId="{9E8D5936-5357-0C40-8B8A-FDF25FAB81CF}" srcOrd="0" destOrd="0" presId="urn:microsoft.com/office/officeart/2005/8/layout/list1"/>
    <dgm:cxn modelId="{C70F6E43-BCD6-2545-A099-08B89E3F4633}" type="presOf" srcId="{E600D338-3C38-4955-B92A-3CD3D94D134E}" destId="{AD5DC4F9-29CA-364A-86A5-AB87672D8EBC}" srcOrd="0" destOrd="1" presId="urn:microsoft.com/office/officeart/2005/8/layout/list1"/>
    <dgm:cxn modelId="{6B1FEB5C-B0A5-4DB8-8E04-7CFBF69AE52B}" srcId="{04DAA6F5-A72A-41FA-AE95-FA0DEB427411}" destId="{6E0B3FC9-15DB-4AF7-90F2-21B65EEBBBEF}" srcOrd="0" destOrd="0" parTransId="{B560783B-E739-46DA-B4D5-C818C0B69992}" sibTransId="{FC60C666-2739-4838-BAB1-B1A997F1BC97}"/>
    <dgm:cxn modelId="{6C7B2C61-04F4-9C42-A30E-A7789546745C}" type="presOf" srcId="{CC304C84-9208-45B6-965C-3EE792048374}" destId="{6779B4B3-7ECE-074A-8F79-AF6088AA359B}" srcOrd="1" destOrd="0" presId="urn:microsoft.com/office/officeart/2005/8/layout/list1"/>
    <dgm:cxn modelId="{5ECC526B-97BE-4ABE-8EB1-7760CB714D48}" srcId="{599772AF-4388-4575-A5BA-9C72658E9953}" destId="{04DAA6F5-A72A-41FA-AE95-FA0DEB427411}" srcOrd="0" destOrd="0" parTransId="{6E8F25AA-1DB8-47CD-804E-E2F6DA219752}" sibTransId="{4D504FC7-ED53-475B-9F14-0E9044AC9F67}"/>
    <dgm:cxn modelId="{8A12029B-4A0B-E14C-99F1-EB437DAEB832}" type="presOf" srcId="{04DAA6F5-A72A-41FA-AE95-FA0DEB427411}" destId="{85D21498-E2B9-E644-813E-C7CCD7E97D47}" srcOrd="0" destOrd="0" presId="urn:microsoft.com/office/officeart/2005/8/layout/list1"/>
    <dgm:cxn modelId="{3ADCD19F-6F67-4929-B3AE-D307C414D98D}" srcId="{599772AF-4388-4575-A5BA-9C72658E9953}" destId="{CC304C84-9208-45B6-965C-3EE792048374}" srcOrd="1" destOrd="0" parTransId="{25DEC308-A2CE-422E-83B1-198D3810DE08}" sibTransId="{6CFD49A4-4007-4069-87CC-88181520D044}"/>
    <dgm:cxn modelId="{D10C83AA-79AC-6E45-9688-0258DE00CDF1}" type="presOf" srcId="{596E5973-0F51-4E2D-BF0C-BDF04B976D2C}" destId="{5BE77BCF-0531-7547-9CAC-F3FC0965ECE6}" srcOrd="0" destOrd="1" presId="urn:microsoft.com/office/officeart/2005/8/layout/list1"/>
    <dgm:cxn modelId="{08D96BBA-85A7-AF4C-822D-FDB0008F9869}" type="presOf" srcId="{6E0B3FC9-15DB-4AF7-90F2-21B65EEBBBEF}" destId="{AD5DC4F9-29CA-364A-86A5-AB87672D8EBC}" srcOrd="0" destOrd="0" presId="urn:microsoft.com/office/officeart/2005/8/layout/list1"/>
    <dgm:cxn modelId="{B6298BDD-BB35-DB4B-A39E-736C91DEED1B}" type="presOf" srcId="{04DAA6F5-A72A-41FA-AE95-FA0DEB427411}" destId="{85C06D22-FE66-4A4F-9F94-91B290DEBEB6}" srcOrd="1" destOrd="0" presId="urn:microsoft.com/office/officeart/2005/8/layout/list1"/>
    <dgm:cxn modelId="{992438DE-E217-6E48-852C-BCA76546C342}" type="presOf" srcId="{09D64264-8597-4B98-9739-2CDC0F03DE8E}" destId="{5BE77BCF-0531-7547-9CAC-F3FC0965ECE6}" srcOrd="0" destOrd="0" presId="urn:microsoft.com/office/officeart/2005/8/layout/list1"/>
    <dgm:cxn modelId="{D80DCDE3-C8F2-4C63-85AC-BB38F435F965}" srcId="{CC304C84-9208-45B6-965C-3EE792048374}" destId="{09D64264-8597-4B98-9739-2CDC0F03DE8E}" srcOrd="0" destOrd="0" parTransId="{6DDAFCFD-F9AA-460C-B469-6321CFBFCED1}" sibTransId="{E9EB299F-A7CF-4999-A25D-13F9A4AD902E}"/>
    <dgm:cxn modelId="{E76E93F3-D9C8-47D8-A275-D0F6BF50B18D}" srcId="{CC304C84-9208-45B6-965C-3EE792048374}" destId="{596E5973-0F51-4E2D-BF0C-BDF04B976D2C}" srcOrd="1" destOrd="0" parTransId="{AD061131-89DB-4795-AF67-E43F6D128AB2}" sibTransId="{4638F425-BAC7-41E6-A4BA-D115B9E986AA}"/>
    <dgm:cxn modelId="{7992DA11-38BB-CE44-B110-310805B33744}" type="presParOf" srcId="{EA0BAFE5-2022-2246-A3A7-CE06295789CD}" destId="{61D1078B-362C-C142-AFEB-30FEFCCFF788}" srcOrd="0" destOrd="0" presId="urn:microsoft.com/office/officeart/2005/8/layout/list1"/>
    <dgm:cxn modelId="{2B3A0BDE-6116-F548-91DA-3B79903375D3}" type="presParOf" srcId="{61D1078B-362C-C142-AFEB-30FEFCCFF788}" destId="{85D21498-E2B9-E644-813E-C7CCD7E97D47}" srcOrd="0" destOrd="0" presId="urn:microsoft.com/office/officeart/2005/8/layout/list1"/>
    <dgm:cxn modelId="{E69E2821-E374-3645-870A-6C8E05D7946F}" type="presParOf" srcId="{61D1078B-362C-C142-AFEB-30FEFCCFF788}" destId="{85C06D22-FE66-4A4F-9F94-91B290DEBEB6}" srcOrd="1" destOrd="0" presId="urn:microsoft.com/office/officeart/2005/8/layout/list1"/>
    <dgm:cxn modelId="{47FC7C0A-1577-9A4C-92D8-D766F0018A8C}" type="presParOf" srcId="{EA0BAFE5-2022-2246-A3A7-CE06295789CD}" destId="{A59C8AB7-E3D7-D740-A2E1-248A2054E8F5}" srcOrd="1" destOrd="0" presId="urn:microsoft.com/office/officeart/2005/8/layout/list1"/>
    <dgm:cxn modelId="{9579CD4D-AE13-BF4D-81BF-BF89412267AF}" type="presParOf" srcId="{EA0BAFE5-2022-2246-A3A7-CE06295789CD}" destId="{AD5DC4F9-29CA-364A-86A5-AB87672D8EBC}" srcOrd="2" destOrd="0" presId="urn:microsoft.com/office/officeart/2005/8/layout/list1"/>
    <dgm:cxn modelId="{A7FB3295-9635-7040-99E3-FDDCF7006473}" type="presParOf" srcId="{EA0BAFE5-2022-2246-A3A7-CE06295789CD}" destId="{7CF70D9C-3275-F640-AB66-FE11F2D9E4D1}" srcOrd="3" destOrd="0" presId="urn:microsoft.com/office/officeart/2005/8/layout/list1"/>
    <dgm:cxn modelId="{262AE133-2914-7749-B5ED-06746E700083}" type="presParOf" srcId="{EA0BAFE5-2022-2246-A3A7-CE06295789CD}" destId="{D1D8B442-7967-F04A-A73B-4B5108C183DC}" srcOrd="4" destOrd="0" presId="urn:microsoft.com/office/officeart/2005/8/layout/list1"/>
    <dgm:cxn modelId="{95C3C448-809D-0047-B911-342E1FBB2F82}" type="presParOf" srcId="{D1D8B442-7967-F04A-A73B-4B5108C183DC}" destId="{9E8D5936-5357-0C40-8B8A-FDF25FAB81CF}" srcOrd="0" destOrd="0" presId="urn:microsoft.com/office/officeart/2005/8/layout/list1"/>
    <dgm:cxn modelId="{64D60382-CF26-D24A-9D8E-7DB85110BCB5}" type="presParOf" srcId="{D1D8B442-7967-F04A-A73B-4B5108C183DC}" destId="{6779B4B3-7ECE-074A-8F79-AF6088AA359B}" srcOrd="1" destOrd="0" presId="urn:microsoft.com/office/officeart/2005/8/layout/list1"/>
    <dgm:cxn modelId="{F5B937A3-A83B-B949-B90C-4809AE46857D}" type="presParOf" srcId="{EA0BAFE5-2022-2246-A3A7-CE06295789CD}" destId="{F998FBB8-0CE8-D348-94E9-E39BC732B9BA}" srcOrd="5" destOrd="0" presId="urn:microsoft.com/office/officeart/2005/8/layout/list1"/>
    <dgm:cxn modelId="{1E13820A-A9A6-F942-9A8D-3289000D4A32}" type="presParOf" srcId="{EA0BAFE5-2022-2246-A3A7-CE06295789CD}" destId="{5BE77BCF-0531-7547-9CAC-F3FC0965ECE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2280A73-9CB5-4E84-B0C1-BAB1341AC6E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95F7199-AD2A-4462-B840-3919A0F26A20}">
      <dgm:prSet/>
      <dgm:spPr/>
      <dgm:t>
        <a:bodyPr/>
        <a:lstStyle/>
        <a:p>
          <a:r>
            <a:rPr lang="en-US" b="0" i="0" dirty="0"/>
            <a:t>Most people with </a:t>
          </a:r>
          <a:r>
            <a:rPr lang="en-US" b="0" i="1" dirty="0"/>
            <a:t>Shigella</a:t>
          </a:r>
          <a:r>
            <a:rPr lang="en-US" b="0" i="0" dirty="0"/>
            <a:t> infection have diarrhea (sometimes bloody), fever, and stomach cramps. </a:t>
          </a:r>
          <a:endParaRPr lang="en-US" dirty="0"/>
        </a:p>
      </dgm:t>
    </dgm:pt>
    <dgm:pt modelId="{3D101C0F-28C8-42FF-9A4E-3A1563A6BA16}" type="parTrans" cxnId="{E4BA6216-BD58-48AF-BD09-99A8FDD0561B}">
      <dgm:prSet/>
      <dgm:spPr/>
      <dgm:t>
        <a:bodyPr/>
        <a:lstStyle/>
        <a:p>
          <a:endParaRPr lang="en-US"/>
        </a:p>
      </dgm:t>
    </dgm:pt>
    <dgm:pt modelId="{8E063D20-BAEF-42EC-8274-A4D6386990E1}" type="sibTrans" cxnId="{E4BA6216-BD58-48AF-BD09-99A8FDD0561B}">
      <dgm:prSet/>
      <dgm:spPr/>
      <dgm:t>
        <a:bodyPr/>
        <a:lstStyle/>
        <a:p>
          <a:endParaRPr lang="en-US"/>
        </a:p>
      </dgm:t>
    </dgm:pt>
    <dgm:pt modelId="{ACF6B2EB-A76F-4C5C-8438-A7BAC65A9B28}">
      <dgm:prSet/>
      <dgm:spPr/>
      <dgm:t>
        <a:bodyPr/>
        <a:lstStyle/>
        <a:p>
          <a:r>
            <a:rPr lang="en-US" b="0" i="0" dirty="0"/>
            <a:t>Symptoms usually begin 1–2 days after infection and last 7 days. </a:t>
          </a:r>
          <a:endParaRPr lang="en-US" dirty="0"/>
        </a:p>
      </dgm:t>
    </dgm:pt>
    <dgm:pt modelId="{96B3F69B-E413-4972-BDE8-6F38F0682049}" type="parTrans" cxnId="{A44BB250-30CB-4EBD-93DE-734D4EE0079A}">
      <dgm:prSet/>
      <dgm:spPr/>
      <dgm:t>
        <a:bodyPr/>
        <a:lstStyle/>
        <a:p>
          <a:endParaRPr lang="en-US"/>
        </a:p>
      </dgm:t>
    </dgm:pt>
    <dgm:pt modelId="{F494C4C2-BBB4-42EC-8A96-4858491C547E}" type="sibTrans" cxnId="{A44BB250-30CB-4EBD-93DE-734D4EE0079A}">
      <dgm:prSet/>
      <dgm:spPr/>
      <dgm:t>
        <a:bodyPr/>
        <a:lstStyle/>
        <a:p>
          <a:endParaRPr lang="en-US"/>
        </a:p>
      </dgm:t>
    </dgm:pt>
    <dgm:pt modelId="{4CC931BA-72F0-481E-9794-46FB800EEB91}">
      <dgm:prSet/>
      <dgm:spPr/>
      <dgm:t>
        <a:bodyPr/>
        <a:lstStyle/>
        <a:p>
          <a:r>
            <a:rPr lang="en-US" b="0" i="0" dirty="0"/>
            <a:t>Most people recover without needing antibiotics. </a:t>
          </a:r>
          <a:endParaRPr lang="en-US" dirty="0"/>
        </a:p>
      </dgm:t>
    </dgm:pt>
    <dgm:pt modelId="{2EF064C7-6C6C-4057-B0E5-E77BC7EB1717}" type="parTrans" cxnId="{E3FD057B-8069-429F-A826-E4A2666733BA}">
      <dgm:prSet/>
      <dgm:spPr/>
      <dgm:t>
        <a:bodyPr/>
        <a:lstStyle/>
        <a:p>
          <a:endParaRPr lang="en-US"/>
        </a:p>
      </dgm:t>
    </dgm:pt>
    <dgm:pt modelId="{A90CF86D-0C57-4B69-A44A-DDE526426113}" type="sibTrans" cxnId="{E3FD057B-8069-429F-A826-E4A2666733BA}">
      <dgm:prSet/>
      <dgm:spPr/>
      <dgm:t>
        <a:bodyPr/>
        <a:lstStyle/>
        <a:p>
          <a:endParaRPr lang="en-US"/>
        </a:p>
      </dgm:t>
    </dgm:pt>
    <dgm:pt modelId="{256DF3AF-B7A8-452F-8125-855843757302}">
      <dgm:prSet/>
      <dgm:spPr/>
      <dgm:t>
        <a:bodyPr/>
        <a:lstStyle/>
        <a:p>
          <a:r>
            <a:rPr lang="en-US" b="0" i="0" dirty="0"/>
            <a:t>However, people with severe illness and those with underlying conditions that weaken the immune system should be given antibiotics. </a:t>
          </a:r>
          <a:endParaRPr lang="en-US" dirty="0"/>
        </a:p>
      </dgm:t>
    </dgm:pt>
    <dgm:pt modelId="{BA95E635-6480-4021-8F23-AEF8A53BBAB9}" type="parTrans" cxnId="{59823598-5205-4D63-8990-9115FCADCF82}">
      <dgm:prSet/>
      <dgm:spPr/>
      <dgm:t>
        <a:bodyPr/>
        <a:lstStyle/>
        <a:p>
          <a:endParaRPr lang="en-US"/>
        </a:p>
      </dgm:t>
    </dgm:pt>
    <dgm:pt modelId="{E5DA3ABF-B41E-4217-9F90-7EDCEB9BF724}" type="sibTrans" cxnId="{59823598-5205-4D63-8990-9115FCADCF82}">
      <dgm:prSet/>
      <dgm:spPr/>
      <dgm:t>
        <a:bodyPr/>
        <a:lstStyle/>
        <a:p>
          <a:endParaRPr lang="en-US"/>
        </a:p>
      </dgm:t>
    </dgm:pt>
    <dgm:pt modelId="{573976F4-0AC8-4D67-A030-A36603601E34}">
      <dgm:prSet/>
      <dgm:spPr/>
      <dgm:t>
        <a:bodyPr/>
        <a:lstStyle/>
        <a:p>
          <a:r>
            <a:rPr lang="en-US" b="0" i="0" dirty="0"/>
            <a:t>Antibiotics can shorten the duration of illness (by about 2 days) and might help reduce the spread of </a:t>
          </a:r>
          <a:r>
            <a:rPr lang="en-US" b="0" i="1" dirty="0"/>
            <a:t>Shigella</a:t>
          </a:r>
          <a:r>
            <a:rPr lang="en-US" b="0" i="0" dirty="0"/>
            <a:t> to others. </a:t>
          </a:r>
          <a:endParaRPr lang="en-US" dirty="0"/>
        </a:p>
      </dgm:t>
    </dgm:pt>
    <dgm:pt modelId="{DB363588-37D6-4C03-9ACC-23D7DA0C4D85}" type="parTrans" cxnId="{E7F80222-4EE7-44F8-A701-C8DEE69B4CC5}">
      <dgm:prSet/>
      <dgm:spPr/>
      <dgm:t>
        <a:bodyPr/>
        <a:lstStyle/>
        <a:p>
          <a:endParaRPr lang="en-US"/>
        </a:p>
      </dgm:t>
    </dgm:pt>
    <dgm:pt modelId="{D8A63556-4C36-4D3F-BCB8-DB65C724CC8C}" type="sibTrans" cxnId="{E7F80222-4EE7-44F8-A701-C8DEE69B4CC5}">
      <dgm:prSet/>
      <dgm:spPr/>
      <dgm:t>
        <a:bodyPr/>
        <a:lstStyle/>
        <a:p>
          <a:endParaRPr lang="en-US"/>
        </a:p>
      </dgm:t>
    </dgm:pt>
    <dgm:pt modelId="{027F9305-0BDF-364D-BDFB-03089C9AE475}" type="pres">
      <dgm:prSet presAssocID="{12280A73-9CB5-4E84-B0C1-BAB1341AC6EA}" presName="linear" presStyleCnt="0">
        <dgm:presLayoutVars>
          <dgm:animLvl val="lvl"/>
          <dgm:resizeHandles val="exact"/>
        </dgm:presLayoutVars>
      </dgm:prSet>
      <dgm:spPr/>
    </dgm:pt>
    <dgm:pt modelId="{655A6279-8188-F046-BC5F-12E7B584082C}" type="pres">
      <dgm:prSet presAssocID="{795F7199-AD2A-4462-B840-3919A0F26A20}" presName="parentText" presStyleLbl="node1" presStyleIdx="0" presStyleCnt="5">
        <dgm:presLayoutVars>
          <dgm:chMax val="0"/>
          <dgm:bulletEnabled val="1"/>
        </dgm:presLayoutVars>
      </dgm:prSet>
      <dgm:spPr/>
    </dgm:pt>
    <dgm:pt modelId="{ED41B315-8128-224D-8FD6-3C04E4F90B37}" type="pres">
      <dgm:prSet presAssocID="{8E063D20-BAEF-42EC-8274-A4D6386990E1}" presName="spacer" presStyleCnt="0"/>
      <dgm:spPr/>
    </dgm:pt>
    <dgm:pt modelId="{6E36A354-1EC3-7A46-91A6-DCAF98C4E962}" type="pres">
      <dgm:prSet presAssocID="{ACF6B2EB-A76F-4C5C-8438-A7BAC65A9B28}" presName="parentText" presStyleLbl="node1" presStyleIdx="1" presStyleCnt="5">
        <dgm:presLayoutVars>
          <dgm:chMax val="0"/>
          <dgm:bulletEnabled val="1"/>
        </dgm:presLayoutVars>
      </dgm:prSet>
      <dgm:spPr/>
    </dgm:pt>
    <dgm:pt modelId="{39AC11CF-4ABE-8E4C-8DF4-7FFBD5A8DC8F}" type="pres">
      <dgm:prSet presAssocID="{F494C4C2-BBB4-42EC-8A96-4858491C547E}" presName="spacer" presStyleCnt="0"/>
      <dgm:spPr/>
    </dgm:pt>
    <dgm:pt modelId="{D6F4FCF6-170D-F048-BF9E-8F11D2BA8CDA}" type="pres">
      <dgm:prSet presAssocID="{4CC931BA-72F0-481E-9794-46FB800EEB91}" presName="parentText" presStyleLbl="node1" presStyleIdx="2" presStyleCnt="5">
        <dgm:presLayoutVars>
          <dgm:chMax val="0"/>
          <dgm:bulletEnabled val="1"/>
        </dgm:presLayoutVars>
      </dgm:prSet>
      <dgm:spPr/>
    </dgm:pt>
    <dgm:pt modelId="{B2BDC071-43EF-6C49-9D42-8FB5F224BF9E}" type="pres">
      <dgm:prSet presAssocID="{A90CF86D-0C57-4B69-A44A-DDE526426113}" presName="spacer" presStyleCnt="0"/>
      <dgm:spPr/>
    </dgm:pt>
    <dgm:pt modelId="{5ADCBDEA-051D-3748-9A8E-B42D9A6DDE57}" type="pres">
      <dgm:prSet presAssocID="{256DF3AF-B7A8-452F-8125-855843757302}" presName="parentText" presStyleLbl="node1" presStyleIdx="3" presStyleCnt="5">
        <dgm:presLayoutVars>
          <dgm:chMax val="0"/>
          <dgm:bulletEnabled val="1"/>
        </dgm:presLayoutVars>
      </dgm:prSet>
      <dgm:spPr/>
    </dgm:pt>
    <dgm:pt modelId="{D505A557-66A4-5544-9191-0866867C80D8}" type="pres">
      <dgm:prSet presAssocID="{E5DA3ABF-B41E-4217-9F90-7EDCEB9BF724}" presName="spacer" presStyleCnt="0"/>
      <dgm:spPr/>
    </dgm:pt>
    <dgm:pt modelId="{4215B1C4-E261-EF4D-98F9-B84F5D537298}" type="pres">
      <dgm:prSet presAssocID="{573976F4-0AC8-4D67-A030-A36603601E34}" presName="parentText" presStyleLbl="node1" presStyleIdx="4" presStyleCnt="5">
        <dgm:presLayoutVars>
          <dgm:chMax val="0"/>
          <dgm:bulletEnabled val="1"/>
        </dgm:presLayoutVars>
      </dgm:prSet>
      <dgm:spPr/>
    </dgm:pt>
  </dgm:ptLst>
  <dgm:cxnLst>
    <dgm:cxn modelId="{E4BA6216-BD58-48AF-BD09-99A8FDD0561B}" srcId="{12280A73-9CB5-4E84-B0C1-BAB1341AC6EA}" destId="{795F7199-AD2A-4462-B840-3919A0F26A20}" srcOrd="0" destOrd="0" parTransId="{3D101C0F-28C8-42FF-9A4E-3A1563A6BA16}" sibTransId="{8E063D20-BAEF-42EC-8274-A4D6386990E1}"/>
    <dgm:cxn modelId="{E7F80222-4EE7-44F8-A701-C8DEE69B4CC5}" srcId="{12280A73-9CB5-4E84-B0C1-BAB1341AC6EA}" destId="{573976F4-0AC8-4D67-A030-A36603601E34}" srcOrd="4" destOrd="0" parTransId="{DB363588-37D6-4C03-9ACC-23D7DA0C4D85}" sibTransId="{D8A63556-4C36-4D3F-BCB8-DB65C724CC8C}"/>
    <dgm:cxn modelId="{8B448728-6CF2-A346-9339-40D956852BF5}" type="presOf" srcId="{256DF3AF-B7A8-452F-8125-855843757302}" destId="{5ADCBDEA-051D-3748-9A8E-B42D9A6DDE57}" srcOrd="0" destOrd="0" presId="urn:microsoft.com/office/officeart/2005/8/layout/vList2"/>
    <dgm:cxn modelId="{A44BB250-30CB-4EBD-93DE-734D4EE0079A}" srcId="{12280A73-9CB5-4E84-B0C1-BAB1341AC6EA}" destId="{ACF6B2EB-A76F-4C5C-8438-A7BAC65A9B28}" srcOrd="1" destOrd="0" parTransId="{96B3F69B-E413-4972-BDE8-6F38F0682049}" sibTransId="{F494C4C2-BBB4-42EC-8A96-4858491C547E}"/>
    <dgm:cxn modelId="{5A7A025D-0102-7043-A7A1-F57C113D31BF}" type="presOf" srcId="{12280A73-9CB5-4E84-B0C1-BAB1341AC6EA}" destId="{027F9305-0BDF-364D-BDFB-03089C9AE475}" srcOrd="0" destOrd="0" presId="urn:microsoft.com/office/officeart/2005/8/layout/vList2"/>
    <dgm:cxn modelId="{E3FD057B-8069-429F-A826-E4A2666733BA}" srcId="{12280A73-9CB5-4E84-B0C1-BAB1341AC6EA}" destId="{4CC931BA-72F0-481E-9794-46FB800EEB91}" srcOrd="2" destOrd="0" parTransId="{2EF064C7-6C6C-4057-B0E5-E77BC7EB1717}" sibTransId="{A90CF86D-0C57-4B69-A44A-DDE526426113}"/>
    <dgm:cxn modelId="{E1C0DA7E-7F73-8547-A1FE-529A724F4126}" type="presOf" srcId="{ACF6B2EB-A76F-4C5C-8438-A7BAC65A9B28}" destId="{6E36A354-1EC3-7A46-91A6-DCAF98C4E962}" srcOrd="0" destOrd="0" presId="urn:microsoft.com/office/officeart/2005/8/layout/vList2"/>
    <dgm:cxn modelId="{71D0248E-7C62-6F4F-A142-AEF9C68DFB53}" type="presOf" srcId="{573976F4-0AC8-4D67-A030-A36603601E34}" destId="{4215B1C4-E261-EF4D-98F9-B84F5D537298}" srcOrd="0" destOrd="0" presId="urn:microsoft.com/office/officeart/2005/8/layout/vList2"/>
    <dgm:cxn modelId="{59823598-5205-4D63-8990-9115FCADCF82}" srcId="{12280A73-9CB5-4E84-B0C1-BAB1341AC6EA}" destId="{256DF3AF-B7A8-452F-8125-855843757302}" srcOrd="3" destOrd="0" parTransId="{BA95E635-6480-4021-8F23-AEF8A53BBAB9}" sibTransId="{E5DA3ABF-B41E-4217-9F90-7EDCEB9BF724}"/>
    <dgm:cxn modelId="{047477B9-67ED-E049-9B14-A5BA68DB34B5}" type="presOf" srcId="{4CC931BA-72F0-481E-9794-46FB800EEB91}" destId="{D6F4FCF6-170D-F048-BF9E-8F11D2BA8CDA}" srcOrd="0" destOrd="0" presId="urn:microsoft.com/office/officeart/2005/8/layout/vList2"/>
    <dgm:cxn modelId="{A2EB20F4-69FA-8048-B3CE-7F09C4DB4F9F}" type="presOf" srcId="{795F7199-AD2A-4462-B840-3919A0F26A20}" destId="{655A6279-8188-F046-BC5F-12E7B584082C}" srcOrd="0" destOrd="0" presId="urn:microsoft.com/office/officeart/2005/8/layout/vList2"/>
    <dgm:cxn modelId="{03586266-5A97-A24D-A652-CC86C0E47CEB}" type="presParOf" srcId="{027F9305-0BDF-364D-BDFB-03089C9AE475}" destId="{655A6279-8188-F046-BC5F-12E7B584082C}" srcOrd="0" destOrd="0" presId="urn:microsoft.com/office/officeart/2005/8/layout/vList2"/>
    <dgm:cxn modelId="{03DEBD4F-B568-2842-B1F3-7B970FECBC45}" type="presParOf" srcId="{027F9305-0BDF-364D-BDFB-03089C9AE475}" destId="{ED41B315-8128-224D-8FD6-3C04E4F90B37}" srcOrd="1" destOrd="0" presId="urn:microsoft.com/office/officeart/2005/8/layout/vList2"/>
    <dgm:cxn modelId="{5C5C902F-9778-EC47-A9F9-B40262885E20}" type="presParOf" srcId="{027F9305-0BDF-364D-BDFB-03089C9AE475}" destId="{6E36A354-1EC3-7A46-91A6-DCAF98C4E962}" srcOrd="2" destOrd="0" presId="urn:microsoft.com/office/officeart/2005/8/layout/vList2"/>
    <dgm:cxn modelId="{FC51AB6E-8382-C647-86D5-ACC5F562AD87}" type="presParOf" srcId="{027F9305-0BDF-364D-BDFB-03089C9AE475}" destId="{39AC11CF-4ABE-8E4C-8DF4-7FFBD5A8DC8F}" srcOrd="3" destOrd="0" presId="urn:microsoft.com/office/officeart/2005/8/layout/vList2"/>
    <dgm:cxn modelId="{4BBEA8D3-05F0-F544-B7FB-C89B3D823B80}" type="presParOf" srcId="{027F9305-0BDF-364D-BDFB-03089C9AE475}" destId="{D6F4FCF6-170D-F048-BF9E-8F11D2BA8CDA}" srcOrd="4" destOrd="0" presId="urn:microsoft.com/office/officeart/2005/8/layout/vList2"/>
    <dgm:cxn modelId="{5AE1B87C-E714-814F-A6FB-4C5AA88963F5}" type="presParOf" srcId="{027F9305-0BDF-364D-BDFB-03089C9AE475}" destId="{B2BDC071-43EF-6C49-9D42-8FB5F224BF9E}" srcOrd="5" destOrd="0" presId="urn:microsoft.com/office/officeart/2005/8/layout/vList2"/>
    <dgm:cxn modelId="{815407DE-A0EA-354C-B15D-FFA305065BA8}" type="presParOf" srcId="{027F9305-0BDF-364D-BDFB-03089C9AE475}" destId="{5ADCBDEA-051D-3748-9A8E-B42D9A6DDE57}" srcOrd="6" destOrd="0" presId="urn:microsoft.com/office/officeart/2005/8/layout/vList2"/>
    <dgm:cxn modelId="{C5763A96-42D1-D44A-B6C8-058317B83049}" type="presParOf" srcId="{027F9305-0BDF-364D-BDFB-03089C9AE475}" destId="{D505A557-66A4-5544-9191-0866867C80D8}" srcOrd="7" destOrd="0" presId="urn:microsoft.com/office/officeart/2005/8/layout/vList2"/>
    <dgm:cxn modelId="{0F2219D3-8C4F-4945-8D57-D582DAC6A2CB}" type="presParOf" srcId="{027F9305-0BDF-364D-BDFB-03089C9AE475}" destId="{4215B1C4-E261-EF4D-98F9-B84F5D53729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43D0961-2CD5-450D-BEC2-1E552CB0F395}"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198632AA-8E64-4FB0-A19C-C501D97BB275}">
      <dgm:prSet custT="1"/>
      <dgm:spPr/>
      <dgm:t>
        <a:bodyPr/>
        <a:lstStyle/>
        <a:p>
          <a:r>
            <a:rPr lang="en-US" sz="1800" b="0" i="0" dirty="0"/>
            <a:t>HUS is a serious disease that affects the kidneys and blood clotting system. It usually occurs after a person has had a diarrheal illness caused by a toxin-producing bacterium. Most cases of HUS occur as a rare complication of infection with the bacterium </a:t>
          </a:r>
          <a:r>
            <a:rPr lang="en-US" sz="1800" b="0" i="1" dirty="0"/>
            <a:t>E. coli</a:t>
          </a:r>
          <a:r>
            <a:rPr lang="en-US" sz="1800" b="0" i="0" dirty="0"/>
            <a:t> O157:H7.</a:t>
          </a:r>
          <a:endParaRPr lang="en-US" sz="1800" dirty="0"/>
        </a:p>
      </dgm:t>
    </dgm:pt>
    <dgm:pt modelId="{878CD3AB-7165-467A-A15E-25671923FB27}" type="parTrans" cxnId="{700C2B4F-C7C9-42C4-BF20-BFE133FD72E0}">
      <dgm:prSet/>
      <dgm:spPr/>
      <dgm:t>
        <a:bodyPr/>
        <a:lstStyle/>
        <a:p>
          <a:endParaRPr lang="en-US"/>
        </a:p>
      </dgm:t>
    </dgm:pt>
    <dgm:pt modelId="{A65F7914-7734-4B79-A69A-D605135709F1}" type="sibTrans" cxnId="{700C2B4F-C7C9-42C4-BF20-BFE133FD72E0}">
      <dgm:prSet/>
      <dgm:spPr/>
      <dgm:t>
        <a:bodyPr/>
        <a:lstStyle/>
        <a:p>
          <a:endParaRPr lang="en-US" dirty="0"/>
        </a:p>
      </dgm:t>
    </dgm:pt>
    <dgm:pt modelId="{32CB570C-F221-4680-B3D8-E590CA7942CA}">
      <dgm:prSet custT="1"/>
      <dgm:spPr/>
      <dgm:t>
        <a:bodyPr/>
        <a:lstStyle/>
        <a:p>
          <a:r>
            <a:rPr lang="en-US" sz="1800" b="0" i="0" dirty="0"/>
            <a:t>Anyone can get HUS. HUS is a rare disease but is more common in children than adults, especially children less than five years of age. HUS is the leading cause of acute kidney failure in children. About 200-300 cases of HUS are reported in the United States each year.</a:t>
          </a:r>
          <a:endParaRPr lang="en-US" sz="1800" dirty="0"/>
        </a:p>
      </dgm:t>
    </dgm:pt>
    <dgm:pt modelId="{0A076AB8-EE3B-4F47-97A3-560CA7D6E1EF}" type="parTrans" cxnId="{1FA05E3A-C69A-41FE-AFD0-5448119E20F6}">
      <dgm:prSet/>
      <dgm:spPr/>
      <dgm:t>
        <a:bodyPr/>
        <a:lstStyle/>
        <a:p>
          <a:endParaRPr lang="en-US"/>
        </a:p>
      </dgm:t>
    </dgm:pt>
    <dgm:pt modelId="{6757D2FA-E6A1-4305-89A7-65ABDE44BB81}" type="sibTrans" cxnId="{1FA05E3A-C69A-41FE-AFD0-5448119E20F6}">
      <dgm:prSet/>
      <dgm:spPr/>
      <dgm:t>
        <a:bodyPr/>
        <a:lstStyle/>
        <a:p>
          <a:endParaRPr lang="en-US" dirty="0"/>
        </a:p>
      </dgm:t>
    </dgm:pt>
    <dgm:pt modelId="{7E2E54B0-48EA-4330-A1A3-B244E5C55187}">
      <dgm:prSet custT="1"/>
      <dgm:spPr/>
      <dgm:t>
        <a:bodyPr/>
        <a:lstStyle/>
        <a:p>
          <a:r>
            <a:rPr lang="en-US" sz="1800" b="0" i="0" dirty="0"/>
            <a:t>HUS can be mild or severe. Early symptoms of HUS include decreased urine output, diarrhea, and feeling slow and tired (lethargy). Low red blood cell count (anemia), low platelet count, and decreased kidney function are signs that might be detected by laboratory testing. Fever and neurologic changes (e.g., drowsiness, unconsciousness, and seizures) are also common among patients </a:t>
          </a:r>
          <a:endParaRPr lang="en-US" sz="1800" dirty="0"/>
        </a:p>
      </dgm:t>
    </dgm:pt>
    <dgm:pt modelId="{756A3173-CE26-4CB0-8F3C-6B3099EC2CEE}" type="parTrans" cxnId="{B1823FF5-83E2-4920-9230-FCCE901815FF}">
      <dgm:prSet/>
      <dgm:spPr/>
      <dgm:t>
        <a:bodyPr/>
        <a:lstStyle/>
        <a:p>
          <a:endParaRPr lang="en-US"/>
        </a:p>
      </dgm:t>
    </dgm:pt>
    <dgm:pt modelId="{C8C6FD3C-A722-4AFD-BFCF-3084BBE4C62C}" type="sibTrans" cxnId="{B1823FF5-83E2-4920-9230-FCCE901815FF}">
      <dgm:prSet/>
      <dgm:spPr/>
      <dgm:t>
        <a:bodyPr/>
        <a:lstStyle/>
        <a:p>
          <a:endParaRPr lang="en-US"/>
        </a:p>
      </dgm:t>
    </dgm:pt>
    <dgm:pt modelId="{4419168F-DE06-3748-BA5E-7AAF07022C6B}" type="pres">
      <dgm:prSet presAssocID="{343D0961-2CD5-450D-BEC2-1E552CB0F395}" presName="outerComposite" presStyleCnt="0">
        <dgm:presLayoutVars>
          <dgm:chMax val="5"/>
          <dgm:dir/>
          <dgm:resizeHandles val="exact"/>
        </dgm:presLayoutVars>
      </dgm:prSet>
      <dgm:spPr/>
    </dgm:pt>
    <dgm:pt modelId="{45146514-7370-4D4E-AC34-6A6B45BA1BAF}" type="pres">
      <dgm:prSet presAssocID="{343D0961-2CD5-450D-BEC2-1E552CB0F395}" presName="dummyMaxCanvas" presStyleCnt="0">
        <dgm:presLayoutVars/>
      </dgm:prSet>
      <dgm:spPr/>
    </dgm:pt>
    <dgm:pt modelId="{659079A3-276D-6341-9D0A-5678E31DB813}" type="pres">
      <dgm:prSet presAssocID="{343D0961-2CD5-450D-BEC2-1E552CB0F395}" presName="ThreeNodes_1" presStyleLbl="node1" presStyleIdx="0" presStyleCnt="3">
        <dgm:presLayoutVars>
          <dgm:bulletEnabled val="1"/>
        </dgm:presLayoutVars>
      </dgm:prSet>
      <dgm:spPr/>
    </dgm:pt>
    <dgm:pt modelId="{0AB7B590-0D56-EB44-8043-633409BCB9D9}" type="pres">
      <dgm:prSet presAssocID="{343D0961-2CD5-450D-BEC2-1E552CB0F395}" presName="ThreeNodes_2" presStyleLbl="node1" presStyleIdx="1" presStyleCnt="3">
        <dgm:presLayoutVars>
          <dgm:bulletEnabled val="1"/>
        </dgm:presLayoutVars>
      </dgm:prSet>
      <dgm:spPr/>
    </dgm:pt>
    <dgm:pt modelId="{8FCBCB4C-E34D-3547-98B7-1D2BF7BB840D}" type="pres">
      <dgm:prSet presAssocID="{343D0961-2CD5-450D-BEC2-1E552CB0F395}" presName="ThreeNodes_3" presStyleLbl="node1" presStyleIdx="2" presStyleCnt="3" custScaleY="151425">
        <dgm:presLayoutVars>
          <dgm:bulletEnabled val="1"/>
        </dgm:presLayoutVars>
      </dgm:prSet>
      <dgm:spPr/>
    </dgm:pt>
    <dgm:pt modelId="{FA869406-FC97-2D4E-8FBC-FA12CB96D88B}" type="pres">
      <dgm:prSet presAssocID="{343D0961-2CD5-450D-BEC2-1E552CB0F395}" presName="ThreeConn_1-2" presStyleLbl="fgAccFollowNode1" presStyleIdx="0" presStyleCnt="2">
        <dgm:presLayoutVars>
          <dgm:bulletEnabled val="1"/>
        </dgm:presLayoutVars>
      </dgm:prSet>
      <dgm:spPr/>
    </dgm:pt>
    <dgm:pt modelId="{3D5C7F1E-2F57-9047-AF86-0ACC273B6098}" type="pres">
      <dgm:prSet presAssocID="{343D0961-2CD5-450D-BEC2-1E552CB0F395}" presName="ThreeConn_2-3" presStyleLbl="fgAccFollowNode1" presStyleIdx="1" presStyleCnt="2">
        <dgm:presLayoutVars>
          <dgm:bulletEnabled val="1"/>
        </dgm:presLayoutVars>
      </dgm:prSet>
      <dgm:spPr/>
    </dgm:pt>
    <dgm:pt modelId="{EF8FFCEB-6F57-2E4B-879F-B0920C27B518}" type="pres">
      <dgm:prSet presAssocID="{343D0961-2CD5-450D-BEC2-1E552CB0F395}" presName="ThreeNodes_1_text" presStyleLbl="node1" presStyleIdx="2" presStyleCnt="3">
        <dgm:presLayoutVars>
          <dgm:bulletEnabled val="1"/>
        </dgm:presLayoutVars>
      </dgm:prSet>
      <dgm:spPr/>
    </dgm:pt>
    <dgm:pt modelId="{1970A1B6-B004-184B-A0A0-3490D235553D}" type="pres">
      <dgm:prSet presAssocID="{343D0961-2CD5-450D-BEC2-1E552CB0F395}" presName="ThreeNodes_2_text" presStyleLbl="node1" presStyleIdx="2" presStyleCnt="3">
        <dgm:presLayoutVars>
          <dgm:bulletEnabled val="1"/>
        </dgm:presLayoutVars>
      </dgm:prSet>
      <dgm:spPr/>
    </dgm:pt>
    <dgm:pt modelId="{12DC0C32-A01E-B744-9D46-D92E09FB1522}" type="pres">
      <dgm:prSet presAssocID="{343D0961-2CD5-450D-BEC2-1E552CB0F395}" presName="ThreeNodes_3_text" presStyleLbl="node1" presStyleIdx="2" presStyleCnt="3">
        <dgm:presLayoutVars>
          <dgm:bulletEnabled val="1"/>
        </dgm:presLayoutVars>
      </dgm:prSet>
      <dgm:spPr/>
    </dgm:pt>
  </dgm:ptLst>
  <dgm:cxnLst>
    <dgm:cxn modelId="{FD8DD709-63FF-CD4D-A798-E7A54B13914C}" type="presOf" srcId="{343D0961-2CD5-450D-BEC2-1E552CB0F395}" destId="{4419168F-DE06-3748-BA5E-7AAF07022C6B}" srcOrd="0" destOrd="0" presId="urn:microsoft.com/office/officeart/2005/8/layout/vProcess5"/>
    <dgm:cxn modelId="{F24E3223-D29F-4942-8F7A-7445FC67B06B}" type="presOf" srcId="{6757D2FA-E6A1-4305-89A7-65ABDE44BB81}" destId="{3D5C7F1E-2F57-9047-AF86-0ACC273B6098}" srcOrd="0" destOrd="0" presId="urn:microsoft.com/office/officeart/2005/8/layout/vProcess5"/>
    <dgm:cxn modelId="{1FA05E3A-C69A-41FE-AFD0-5448119E20F6}" srcId="{343D0961-2CD5-450D-BEC2-1E552CB0F395}" destId="{32CB570C-F221-4680-B3D8-E590CA7942CA}" srcOrd="1" destOrd="0" parTransId="{0A076AB8-EE3B-4F47-97A3-560CA7D6E1EF}" sibTransId="{6757D2FA-E6A1-4305-89A7-65ABDE44BB81}"/>
    <dgm:cxn modelId="{9007A43A-0B6C-F842-A820-853745D5C3D0}" type="presOf" srcId="{32CB570C-F221-4680-B3D8-E590CA7942CA}" destId="{1970A1B6-B004-184B-A0A0-3490D235553D}" srcOrd="1" destOrd="0" presId="urn:microsoft.com/office/officeart/2005/8/layout/vProcess5"/>
    <dgm:cxn modelId="{700C2B4F-C7C9-42C4-BF20-BFE133FD72E0}" srcId="{343D0961-2CD5-450D-BEC2-1E552CB0F395}" destId="{198632AA-8E64-4FB0-A19C-C501D97BB275}" srcOrd="0" destOrd="0" parTransId="{878CD3AB-7165-467A-A15E-25671923FB27}" sibTransId="{A65F7914-7734-4B79-A69A-D605135709F1}"/>
    <dgm:cxn modelId="{AB573781-44EF-CE4D-A4C2-8BEB47DD784F}" type="presOf" srcId="{A65F7914-7734-4B79-A69A-D605135709F1}" destId="{FA869406-FC97-2D4E-8FBC-FA12CB96D88B}" srcOrd="0" destOrd="0" presId="urn:microsoft.com/office/officeart/2005/8/layout/vProcess5"/>
    <dgm:cxn modelId="{DBD66196-DF07-6F43-9EC7-6F050BCD6F3E}" type="presOf" srcId="{198632AA-8E64-4FB0-A19C-C501D97BB275}" destId="{EF8FFCEB-6F57-2E4B-879F-B0920C27B518}" srcOrd="1" destOrd="0" presId="urn:microsoft.com/office/officeart/2005/8/layout/vProcess5"/>
    <dgm:cxn modelId="{67A260A1-53B5-A947-870B-1B5677D9C6C5}" type="presOf" srcId="{7E2E54B0-48EA-4330-A1A3-B244E5C55187}" destId="{12DC0C32-A01E-B744-9D46-D92E09FB1522}" srcOrd="1" destOrd="0" presId="urn:microsoft.com/office/officeart/2005/8/layout/vProcess5"/>
    <dgm:cxn modelId="{107F41CA-CAEE-384A-988A-CFF79BECEF80}" type="presOf" srcId="{7E2E54B0-48EA-4330-A1A3-B244E5C55187}" destId="{8FCBCB4C-E34D-3547-98B7-1D2BF7BB840D}" srcOrd="0" destOrd="0" presId="urn:microsoft.com/office/officeart/2005/8/layout/vProcess5"/>
    <dgm:cxn modelId="{18B4D3DF-CAC1-414F-930E-A59466F679FD}" type="presOf" srcId="{32CB570C-F221-4680-B3D8-E590CA7942CA}" destId="{0AB7B590-0D56-EB44-8043-633409BCB9D9}" srcOrd="0" destOrd="0" presId="urn:microsoft.com/office/officeart/2005/8/layout/vProcess5"/>
    <dgm:cxn modelId="{C88A30ED-7519-0944-B525-D00DA4C64671}" type="presOf" srcId="{198632AA-8E64-4FB0-A19C-C501D97BB275}" destId="{659079A3-276D-6341-9D0A-5678E31DB813}" srcOrd="0" destOrd="0" presId="urn:microsoft.com/office/officeart/2005/8/layout/vProcess5"/>
    <dgm:cxn modelId="{B1823FF5-83E2-4920-9230-FCCE901815FF}" srcId="{343D0961-2CD5-450D-BEC2-1E552CB0F395}" destId="{7E2E54B0-48EA-4330-A1A3-B244E5C55187}" srcOrd="2" destOrd="0" parTransId="{756A3173-CE26-4CB0-8F3C-6B3099EC2CEE}" sibTransId="{C8C6FD3C-A722-4AFD-BFCF-3084BBE4C62C}"/>
    <dgm:cxn modelId="{9E5F5F36-A74A-CE4F-97FE-17A0E11CA5D8}" type="presParOf" srcId="{4419168F-DE06-3748-BA5E-7AAF07022C6B}" destId="{45146514-7370-4D4E-AC34-6A6B45BA1BAF}" srcOrd="0" destOrd="0" presId="urn:microsoft.com/office/officeart/2005/8/layout/vProcess5"/>
    <dgm:cxn modelId="{7AFD99ED-3CFD-0749-A6E3-4023918EF1EB}" type="presParOf" srcId="{4419168F-DE06-3748-BA5E-7AAF07022C6B}" destId="{659079A3-276D-6341-9D0A-5678E31DB813}" srcOrd="1" destOrd="0" presId="urn:microsoft.com/office/officeart/2005/8/layout/vProcess5"/>
    <dgm:cxn modelId="{3F8D3575-A7D6-224B-8497-D8802BDBE819}" type="presParOf" srcId="{4419168F-DE06-3748-BA5E-7AAF07022C6B}" destId="{0AB7B590-0D56-EB44-8043-633409BCB9D9}" srcOrd="2" destOrd="0" presId="urn:microsoft.com/office/officeart/2005/8/layout/vProcess5"/>
    <dgm:cxn modelId="{64B63ADD-5DB5-6049-B24A-CFFD2F79FC85}" type="presParOf" srcId="{4419168F-DE06-3748-BA5E-7AAF07022C6B}" destId="{8FCBCB4C-E34D-3547-98B7-1D2BF7BB840D}" srcOrd="3" destOrd="0" presId="urn:microsoft.com/office/officeart/2005/8/layout/vProcess5"/>
    <dgm:cxn modelId="{B972BF38-DF13-3C49-A3AB-BBCB02C7F57D}" type="presParOf" srcId="{4419168F-DE06-3748-BA5E-7AAF07022C6B}" destId="{FA869406-FC97-2D4E-8FBC-FA12CB96D88B}" srcOrd="4" destOrd="0" presId="urn:microsoft.com/office/officeart/2005/8/layout/vProcess5"/>
    <dgm:cxn modelId="{44FE3B15-2C62-8C44-92AD-DF7682B76445}" type="presParOf" srcId="{4419168F-DE06-3748-BA5E-7AAF07022C6B}" destId="{3D5C7F1E-2F57-9047-AF86-0ACC273B6098}" srcOrd="5" destOrd="0" presId="urn:microsoft.com/office/officeart/2005/8/layout/vProcess5"/>
    <dgm:cxn modelId="{2C378AC5-6DB3-F44E-941F-229702A1B29E}" type="presParOf" srcId="{4419168F-DE06-3748-BA5E-7AAF07022C6B}" destId="{EF8FFCEB-6F57-2E4B-879F-B0920C27B518}" srcOrd="6" destOrd="0" presId="urn:microsoft.com/office/officeart/2005/8/layout/vProcess5"/>
    <dgm:cxn modelId="{36285074-19C5-D142-81DA-5743A1E4EEE5}" type="presParOf" srcId="{4419168F-DE06-3748-BA5E-7AAF07022C6B}" destId="{1970A1B6-B004-184B-A0A0-3490D235553D}" srcOrd="7" destOrd="0" presId="urn:microsoft.com/office/officeart/2005/8/layout/vProcess5"/>
    <dgm:cxn modelId="{B36A084D-EB3B-4140-81E8-1034F12EDCB3}" type="presParOf" srcId="{4419168F-DE06-3748-BA5E-7AAF07022C6B}" destId="{12DC0C32-A01E-B744-9D46-D92E09FB152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85D1405-5C91-4A9E-90EE-CE6B174EE9A7}"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00CD0C39-DECC-4D2C-A971-7D473B963C1C}">
      <dgm:prSet/>
      <dgm:spPr/>
      <dgm:t>
        <a:bodyPr/>
        <a:lstStyle/>
        <a:p>
          <a:r>
            <a:rPr lang="en-US" b="0" i="0" dirty="0"/>
            <a:t>Febrile seizures are seizures or convulsions that occur in young children and are triggered by fever.  The fever may accompany common childhood illnesses such as a cold, the flu, or an ear infection.  </a:t>
          </a:r>
          <a:r>
            <a:rPr lang="en-US" b="1" i="0" u="sng" dirty="0"/>
            <a:t>In some cases, a child may not have a fever at the time of the seizure but will develop one a few hours later.</a:t>
          </a:r>
          <a:endParaRPr lang="en-US" b="1" u="sng" dirty="0"/>
        </a:p>
      </dgm:t>
    </dgm:pt>
    <dgm:pt modelId="{5DA6BEA8-BD4F-4C0C-8807-6D37408EEC50}" type="parTrans" cxnId="{284449AE-C90A-4B25-BEE2-AAFA3F7117F7}">
      <dgm:prSet/>
      <dgm:spPr/>
      <dgm:t>
        <a:bodyPr/>
        <a:lstStyle/>
        <a:p>
          <a:endParaRPr lang="en-US"/>
        </a:p>
      </dgm:t>
    </dgm:pt>
    <dgm:pt modelId="{70392C80-BD6E-4B2F-89E4-F87C831742B9}" type="sibTrans" cxnId="{284449AE-C90A-4B25-BEE2-AAFA3F7117F7}">
      <dgm:prSet/>
      <dgm:spPr/>
      <dgm:t>
        <a:bodyPr/>
        <a:lstStyle/>
        <a:p>
          <a:endParaRPr lang="en-US" dirty="0"/>
        </a:p>
      </dgm:t>
    </dgm:pt>
    <dgm:pt modelId="{8DB9DCBB-D666-45AA-AEDB-66CC31D5D753}">
      <dgm:prSet/>
      <dgm:spPr/>
      <dgm:t>
        <a:bodyPr/>
        <a:lstStyle/>
        <a:p>
          <a:r>
            <a:rPr lang="en-US" b="0" i="0" dirty="0"/>
            <a:t>If a child has a fever, most parents will use fever-lowering drugs such as acetaminophen or ibuprofen to make the child more comfortable.  However, studies show this does not reduce the risk of having another febrile seizure.</a:t>
          </a:r>
          <a:endParaRPr lang="en-US" dirty="0"/>
        </a:p>
      </dgm:t>
    </dgm:pt>
    <dgm:pt modelId="{A5B378DD-D96B-4AFD-B8AE-FC7098D6C313}" type="parTrans" cxnId="{0CC63D2C-B6B3-441C-B7EF-2C9631C357F9}">
      <dgm:prSet/>
      <dgm:spPr/>
      <dgm:t>
        <a:bodyPr/>
        <a:lstStyle/>
        <a:p>
          <a:endParaRPr lang="en-US"/>
        </a:p>
      </dgm:t>
    </dgm:pt>
    <dgm:pt modelId="{62538F7E-09ED-4615-91B9-9115792EBAB4}" type="sibTrans" cxnId="{0CC63D2C-B6B3-441C-B7EF-2C9631C357F9}">
      <dgm:prSet/>
      <dgm:spPr/>
      <dgm:t>
        <a:bodyPr/>
        <a:lstStyle/>
        <a:p>
          <a:endParaRPr lang="en-US" dirty="0"/>
        </a:p>
      </dgm:t>
    </dgm:pt>
    <dgm:pt modelId="{6B20538E-EFA4-466D-B12C-89FC2D2B8B5E}">
      <dgm:prSet/>
      <dgm:spPr/>
      <dgm:t>
        <a:bodyPr/>
        <a:lstStyle/>
        <a:p>
          <a:r>
            <a:rPr lang="en-US" b="0" i="0" dirty="0"/>
            <a:t>Most febrile seizures last only a few minutes and are accompanied by a fever above 101°F (38.3°C).  Young children between the ages of about 6 months and 5 years old are the most likely to experience febrile seizures.  Children are at the greatest risk of having a febrile seizure at age 2.  </a:t>
          </a:r>
          <a:endParaRPr lang="en-US" dirty="0"/>
        </a:p>
      </dgm:t>
    </dgm:pt>
    <dgm:pt modelId="{31E16A5F-E10E-4097-9CF2-7B6DCA4C41A8}" type="parTrans" cxnId="{B99474EA-48FA-4C57-967B-24478A7A9111}">
      <dgm:prSet/>
      <dgm:spPr/>
      <dgm:t>
        <a:bodyPr/>
        <a:lstStyle/>
        <a:p>
          <a:endParaRPr lang="en-US"/>
        </a:p>
      </dgm:t>
    </dgm:pt>
    <dgm:pt modelId="{BCD491D1-F500-413D-A863-2CEE51BC8E33}" type="sibTrans" cxnId="{B99474EA-48FA-4C57-967B-24478A7A9111}">
      <dgm:prSet/>
      <dgm:spPr/>
      <dgm:t>
        <a:bodyPr/>
        <a:lstStyle/>
        <a:p>
          <a:endParaRPr lang="en-US"/>
        </a:p>
      </dgm:t>
    </dgm:pt>
    <dgm:pt modelId="{A6721DCF-BADD-A747-A21D-BC8AD411F7A4}" type="pres">
      <dgm:prSet presAssocID="{E85D1405-5C91-4A9E-90EE-CE6B174EE9A7}" presName="outerComposite" presStyleCnt="0">
        <dgm:presLayoutVars>
          <dgm:chMax val="5"/>
          <dgm:dir/>
          <dgm:resizeHandles val="exact"/>
        </dgm:presLayoutVars>
      </dgm:prSet>
      <dgm:spPr/>
    </dgm:pt>
    <dgm:pt modelId="{84356521-A355-AF4F-A0B5-5F61E4DFE135}" type="pres">
      <dgm:prSet presAssocID="{E85D1405-5C91-4A9E-90EE-CE6B174EE9A7}" presName="dummyMaxCanvas" presStyleCnt="0">
        <dgm:presLayoutVars/>
      </dgm:prSet>
      <dgm:spPr/>
    </dgm:pt>
    <dgm:pt modelId="{B1BC8E5B-B814-EA47-91FD-E694FEE8C4F3}" type="pres">
      <dgm:prSet presAssocID="{E85D1405-5C91-4A9E-90EE-CE6B174EE9A7}" presName="ThreeNodes_1" presStyleLbl="node1" presStyleIdx="0" presStyleCnt="3">
        <dgm:presLayoutVars>
          <dgm:bulletEnabled val="1"/>
        </dgm:presLayoutVars>
      </dgm:prSet>
      <dgm:spPr/>
    </dgm:pt>
    <dgm:pt modelId="{C1FC88E8-2497-FD42-BB68-C86753657EC6}" type="pres">
      <dgm:prSet presAssocID="{E85D1405-5C91-4A9E-90EE-CE6B174EE9A7}" presName="ThreeNodes_2" presStyleLbl="node1" presStyleIdx="1" presStyleCnt="3">
        <dgm:presLayoutVars>
          <dgm:bulletEnabled val="1"/>
        </dgm:presLayoutVars>
      </dgm:prSet>
      <dgm:spPr/>
    </dgm:pt>
    <dgm:pt modelId="{A6B518B6-D16A-9047-86A2-389407D094D5}" type="pres">
      <dgm:prSet presAssocID="{E85D1405-5C91-4A9E-90EE-CE6B174EE9A7}" presName="ThreeNodes_3" presStyleLbl="node1" presStyleIdx="2" presStyleCnt="3">
        <dgm:presLayoutVars>
          <dgm:bulletEnabled val="1"/>
        </dgm:presLayoutVars>
      </dgm:prSet>
      <dgm:spPr/>
    </dgm:pt>
    <dgm:pt modelId="{25697CA2-BBAB-9040-8BFC-99840162A40C}" type="pres">
      <dgm:prSet presAssocID="{E85D1405-5C91-4A9E-90EE-CE6B174EE9A7}" presName="ThreeConn_1-2" presStyleLbl="fgAccFollowNode1" presStyleIdx="0" presStyleCnt="2">
        <dgm:presLayoutVars>
          <dgm:bulletEnabled val="1"/>
        </dgm:presLayoutVars>
      </dgm:prSet>
      <dgm:spPr/>
    </dgm:pt>
    <dgm:pt modelId="{556B722B-4144-894D-982B-54CC528C6BD4}" type="pres">
      <dgm:prSet presAssocID="{E85D1405-5C91-4A9E-90EE-CE6B174EE9A7}" presName="ThreeConn_2-3" presStyleLbl="fgAccFollowNode1" presStyleIdx="1" presStyleCnt="2">
        <dgm:presLayoutVars>
          <dgm:bulletEnabled val="1"/>
        </dgm:presLayoutVars>
      </dgm:prSet>
      <dgm:spPr/>
    </dgm:pt>
    <dgm:pt modelId="{1E1AA609-0CB1-8B4E-9249-DCFB7F9B6F50}" type="pres">
      <dgm:prSet presAssocID="{E85D1405-5C91-4A9E-90EE-CE6B174EE9A7}" presName="ThreeNodes_1_text" presStyleLbl="node1" presStyleIdx="2" presStyleCnt="3">
        <dgm:presLayoutVars>
          <dgm:bulletEnabled val="1"/>
        </dgm:presLayoutVars>
      </dgm:prSet>
      <dgm:spPr/>
    </dgm:pt>
    <dgm:pt modelId="{55F2545B-F464-2046-868C-0EF4AE8FAE47}" type="pres">
      <dgm:prSet presAssocID="{E85D1405-5C91-4A9E-90EE-CE6B174EE9A7}" presName="ThreeNodes_2_text" presStyleLbl="node1" presStyleIdx="2" presStyleCnt="3">
        <dgm:presLayoutVars>
          <dgm:bulletEnabled val="1"/>
        </dgm:presLayoutVars>
      </dgm:prSet>
      <dgm:spPr/>
    </dgm:pt>
    <dgm:pt modelId="{0004DB7E-57CD-2747-90E9-79428D4170B2}" type="pres">
      <dgm:prSet presAssocID="{E85D1405-5C91-4A9E-90EE-CE6B174EE9A7}" presName="ThreeNodes_3_text" presStyleLbl="node1" presStyleIdx="2" presStyleCnt="3">
        <dgm:presLayoutVars>
          <dgm:bulletEnabled val="1"/>
        </dgm:presLayoutVars>
      </dgm:prSet>
      <dgm:spPr/>
    </dgm:pt>
  </dgm:ptLst>
  <dgm:cxnLst>
    <dgm:cxn modelId="{0CC63D2C-B6B3-441C-B7EF-2C9631C357F9}" srcId="{E85D1405-5C91-4A9E-90EE-CE6B174EE9A7}" destId="{8DB9DCBB-D666-45AA-AEDB-66CC31D5D753}" srcOrd="1" destOrd="0" parTransId="{A5B378DD-D96B-4AFD-B8AE-FC7098D6C313}" sibTransId="{62538F7E-09ED-4615-91B9-9115792EBAB4}"/>
    <dgm:cxn modelId="{78A66237-28C7-7843-B9D9-9A35E0EDF8D0}" type="presOf" srcId="{8DB9DCBB-D666-45AA-AEDB-66CC31D5D753}" destId="{55F2545B-F464-2046-868C-0EF4AE8FAE47}" srcOrd="1" destOrd="0" presId="urn:microsoft.com/office/officeart/2005/8/layout/vProcess5"/>
    <dgm:cxn modelId="{B9C4343A-1F60-874A-ADFD-7777EB46ACEF}" type="presOf" srcId="{00CD0C39-DECC-4D2C-A971-7D473B963C1C}" destId="{B1BC8E5B-B814-EA47-91FD-E694FEE8C4F3}" srcOrd="0" destOrd="0" presId="urn:microsoft.com/office/officeart/2005/8/layout/vProcess5"/>
    <dgm:cxn modelId="{7956044B-4BF9-D643-AE00-2A46ED43218B}" type="presOf" srcId="{00CD0C39-DECC-4D2C-A971-7D473B963C1C}" destId="{1E1AA609-0CB1-8B4E-9249-DCFB7F9B6F50}" srcOrd="1" destOrd="0" presId="urn:microsoft.com/office/officeart/2005/8/layout/vProcess5"/>
    <dgm:cxn modelId="{E68A985F-B1E0-0049-82A2-128BCB59A9C0}" type="presOf" srcId="{E85D1405-5C91-4A9E-90EE-CE6B174EE9A7}" destId="{A6721DCF-BADD-A747-A21D-BC8AD411F7A4}" srcOrd="0" destOrd="0" presId="urn:microsoft.com/office/officeart/2005/8/layout/vProcess5"/>
    <dgm:cxn modelId="{B9C77C91-1528-A045-8425-10E15FBAD36D}" type="presOf" srcId="{8DB9DCBB-D666-45AA-AEDB-66CC31D5D753}" destId="{C1FC88E8-2497-FD42-BB68-C86753657EC6}" srcOrd="0" destOrd="0" presId="urn:microsoft.com/office/officeart/2005/8/layout/vProcess5"/>
    <dgm:cxn modelId="{29767897-11D9-1E42-8F96-E4BD7083B775}" type="presOf" srcId="{70392C80-BD6E-4B2F-89E4-F87C831742B9}" destId="{25697CA2-BBAB-9040-8BFC-99840162A40C}" srcOrd="0" destOrd="0" presId="urn:microsoft.com/office/officeart/2005/8/layout/vProcess5"/>
    <dgm:cxn modelId="{308CF19F-E8BC-3743-A7BA-C9C19AB9C49F}" type="presOf" srcId="{6B20538E-EFA4-466D-B12C-89FC2D2B8B5E}" destId="{A6B518B6-D16A-9047-86A2-389407D094D5}" srcOrd="0" destOrd="0" presId="urn:microsoft.com/office/officeart/2005/8/layout/vProcess5"/>
    <dgm:cxn modelId="{284449AE-C90A-4B25-BEE2-AAFA3F7117F7}" srcId="{E85D1405-5C91-4A9E-90EE-CE6B174EE9A7}" destId="{00CD0C39-DECC-4D2C-A971-7D473B963C1C}" srcOrd="0" destOrd="0" parTransId="{5DA6BEA8-BD4F-4C0C-8807-6D37408EEC50}" sibTransId="{70392C80-BD6E-4B2F-89E4-F87C831742B9}"/>
    <dgm:cxn modelId="{04A790B5-2F71-DE42-B308-2E39DDE94E8F}" type="presOf" srcId="{62538F7E-09ED-4615-91B9-9115792EBAB4}" destId="{556B722B-4144-894D-982B-54CC528C6BD4}" srcOrd="0" destOrd="0" presId="urn:microsoft.com/office/officeart/2005/8/layout/vProcess5"/>
    <dgm:cxn modelId="{B99474EA-48FA-4C57-967B-24478A7A9111}" srcId="{E85D1405-5C91-4A9E-90EE-CE6B174EE9A7}" destId="{6B20538E-EFA4-466D-B12C-89FC2D2B8B5E}" srcOrd="2" destOrd="0" parTransId="{31E16A5F-E10E-4097-9CF2-7B6DCA4C41A8}" sibTransId="{BCD491D1-F500-413D-A863-2CEE51BC8E33}"/>
    <dgm:cxn modelId="{BB4B47F8-041D-3A4D-BF74-054A52787ABC}" type="presOf" srcId="{6B20538E-EFA4-466D-B12C-89FC2D2B8B5E}" destId="{0004DB7E-57CD-2747-90E9-79428D4170B2}" srcOrd="1" destOrd="0" presId="urn:microsoft.com/office/officeart/2005/8/layout/vProcess5"/>
    <dgm:cxn modelId="{7DB7F80C-56AB-C643-AC12-19EF4FDE8B53}" type="presParOf" srcId="{A6721DCF-BADD-A747-A21D-BC8AD411F7A4}" destId="{84356521-A355-AF4F-A0B5-5F61E4DFE135}" srcOrd="0" destOrd="0" presId="urn:microsoft.com/office/officeart/2005/8/layout/vProcess5"/>
    <dgm:cxn modelId="{EF24C4CB-0A6A-7C40-A5E2-C462C5557F37}" type="presParOf" srcId="{A6721DCF-BADD-A747-A21D-BC8AD411F7A4}" destId="{B1BC8E5B-B814-EA47-91FD-E694FEE8C4F3}" srcOrd="1" destOrd="0" presId="urn:microsoft.com/office/officeart/2005/8/layout/vProcess5"/>
    <dgm:cxn modelId="{96B28584-DE26-6B42-ACC3-F9BA99C8FB08}" type="presParOf" srcId="{A6721DCF-BADD-A747-A21D-BC8AD411F7A4}" destId="{C1FC88E8-2497-FD42-BB68-C86753657EC6}" srcOrd="2" destOrd="0" presId="urn:microsoft.com/office/officeart/2005/8/layout/vProcess5"/>
    <dgm:cxn modelId="{1A476313-4463-9948-82A8-C95AACF25B95}" type="presParOf" srcId="{A6721DCF-BADD-A747-A21D-BC8AD411F7A4}" destId="{A6B518B6-D16A-9047-86A2-389407D094D5}" srcOrd="3" destOrd="0" presId="urn:microsoft.com/office/officeart/2005/8/layout/vProcess5"/>
    <dgm:cxn modelId="{DEC6BE94-B6EE-244D-BFE7-9A6CB2EFE9D2}" type="presParOf" srcId="{A6721DCF-BADD-A747-A21D-BC8AD411F7A4}" destId="{25697CA2-BBAB-9040-8BFC-99840162A40C}" srcOrd="4" destOrd="0" presId="urn:microsoft.com/office/officeart/2005/8/layout/vProcess5"/>
    <dgm:cxn modelId="{FD2FDC8A-37CE-7140-AD07-547DFF9FD5B2}" type="presParOf" srcId="{A6721DCF-BADD-A747-A21D-BC8AD411F7A4}" destId="{556B722B-4144-894D-982B-54CC528C6BD4}" srcOrd="5" destOrd="0" presId="urn:microsoft.com/office/officeart/2005/8/layout/vProcess5"/>
    <dgm:cxn modelId="{16D39728-F8C2-BE4A-8CCC-230157869ABE}" type="presParOf" srcId="{A6721DCF-BADD-A747-A21D-BC8AD411F7A4}" destId="{1E1AA609-0CB1-8B4E-9249-DCFB7F9B6F50}" srcOrd="6" destOrd="0" presId="urn:microsoft.com/office/officeart/2005/8/layout/vProcess5"/>
    <dgm:cxn modelId="{C78DA165-9B63-2A42-8AAD-D824E474F109}" type="presParOf" srcId="{A6721DCF-BADD-A747-A21D-BC8AD411F7A4}" destId="{55F2545B-F464-2046-868C-0EF4AE8FAE47}" srcOrd="7" destOrd="0" presId="urn:microsoft.com/office/officeart/2005/8/layout/vProcess5"/>
    <dgm:cxn modelId="{8761DF99-600F-EE4D-8B4B-F2132A177F9D}" type="presParOf" srcId="{A6721DCF-BADD-A747-A21D-BC8AD411F7A4}" destId="{0004DB7E-57CD-2747-90E9-79428D4170B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383E489-FB08-4293-8162-3BCB316F4C0A}"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844665DB-BBAA-48EB-914E-BA7DBCDC1514}">
      <dgm:prSet/>
      <dgm:spPr/>
      <dgm:t>
        <a:bodyPr/>
        <a:lstStyle/>
        <a:p>
          <a:r>
            <a:rPr lang="en-US" dirty="0"/>
            <a:t>Exam and history same</a:t>
          </a:r>
        </a:p>
      </dgm:t>
    </dgm:pt>
    <dgm:pt modelId="{3D906B00-5FF4-42A1-B302-C099CFCD527E}" type="parTrans" cxnId="{63C69745-B427-4312-9D4A-0CBA09DE47B2}">
      <dgm:prSet/>
      <dgm:spPr/>
      <dgm:t>
        <a:bodyPr/>
        <a:lstStyle/>
        <a:p>
          <a:endParaRPr lang="en-US"/>
        </a:p>
      </dgm:t>
    </dgm:pt>
    <dgm:pt modelId="{7DDB28B0-92DB-4E55-8BEA-2F56B0F1FAA8}" type="sibTrans" cxnId="{63C69745-B427-4312-9D4A-0CBA09DE47B2}">
      <dgm:prSet/>
      <dgm:spPr/>
      <dgm:t>
        <a:bodyPr/>
        <a:lstStyle/>
        <a:p>
          <a:endParaRPr lang="en-US"/>
        </a:p>
      </dgm:t>
    </dgm:pt>
    <dgm:pt modelId="{E9C74290-BB8B-41C2-A21D-82C1A6A29502}">
      <dgm:prSet/>
      <dgm:spPr/>
      <dgm:t>
        <a:bodyPr/>
        <a:lstStyle/>
        <a:p>
          <a:r>
            <a:rPr lang="en-US" dirty="0"/>
            <a:t>Labs: Low white blood cells at 3.7 and low platelets at 121</a:t>
          </a:r>
        </a:p>
      </dgm:t>
    </dgm:pt>
    <dgm:pt modelId="{DE31D1B1-B568-40ED-9BD2-9447AF1207E4}" type="parTrans" cxnId="{844F66FA-6E4C-4A19-8631-926EBF10B706}">
      <dgm:prSet/>
      <dgm:spPr/>
      <dgm:t>
        <a:bodyPr/>
        <a:lstStyle/>
        <a:p>
          <a:endParaRPr lang="en-US"/>
        </a:p>
      </dgm:t>
    </dgm:pt>
    <dgm:pt modelId="{DD2F4CCD-1F99-425E-816A-37BF10D9C9DC}" type="sibTrans" cxnId="{844F66FA-6E4C-4A19-8631-926EBF10B706}">
      <dgm:prSet/>
      <dgm:spPr/>
      <dgm:t>
        <a:bodyPr/>
        <a:lstStyle/>
        <a:p>
          <a:endParaRPr lang="en-US"/>
        </a:p>
      </dgm:t>
    </dgm:pt>
    <dgm:pt modelId="{13449A8E-AE77-4003-9D16-393232450B27}">
      <dgm:prSet/>
      <dgm:spPr/>
      <dgm:t>
        <a:bodyPr/>
        <a:lstStyle/>
        <a:p>
          <a:r>
            <a:rPr lang="en-US" dirty="0"/>
            <a:t>Potassium 3.4, Glucose 58</a:t>
          </a:r>
        </a:p>
      </dgm:t>
    </dgm:pt>
    <dgm:pt modelId="{9FD9A1F8-1834-44A0-8773-D32D073452E2}" type="parTrans" cxnId="{5A3FFD4A-6C91-49CE-A013-D6666AD2CA27}">
      <dgm:prSet/>
      <dgm:spPr/>
      <dgm:t>
        <a:bodyPr/>
        <a:lstStyle/>
        <a:p>
          <a:endParaRPr lang="en-US"/>
        </a:p>
      </dgm:t>
    </dgm:pt>
    <dgm:pt modelId="{3A551D66-2397-4777-8D02-B56D149CB4C4}" type="sibTrans" cxnId="{5A3FFD4A-6C91-49CE-A013-D6666AD2CA27}">
      <dgm:prSet/>
      <dgm:spPr/>
      <dgm:t>
        <a:bodyPr/>
        <a:lstStyle/>
        <a:p>
          <a:endParaRPr lang="en-US"/>
        </a:p>
      </dgm:t>
    </dgm:pt>
    <dgm:pt modelId="{AEB849E1-E34C-4193-8B50-A03E2B5DED4F}">
      <dgm:prSet/>
      <dgm:spPr/>
      <dgm:t>
        <a:bodyPr/>
        <a:lstStyle/>
        <a:p>
          <a:r>
            <a:rPr lang="en-US" dirty="0"/>
            <a:t>Lactic normal, CRP elevated</a:t>
          </a:r>
        </a:p>
      </dgm:t>
    </dgm:pt>
    <dgm:pt modelId="{5E399969-13DB-4F93-A9B9-FCA1F07AFB4C}" type="parTrans" cxnId="{A70A44F5-B35A-497F-9132-4C40E06B1282}">
      <dgm:prSet/>
      <dgm:spPr/>
      <dgm:t>
        <a:bodyPr/>
        <a:lstStyle/>
        <a:p>
          <a:endParaRPr lang="en-US"/>
        </a:p>
      </dgm:t>
    </dgm:pt>
    <dgm:pt modelId="{C0645D06-8892-4128-8685-3BEE28A155F0}" type="sibTrans" cxnId="{A70A44F5-B35A-497F-9132-4C40E06B1282}">
      <dgm:prSet/>
      <dgm:spPr/>
      <dgm:t>
        <a:bodyPr/>
        <a:lstStyle/>
        <a:p>
          <a:endParaRPr lang="en-US"/>
        </a:p>
      </dgm:t>
    </dgm:pt>
    <dgm:pt modelId="{778B538D-1B11-4944-A1A0-994DD939B33A}">
      <dgm:prSet/>
      <dgm:spPr/>
      <dgm:t>
        <a:bodyPr/>
        <a:lstStyle/>
        <a:p>
          <a:r>
            <a:rPr lang="en-US" dirty="0"/>
            <a:t>Urine: multiple markers for UTI</a:t>
          </a:r>
        </a:p>
      </dgm:t>
    </dgm:pt>
    <dgm:pt modelId="{D08AA388-602F-4B09-B071-DFA5D738191A}" type="parTrans" cxnId="{50488B1D-4E4B-4FB5-9506-2AC0ECD1C1EC}">
      <dgm:prSet/>
      <dgm:spPr/>
      <dgm:t>
        <a:bodyPr/>
        <a:lstStyle/>
        <a:p>
          <a:endParaRPr lang="en-US"/>
        </a:p>
      </dgm:t>
    </dgm:pt>
    <dgm:pt modelId="{08ADB162-305E-40DB-9BC5-A939C18F9162}" type="sibTrans" cxnId="{50488B1D-4E4B-4FB5-9506-2AC0ECD1C1EC}">
      <dgm:prSet/>
      <dgm:spPr/>
      <dgm:t>
        <a:bodyPr/>
        <a:lstStyle/>
        <a:p>
          <a:endParaRPr lang="en-US"/>
        </a:p>
      </dgm:t>
    </dgm:pt>
    <dgm:pt modelId="{D67F30BD-D714-40FA-9D67-B2107844D96E}">
      <dgm:prSet/>
      <dgm:spPr/>
      <dgm:t>
        <a:bodyPr/>
        <a:lstStyle/>
        <a:p>
          <a:r>
            <a:rPr lang="en-US" dirty="0"/>
            <a:t>Admitted for UTI and cellulitis as well as hypoglycemia</a:t>
          </a:r>
        </a:p>
      </dgm:t>
    </dgm:pt>
    <dgm:pt modelId="{029AA96E-7B23-46AD-8D49-F877AF35F88D}" type="parTrans" cxnId="{D9984CC9-4987-4760-B193-257B0BB0A23D}">
      <dgm:prSet/>
      <dgm:spPr/>
      <dgm:t>
        <a:bodyPr/>
        <a:lstStyle/>
        <a:p>
          <a:endParaRPr lang="en-US"/>
        </a:p>
      </dgm:t>
    </dgm:pt>
    <dgm:pt modelId="{23E9A14E-28B9-4B27-81C6-795B939437A8}" type="sibTrans" cxnId="{D9984CC9-4987-4760-B193-257B0BB0A23D}">
      <dgm:prSet/>
      <dgm:spPr/>
      <dgm:t>
        <a:bodyPr/>
        <a:lstStyle/>
        <a:p>
          <a:endParaRPr lang="en-US"/>
        </a:p>
      </dgm:t>
    </dgm:pt>
    <dgm:pt modelId="{AB9B0036-D515-42D7-A8FD-B6482B603A12}">
      <dgm:prSet/>
      <dgm:spPr/>
      <dgm:t>
        <a:bodyPr/>
        <a:lstStyle/>
        <a:p>
          <a:r>
            <a:rPr lang="en-US" dirty="0"/>
            <a:t>Cultures grew Klebsiella pneumonia</a:t>
          </a:r>
        </a:p>
      </dgm:t>
    </dgm:pt>
    <dgm:pt modelId="{E388911C-2DFE-40DA-B5DC-B5CCAC1E2228}" type="parTrans" cxnId="{CAEE1CF5-FB85-48CB-8385-54550E08B2EA}">
      <dgm:prSet/>
      <dgm:spPr/>
      <dgm:t>
        <a:bodyPr/>
        <a:lstStyle/>
        <a:p>
          <a:endParaRPr lang="en-US"/>
        </a:p>
      </dgm:t>
    </dgm:pt>
    <dgm:pt modelId="{996B5022-D6FC-42B3-BAB4-D89A4DFFE6B6}" type="sibTrans" cxnId="{CAEE1CF5-FB85-48CB-8385-54550E08B2EA}">
      <dgm:prSet/>
      <dgm:spPr/>
      <dgm:t>
        <a:bodyPr/>
        <a:lstStyle/>
        <a:p>
          <a:endParaRPr lang="en-US"/>
        </a:p>
      </dgm:t>
    </dgm:pt>
    <dgm:pt modelId="{4710570B-F8F3-AC48-BEEF-3A6842351CEF}" type="pres">
      <dgm:prSet presAssocID="{C383E489-FB08-4293-8162-3BCB316F4C0A}" presName="vert0" presStyleCnt="0">
        <dgm:presLayoutVars>
          <dgm:dir/>
          <dgm:animOne val="branch"/>
          <dgm:animLvl val="lvl"/>
        </dgm:presLayoutVars>
      </dgm:prSet>
      <dgm:spPr/>
    </dgm:pt>
    <dgm:pt modelId="{E065D44A-867D-0543-8BB8-010502DA5B6D}" type="pres">
      <dgm:prSet presAssocID="{844665DB-BBAA-48EB-914E-BA7DBCDC1514}" presName="thickLine" presStyleLbl="alignNode1" presStyleIdx="0" presStyleCnt="7"/>
      <dgm:spPr/>
    </dgm:pt>
    <dgm:pt modelId="{87407A37-5857-224F-9397-2FB3254A6333}" type="pres">
      <dgm:prSet presAssocID="{844665DB-BBAA-48EB-914E-BA7DBCDC1514}" presName="horz1" presStyleCnt="0"/>
      <dgm:spPr/>
    </dgm:pt>
    <dgm:pt modelId="{841D1B58-9AAF-D047-BF33-AEEA21D51896}" type="pres">
      <dgm:prSet presAssocID="{844665DB-BBAA-48EB-914E-BA7DBCDC1514}" presName="tx1" presStyleLbl="revTx" presStyleIdx="0" presStyleCnt="7"/>
      <dgm:spPr/>
    </dgm:pt>
    <dgm:pt modelId="{090DBCFF-003E-5344-BECC-C50654CA40BA}" type="pres">
      <dgm:prSet presAssocID="{844665DB-BBAA-48EB-914E-BA7DBCDC1514}" presName="vert1" presStyleCnt="0"/>
      <dgm:spPr/>
    </dgm:pt>
    <dgm:pt modelId="{70879C46-A0FF-7F43-9132-F4BE166394FF}" type="pres">
      <dgm:prSet presAssocID="{E9C74290-BB8B-41C2-A21D-82C1A6A29502}" presName="thickLine" presStyleLbl="alignNode1" presStyleIdx="1" presStyleCnt="7"/>
      <dgm:spPr/>
    </dgm:pt>
    <dgm:pt modelId="{991CA226-C60E-C64B-BF0A-E2AEBC6CE0AF}" type="pres">
      <dgm:prSet presAssocID="{E9C74290-BB8B-41C2-A21D-82C1A6A29502}" presName="horz1" presStyleCnt="0"/>
      <dgm:spPr/>
    </dgm:pt>
    <dgm:pt modelId="{DB36A6FE-40B7-9E47-A522-ED62DB13076C}" type="pres">
      <dgm:prSet presAssocID="{E9C74290-BB8B-41C2-A21D-82C1A6A29502}" presName="tx1" presStyleLbl="revTx" presStyleIdx="1" presStyleCnt="7"/>
      <dgm:spPr/>
    </dgm:pt>
    <dgm:pt modelId="{08E9E39F-578F-C647-920A-519AC9F12156}" type="pres">
      <dgm:prSet presAssocID="{E9C74290-BB8B-41C2-A21D-82C1A6A29502}" presName="vert1" presStyleCnt="0"/>
      <dgm:spPr/>
    </dgm:pt>
    <dgm:pt modelId="{59236EFE-9581-4D48-8658-0C29D132FC2A}" type="pres">
      <dgm:prSet presAssocID="{13449A8E-AE77-4003-9D16-393232450B27}" presName="thickLine" presStyleLbl="alignNode1" presStyleIdx="2" presStyleCnt="7"/>
      <dgm:spPr/>
    </dgm:pt>
    <dgm:pt modelId="{A2C1398F-D30E-0140-9515-E33CEAD90CD7}" type="pres">
      <dgm:prSet presAssocID="{13449A8E-AE77-4003-9D16-393232450B27}" presName="horz1" presStyleCnt="0"/>
      <dgm:spPr/>
    </dgm:pt>
    <dgm:pt modelId="{C6524681-682B-F94C-8801-10C06F6C089F}" type="pres">
      <dgm:prSet presAssocID="{13449A8E-AE77-4003-9D16-393232450B27}" presName="tx1" presStyleLbl="revTx" presStyleIdx="2" presStyleCnt="7"/>
      <dgm:spPr/>
    </dgm:pt>
    <dgm:pt modelId="{525516FA-BBCF-4146-9979-50CDCADE0724}" type="pres">
      <dgm:prSet presAssocID="{13449A8E-AE77-4003-9D16-393232450B27}" presName="vert1" presStyleCnt="0"/>
      <dgm:spPr/>
    </dgm:pt>
    <dgm:pt modelId="{34E04290-7238-3F4C-8F8A-2E4F4DF101F1}" type="pres">
      <dgm:prSet presAssocID="{AEB849E1-E34C-4193-8B50-A03E2B5DED4F}" presName="thickLine" presStyleLbl="alignNode1" presStyleIdx="3" presStyleCnt="7"/>
      <dgm:spPr/>
    </dgm:pt>
    <dgm:pt modelId="{6BE5E913-7BA2-CA4C-9C6B-591604391879}" type="pres">
      <dgm:prSet presAssocID="{AEB849E1-E34C-4193-8B50-A03E2B5DED4F}" presName="horz1" presStyleCnt="0"/>
      <dgm:spPr/>
    </dgm:pt>
    <dgm:pt modelId="{4B82B609-DDE1-9F4E-BB8B-2A6FC36611D9}" type="pres">
      <dgm:prSet presAssocID="{AEB849E1-E34C-4193-8B50-A03E2B5DED4F}" presName="tx1" presStyleLbl="revTx" presStyleIdx="3" presStyleCnt="7"/>
      <dgm:spPr/>
    </dgm:pt>
    <dgm:pt modelId="{D21C95ED-AA64-0F49-A7DE-E1CFA189A3A3}" type="pres">
      <dgm:prSet presAssocID="{AEB849E1-E34C-4193-8B50-A03E2B5DED4F}" presName="vert1" presStyleCnt="0"/>
      <dgm:spPr/>
    </dgm:pt>
    <dgm:pt modelId="{4D32EE6E-4862-CF4A-89E1-8F30B5AB3834}" type="pres">
      <dgm:prSet presAssocID="{778B538D-1B11-4944-A1A0-994DD939B33A}" presName="thickLine" presStyleLbl="alignNode1" presStyleIdx="4" presStyleCnt="7"/>
      <dgm:spPr/>
    </dgm:pt>
    <dgm:pt modelId="{CC2694BD-7FF3-604A-B722-7018A4843BA8}" type="pres">
      <dgm:prSet presAssocID="{778B538D-1B11-4944-A1A0-994DD939B33A}" presName="horz1" presStyleCnt="0"/>
      <dgm:spPr/>
    </dgm:pt>
    <dgm:pt modelId="{E9E54873-CFA0-2141-8A8A-1C7BE24C5D45}" type="pres">
      <dgm:prSet presAssocID="{778B538D-1B11-4944-A1A0-994DD939B33A}" presName="tx1" presStyleLbl="revTx" presStyleIdx="4" presStyleCnt="7"/>
      <dgm:spPr/>
    </dgm:pt>
    <dgm:pt modelId="{9060E546-B342-EF4A-B2E9-C0C190BD81F8}" type="pres">
      <dgm:prSet presAssocID="{778B538D-1B11-4944-A1A0-994DD939B33A}" presName="vert1" presStyleCnt="0"/>
      <dgm:spPr/>
    </dgm:pt>
    <dgm:pt modelId="{89ADBAED-FEB5-8D45-AAE3-944321741CC2}" type="pres">
      <dgm:prSet presAssocID="{D67F30BD-D714-40FA-9D67-B2107844D96E}" presName="thickLine" presStyleLbl="alignNode1" presStyleIdx="5" presStyleCnt="7"/>
      <dgm:spPr/>
    </dgm:pt>
    <dgm:pt modelId="{76C76FAA-F6A5-AC4A-8D3D-8EC12E71452B}" type="pres">
      <dgm:prSet presAssocID="{D67F30BD-D714-40FA-9D67-B2107844D96E}" presName="horz1" presStyleCnt="0"/>
      <dgm:spPr/>
    </dgm:pt>
    <dgm:pt modelId="{5AC58F30-3C15-884D-862B-88D458E4ED97}" type="pres">
      <dgm:prSet presAssocID="{D67F30BD-D714-40FA-9D67-B2107844D96E}" presName="tx1" presStyleLbl="revTx" presStyleIdx="5" presStyleCnt="7"/>
      <dgm:spPr/>
    </dgm:pt>
    <dgm:pt modelId="{5B0EB4D8-451D-BE45-8F14-C589D14CC806}" type="pres">
      <dgm:prSet presAssocID="{D67F30BD-D714-40FA-9D67-B2107844D96E}" presName="vert1" presStyleCnt="0"/>
      <dgm:spPr/>
    </dgm:pt>
    <dgm:pt modelId="{4C35C661-76DB-7349-8251-2D96F32BD53D}" type="pres">
      <dgm:prSet presAssocID="{AB9B0036-D515-42D7-A8FD-B6482B603A12}" presName="thickLine" presStyleLbl="alignNode1" presStyleIdx="6" presStyleCnt="7"/>
      <dgm:spPr/>
    </dgm:pt>
    <dgm:pt modelId="{8663C102-F846-D74C-9470-C32A6809F864}" type="pres">
      <dgm:prSet presAssocID="{AB9B0036-D515-42D7-A8FD-B6482B603A12}" presName="horz1" presStyleCnt="0"/>
      <dgm:spPr/>
    </dgm:pt>
    <dgm:pt modelId="{D2E7FF9C-061B-D84A-AF4D-92060E2E055D}" type="pres">
      <dgm:prSet presAssocID="{AB9B0036-D515-42D7-A8FD-B6482B603A12}" presName="tx1" presStyleLbl="revTx" presStyleIdx="6" presStyleCnt="7"/>
      <dgm:spPr/>
    </dgm:pt>
    <dgm:pt modelId="{0D4B0679-9F7F-6F48-9E35-A5D858AC0CBE}" type="pres">
      <dgm:prSet presAssocID="{AB9B0036-D515-42D7-A8FD-B6482B603A12}" presName="vert1" presStyleCnt="0"/>
      <dgm:spPr/>
    </dgm:pt>
  </dgm:ptLst>
  <dgm:cxnLst>
    <dgm:cxn modelId="{A9F0BF02-AC18-8F4E-99B0-6C1C30A53A6F}" type="presOf" srcId="{13449A8E-AE77-4003-9D16-393232450B27}" destId="{C6524681-682B-F94C-8801-10C06F6C089F}" srcOrd="0" destOrd="0" presId="urn:microsoft.com/office/officeart/2008/layout/LinedList"/>
    <dgm:cxn modelId="{FAE7C611-5F41-A544-AE28-19D6893241ED}" type="presOf" srcId="{AB9B0036-D515-42D7-A8FD-B6482B603A12}" destId="{D2E7FF9C-061B-D84A-AF4D-92060E2E055D}" srcOrd="0" destOrd="0" presId="urn:microsoft.com/office/officeart/2008/layout/LinedList"/>
    <dgm:cxn modelId="{50488B1D-4E4B-4FB5-9506-2AC0ECD1C1EC}" srcId="{C383E489-FB08-4293-8162-3BCB316F4C0A}" destId="{778B538D-1B11-4944-A1A0-994DD939B33A}" srcOrd="4" destOrd="0" parTransId="{D08AA388-602F-4B09-B071-DFA5D738191A}" sibTransId="{08ADB162-305E-40DB-9BC5-A939C18F9162}"/>
    <dgm:cxn modelId="{63C69745-B427-4312-9D4A-0CBA09DE47B2}" srcId="{C383E489-FB08-4293-8162-3BCB316F4C0A}" destId="{844665DB-BBAA-48EB-914E-BA7DBCDC1514}" srcOrd="0" destOrd="0" parTransId="{3D906B00-5FF4-42A1-B302-C099CFCD527E}" sibTransId="{7DDB28B0-92DB-4E55-8BEA-2F56B0F1FAA8}"/>
    <dgm:cxn modelId="{A8E9DF4A-1601-8140-BEDD-2BCBC8F592CD}" type="presOf" srcId="{778B538D-1B11-4944-A1A0-994DD939B33A}" destId="{E9E54873-CFA0-2141-8A8A-1C7BE24C5D45}" srcOrd="0" destOrd="0" presId="urn:microsoft.com/office/officeart/2008/layout/LinedList"/>
    <dgm:cxn modelId="{5A3FFD4A-6C91-49CE-A013-D6666AD2CA27}" srcId="{C383E489-FB08-4293-8162-3BCB316F4C0A}" destId="{13449A8E-AE77-4003-9D16-393232450B27}" srcOrd="2" destOrd="0" parTransId="{9FD9A1F8-1834-44A0-8773-D32D073452E2}" sibTransId="{3A551D66-2397-4777-8D02-B56D149CB4C4}"/>
    <dgm:cxn modelId="{594BA262-89E8-7C43-A4CC-24109F40F39D}" type="presOf" srcId="{E9C74290-BB8B-41C2-A21D-82C1A6A29502}" destId="{DB36A6FE-40B7-9E47-A522-ED62DB13076C}" srcOrd="0" destOrd="0" presId="urn:microsoft.com/office/officeart/2008/layout/LinedList"/>
    <dgm:cxn modelId="{3E355A6F-0329-9244-BEF3-0F0AB5642D49}" type="presOf" srcId="{AEB849E1-E34C-4193-8B50-A03E2B5DED4F}" destId="{4B82B609-DDE1-9F4E-BB8B-2A6FC36611D9}" srcOrd="0" destOrd="0" presId="urn:microsoft.com/office/officeart/2008/layout/LinedList"/>
    <dgm:cxn modelId="{DD168680-2EB9-6B4B-999C-BB63F8BFDD13}" type="presOf" srcId="{C383E489-FB08-4293-8162-3BCB316F4C0A}" destId="{4710570B-F8F3-AC48-BEEF-3A6842351CEF}" srcOrd="0" destOrd="0" presId="urn:microsoft.com/office/officeart/2008/layout/LinedList"/>
    <dgm:cxn modelId="{6442F88F-1958-004C-A4FD-B027662284B6}" type="presOf" srcId="{844665DB-BBAA-48EB-914E-BA7DBCDC1514}" destId="{841D1B58-9AAF-D047-BF33-AEEA21D51896}" srcOrd="0" destOrd="0" presId="urn:microsoft.com/office/officeart/2008/layout/LinedList"/>
    <dgm:cxn modelId="{0FB39E99-CB4B-3E4E-90ED-36AA49A37AD7}" type="presOf" srcId="{D67F30BD-D714-40FA-9D67-B2107844D96E}" destId="{5AC58F30-3C15-884D-862B-88D458E4ED97}" srcOrd="0" destOrd="0" presId="urn:microsoft.com/office/officeart/2008/layout/LinedList"/>
    <dgm:cxn modelId="{D9984CC9-4987-4760-B193-257B0BB0A23D}" srcId="{C383E489-FB08-4293-8162-3BCB316F4C0A}" destId="{D67F30BD-D714-40FA-9D67-B2107844D96E}" srcOrd="5" destOrd="0" parTransId="{029AA96E-7B23-46AD-8D49-F877AF35F88D}" sibTransId="{23E9A14E-28B9-4B27-81C6-795B939437A8}"/>
    <dgm:cxn modelId="{CAEE1CF5-FB85-48CB-8385-54550E08B2EA}" srcId="{C383E489-FB08-4293-8162-3BCB316F4C0A}" destId="{AB9B0036-D515-42D7-A8FD-B6482B603A12}" srcOrd="6" destOrd="0" parTransId="{E388911C-2DFE-40DA-B5DC-B5CCAC1E2228}" sibTransId="{996B5022-D6FC-42B3-BAB4-D89A4DFFE6B6}"/>
    <dgm:cxn modelId="{A70A44F5-B35A-497F-9132-4C40E06B1282}" srcId="{C383E489-FB08-4293-8162-3BCB316F4C0A}" destId="{AEB849E1-E34C-4193-8B50-A03E2B5DED4F}" srcOrd="3" destOrd="0" parTransId="{5E399969-13DB-4F93-A9B9-FCA1F07AFB4C}" sibTransId="{C0645D06-8892-4128-8685-3BEE28A155F0}"/>
    <dgm:cxn modelId="{844F66FA-6E4C-4A19-8631-926EBF10B706}" srcId="{C383E489-FB08-4293-8162-3BCB316F4C0A}" destId="{E9C74290-BB8B-41C2-A21D-82C1A6A29502}" srcOrd="1" destOrd="0" parTransId="{DE31D1B1-B568-40ED-9BD2-9447AF1207E4}" sibTransId="{DD2F4CCD-1F99-425E-816A-37BF10D9C9DC}"/>
    <dgm:cxn modelId="{76D5F414-B652-A34D-AFE9-3DEC191584C8}" type="presParOf" srcId="{4710570B-F8F3-AC48-BEEF-3A6842351CEF}" destId="{E065D44A-867D-0543-8BB8-010502DA5B6D}" srcOrd="0" destOrd="0" presId="urn:microsoft.com/office/officeart/2008/layout/LinedList"/>
    <dgm:cxn modelId="{6D5CE209-A5FB-7547-A9D8-A15566194AF6}" type="presParOf" srcId="{4710570B-F8F3-AC48-BEEF-3A6842351CEF}" destId="{87407A37-5857-224F-9397-2FB3254A6333}" srcOrd="1" destOrd="0" presId="urn:microsoft.com/office/officeart/2008/layout/LinedList"/>
    <dgm:cxn modelId="{7E5A56F2-CD78-B443-951D-FE12E1238310}" type="presParOf" srcId="{87407A37-5857-224F-9397-2FB3254A6333}" destId="{841D1B58-9AAF-D047-BF33-AEEA21D51896}" srcOrd="0" destOrd="0" presId="urn:microsoft.com/office/officeart/2008/layout/LinedList"/>
    <dgm:cxn modelId="{E9368EB1-A4D6-414F-B9E7-6F9ABFBD7DFB}" type="presParOf" srcId="{87407A37-5857-224F-9397-2FB3254A6333}" destId="{090DBCFF-003E-5344-BECC-C50654CA40BA}" srcOrd="1" destOrd="0" presId="urn:microsoft.com/office/officeart/2008/layout/LinedList"/>
    <dgm:cxn modelId="{F4440CB9-D4A5-5F43-93FC-4FFF9C34CBE9}" type="presParOf" srcId="{4710570B-F8F3-AC48-BEEF-3A6842351CEF}" destId="{70879C46-A0FF-7F43-9132-F4BE166394FF}" srcOrd="2" destOrd="0" presId="urn:microsoft.com/office/officeart/2008/layout/LinedList"/>
    <dgm:cxn modelId="{FB0DDCFA-2E59-284B-BCFE-DF7EBC66A9C8}" type="presParOf" srcId="{4710570B-F8F3-AC48-BEEF-3A6842351CEF}" destId="{991CA226-C60E-C64B-BF0A-E2AEBC6CE0AF}" srcOrd="3" destOrd="0" presId="urn:microsoft.com/office/officeart/2008/layout/LinedList"/>
    <dgm:cxn modelId="{5780006A-1B2E-CF4A-95D6-25D5FF97A24C}" type="presParOf" srcId="{991CA226-C60E-C64B-BF0A-E2AEBC6CE0AF}" destId="{DB36A6FE-40B7-9E47-A522-ED62DB13076C}" srcOrd="0" destOrd="0" presId="urn:microsoft.com/office/officeart/2008/layout/LinedList"/>
    <dgm:cxn modelId="{36CB459B-D267-F74B-BDF0-879492FC2E64}" type="presParOf" srcId="{991CA226-C60E-C64B-BF0A-E2AEBC6CE0AF}" destId="{08E9E39F-578F-C647-920A-519AC9F12156}" srcOrd="1" destOrd="0" presId="urn:microsoft.com/office/officeart/2008/layout/LinedList"/>
    <dgm:cxn modelId="{59689F9A-52A8-3C4B-A9AB-A8261B438E72}" type="presParOf" srcId="{4710570B-F8F3-AC48-BEEF-3A6842351CEF}" destId="{59236EFE-9581-4D48-8658-0C29D132FC2A}" srcOrd="4" destOrd="0" presId="urn:microsoft.com/office/officeart/2008/layout/LinedList"/>
    <dgm:cxn modelId="{FB1C3C4C-B6B2-734A-8C89-A574BA1692AF}" type="presParOf" srcId="{4710570B-F8F3-AC48-BEEF-3A6842351CEF}" destId="{A2C1398F-D30E-0140-9515-E33CEAD90CD7}" srcOrd="5" destOrd="0" presId="urn:microsoft.com/office/officeart/2008/layout/LinedList"/>
    <dgm:cxn modelId="{D2FB7E07-CFF3-0741-914B-8AAB44CBAC69}" type="presParOf" srcId="{A2C1398F-D30E-0140-9515-E33CEAD90CD7}" destId="{C6524681-682B-F94C-8801-10C06F6C089F}" srcOrd="0" destOrd="0" presId="urn:microsoft.com/office/officeart/2008/layout/LinedList"/>
    <dgm:cxn modelId="{D0D0D791-FC1E-8742-B25D-0836B7ACBA43}" type="presParOf" srcId="{A2C1398F-D30E-0140-9515-E33CEAD90CD7}" destId="{525516FA-BBCF-4146-9979-50CDCADE0724}" srcOrd="1" destOrd="0" presId="urn:microsoft.com/office/officeart/2008/layout/LinedList"/>
    <dgm:cxn modelId="{07593BCE-4459-C04E-8E6F-159966F5EAB7}" type="presParOf" srcId="{4710570B-F8F3-AC48-BEEF-3A6842351CEF}" destId="{34E04290-7238-3F4C-8F8A-2E4F4DF101F1}" srcOrd="6" destOrd="0" presId="urn:microsoft.com/office/officeart/2008/layout/LinedList"/>
    <dgm:cxn modelId="{0CCC06F3-534F-EE46-8AE8-A3770E1FE0BA}" type="presParOf" srcId="{4710570B-F8F3-AC48-BEEF-3A6842351CEF}" destId="{6BE5E913-7BA2-CA4C-9C6B-591604391879}" srcOrd="7" destOrd="0" presId="urn:microsoft.com/office/officeart/2008/layout/LinedList"/>
    <dgm:cxn modelId="{43DF3A04-2C9B-4649-86CF-F697DD49DC70}" type="presParOf" srcId="{6BE5E913-7BA2-CA4C-9C6B-591604391879}" destId="{4B82B609-DDE1-9F4E-BB8B-2A6FC36611D9}" srcOrd="0" destOrd="0" presId="urn:microsoft.com/office/officeart/2008/layout/LinedList"/>
    <dgm:cxn modelId="{DEC69531-7C97-0B46-BD98-508D8D77F6BF}" type="presParOf" srcId="{6BE5E913-7BA2-CA4C-9C6B-591604391879}" destId="{D21C95ED-AA64-0F49-A7DE-E1CFA189A3A3}" srcOrd="1" destOrd="0" presId="urn:microsoft.com/office/officeart/2008/layout/LinedList"/>
    <dgm:cxn modelId="{1C3FE64A-3502-9B4C-A490-46CEB1F6B5C2}" type="presParOf" srcId="{4710570B-F8F3-AC48-BEEF-3A6842351CEF}" destId="{4D32EE6E-4862-CF4A-89E1-8F30B5AB3834}" srcOrd="8" destOrd="0" presId="urn:microsoft.com/office/officeart/2008/layout/LinedList"/>
    <dgm:cxn modelId="{296A6A58-20F6-934A-8F9C-FF0EE6111F05}" type="presParOf" srcId="{4710570B-F8F3-AC48-BEEF-3A6842351CEF}" destId="{CC2694BD-7FF3-604A-B722-7018A4843BA8}" srcOrd="9" destOrd="0" presId="urn:microsoft.com/office/officeart/2008/layout/LinedList"/>
    <dgm:cxn modelId="{FACA08CA-1DB3-EF49-AEFA-AD257F8EDFAC}" type="presParOf" srcId="{CC2694BD-7FF3-604A-B722-7018A4843BA8}" destId="{E9E54873-CFA0-2141-8A8A-1C7BE24C5D45}" srcOrd="0" destOrd="0" presId="urn:microsoft.com/office/officeart/2008/layout/LinedList"/>
    <dgm:cxn modelId="{243BCBEF-9700-9748-9477-D98606F3ADBD}" type="presParOf" srcId="{CC2694BD-7FF3-604A-B722-7018A4843BA8}" destId="{9060E546-B342-EF4A-B2E9-C0C190BD81F8}" srcOrd="1" destOrd="0" presId="urn:microsoft.com/office/officeart/2008/layout/LinedList"/>
    <dgm:cxn modelId="{0DB5B8A5-E4A5-2240-A238-BBAD51C58DFA}" type="presParOf" srcId="{4710570B-F8F3-AC48-BEEF-3A6842351CEF}" destId="{89ADBAED-FEB5-8D45-AAE3-944321741CC2}" srcOrd="10" destOrd="0" presId="urn:microsoft.com/office/officeart/2008/layout/LinedList"/>
    <dgm:cxn modelId="{3DED12A9-ADF1-8C47-AB7D-C44D625A5BAB}" type="presParOf" srcId="{4710570B-F8F3-AC48-BEEF-3A6842351CEF}" destId="{76C76FAA-F6A5-AC4A-8D3D-8EC12E71452B}" srcOrd="11" destOrd="0" presId="urn:microsoft.com/office/officeart/2008/layout/LinedList"/>
    <dgm:cxn modelId="{70FA819E-54B9-334E-B268-4FB09AA90C35}" type="presParOf" srcId="{76C76FAA-F6A5-AC4A-8D3D-8EC12E71452B}" destId="{5AC58F30-3C15-884D-862B-88D458E4ED97}" srcOrd="0" destOrd="0" presId="urn:microsoft.com/office/officeart/2008/layout/LinedList"/>
    <dgm:cxn modelId="{036CB681-4D9A-3541-BCE2-8BB36DB6C167}" type="presParOf" srcId="{76C76FAA-F6A5-AC4A-8D3D-8EC12E71452B}" destId="{5B0EB4D8-451D-BE45-8F14-C589D14CC806}" srcOrd="1" destOrd="0" presId="urn:microsoft.com/office/officeart/2008/layout/LinedList"/>
    <dgm:cxn modelId="{1F6E712D-F888-F64A-A9BA-D61557EB6FFB}" type="presParOf" srcId="{4710570B-F8F3-AC48-BEEF-3A6842351CEF}" destId="{4C35C661-76DB-7349-8251-2D96F32BD53D}" srcOrd="12" destOrd="0" presId="urn:microsoft.com/office/officeart/2008/layout/LinedList"/>
    <dgm:cxn modelId="{8037AA93-BB19-FC46-BADB-02224E1D70C1}" type="presParOf" srcId="{4710570B-F8F3-AC48-BEEF-3A6842351CEF}" destId="{8663C102-F846-D74C-9470-C32A6809F864}" srcOrd="13" destOrd="0" presId="urn:microsoft.com/office/officeart/2008/layout/LinedList"/>
    <dgm:cxn modelId="{8D898340-9FB7-854C-B816-4C16E3349357}" type="presParOf" srcId="{8663C102-F846-D74C-9470-C32A6809F864}" destId="{D2E7FF9C-061B-D84A-AF4D-92060E2E055D}" srcOrd="0" destOrd="0" presId="urn:microsoft.com/office/officeart/2008/layout/LinedList"/>
    <dgm:cxn modelId="{7A16F0D8-9D5E-8648-B093-6BAF42A7B946}" type="presParOf" srcId="{8663C102-F846-D74C-9470-C32A6809F864}" destId="{0D4B0679-9F7F-6F48-9E35-A5D858AC0CB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4587DD8-11F7-435C-BD20-B28A32BC2EA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F3A8918-8F7C-408B-8366-98BE3D6E8A76}">
      <dgm:prSet/>
      <dgm:spPr/>
      <dgm:t>
        <a:bodyPr/>
        <a:lstStyle/>
        <a:p>
          <a:r>
            <a:rPr lang="en-US"/>
            <a:t>Admitted due to high risk chest pain</a:t>
          </a:r>
        </a:p>
      </dgm:t>
    </dgm:pt>
    <dgm:pt modelId="{957E9A77-3FB8-4AD9-9548-398D9326FC70}" type="parTrans" cxnId="{D14F5357-A334-4E01-9599-76E606A42B2A}">
      <dgm:prSet/>
      <dgm:spPr/>
      <dgm:t>
        <a:bodyPr/>
        <a:lstStyle/>
        <a:p>
          <a:endParaRPr lang="en-US"/>
        </a:p>
      </dgm:t>
    </dgm:pt>
    <dgm:pt modelId="{BA11FD83-99C5-4211-B0C5-3C887F3F89C5}" type="sibTrans" cxnId="{D14F5357-A334-4E01-9599-76E606A42B2A}">
      <dgm:prSet/>
      <dgm:spPr/>
      <dgm:t>
        <a:bodyPr/>
        <a:lstStyle/>
        <a:p>
          <a:endParaRPr lang="en-US"/>
        </a:p>
      </dgm:t>
    </dgm:pt>
    <dgm:pt modelId="{1DF97CDB-09F8-481B-BB68-5518A58B1580}">
      <dgm:prSet/>
      <dgm:spPr/>
      <dgm:t>
        <a:bodyPr/>
        <a:lstStyle/>
        <a:p>
          <a:r>
            <a:rPr lang="en-US"/>
            <a:t>ECHO showed severe cardiomyopathy with EF 25% and severe diastolic failure</a:t>
          </a:r>
        </a:p>
      </dgm:t>
    </dgm:pt>
    <dgm:pt modelId="{17C95B43-7F16-463C-8DC4-9C268CF7372D}" type="parTrans" cxnId="{BF5F2C71-23DB-4C2F-8990-9FE92DDDDA7C}">
      <dgm:prSet/>
      <dgm:spPr/>
      <dgm:t>
        <a:bodyPr/>
        <a:lstStyle/>
        <a:p>
          <a:endParaRPr lang="en-US"/>
        </a:p>
      </dgm:t>
    </dgm:pt>
    <dgm:pt modelId="{2DBA0F39-7744-4DDA-8E63-4EBAA5E8DA71}" type="sibTrans" cxnId="{BF5F2C71-23DB-4C2F-8990-9FE92DDDDA7C}">
      <dgm:prSet/>
      <dgm:spPr/>
      <dgm:t>
        <a:bodyPr/>
        <a:lstStyle/>
        <a:p>
          <a:endParaRPr lang="en-US"/>
        </a:p>
      </dgm:t>
    </dgm:pt>
    <dgm:pt modelId="{D22642DB-EFF5-4F04-84D3-C47F9D87EBAD}">
      <dgm:prSet/>
      <dgm:spPr/>
      <dgm:t>
        <a:bodyPr/>
        <a:lstStyle/>
        <a:p>
          <a:r>
            <a:rPr lang="en-US"/>
            <a:t>No concerns for new MI</a:t>
          </a:r>
        </a:p>
      </dgm:t>
    </dgm:pt>
    <dgm:pt modelId="{C69DD120-08C9-4326-BD47-0A4EA2804AFD}" type="parTrans" cxnId="{EA19906A-23AC-4891-8EEC-A3C2BEB88DF1}">
      <dgm:prSet/>
      <dgm:spPr/>
      <dgm:t>
        <a:bodyPr/>
        <a:lstStyle/>
        <a:p>
          <a:endParaRPr lang="en-US"/>
        </a:p>
      </dgm:t>
    </dgm:pt>
    <dgm:pt modelId="{21B211C8-6F0A-4FBD-951C-BCDF9CB95361}" type="sibTrans" cxnId="{EA19906A-23AC-4891-8EEC-A3C2BEB88DF1}">
      <dgm:prSet/>
      <dgm:spPr/>
      <dgm:t>
        <a:bodyPr/>
        <a:lstStyle/>
        <a:p>
          <a:endParaRPr lang="en-US"/>
        </a:p>
      </dgm:t>
    </dgm:pt>
    <dgm:pt modelId="{338F237E-B064-4273-98E4-EFE8D8B817BA}">
      <dgm:prSet/>
      <dgm:spPr/>
      <dgm:t>
        <a:bodyPr/>
        <a:lstStyle/>
        <a:p>
          <a:r>
            <a:rPr lang="en-US"/>
            <a:t>Cardiology consulted and recommended outpatient evaluation for AICD</a:t>
          </a:r>
        </a:p>
      </dgm:t>
    </dgm:pt>
    <dgm:pt modelId="{C11B976C-DBAA-4DE1-B901-28BD5CAC3B8C}" type="parTrans" cxnId="{70591271-D55E-424C-9FC8-7C8AC7B762EA}">
      <dgm:prSet/>
      <dgm:spPr/>
      <dgm:t>
        <a:bodyPr/>
        <a:lstStyle/>
        <a:p>
          <a:endParaRPr lang="en-US"/>
        </a:p>
      </dgm:t>
    </dgm:pt>
    <dgm:pt modelId="{59B923EE-FBA7-42A6-A982-AA8F42FAFE0A}" type="sibTrans" cxnId="{70591271-D55E-424C-9FC8-7C8AC7B762EA}">
      <dgm:prSet/>
      <dgm:spPr/>
      <dgm:t>
        <a:bodyPr/>
        <a:lstStyle/>
        <a:p>
          <a:endParaRPr lang="en-US"/>
        </a:p>
      </dgm:t>
    </dgm:pt>
    <dgm:pt modelId="{658D80E1-A714-4B9A-BE1D-6BD249950AFC}">
      <dgm:prSet/>
      <dgm:spPr/>
      <dgm:t>
        <a:bodyPr/>
        <a:lstStyle/>
        <a:p>
          <a:r>
            <a:rPr lang="en-US"/>
            <a:t>Incidentally found with pancytopenia so BM done and final path pending</a:t>
          </a:r>
        </a:p>
      </dgm:t>
    </dgm:pt>
    <dgm:pt modelId="{4F31D895-4CCF-4735-ACC3-DFF72190C5E1}" type="parTrans" cxnId="{3CF34DBE-E685-4EB2-9FD0-E10403E189B4}">
      <dgm:prSet/>
      <dgm:spPr/>
      <dgm:t>
        <a:bodyPr/>
        <a:lstStyle/>
        <a:p>
          <a:endParaRPr lang="en-US"/>
        </a:p>
      </dgm:t>
    </dgm:pt>
    <dgm:pt modelId="{D109E916-0CFC-4F16-81B8-47D819BDB962}" type="sibTrans" cxnId="{3CF34DBE-E685-4EB2-9FD0-E10403E189B4}">
      <dgm:prSet/>
      <dgm:spPr/>
      <dgm:t>
        <a:bodyPr/>
        <a:lstStyle/>
        <a:p>
          <a:endParaRPr lang="en-US"/>
        </a:p>
      </dgm:t>
    </dgm:pt>
    <dgm:pt modelId="{39F39277-21EE-40AC-8811-76BE057667E1}">
      <dgm:prSet/>
      <dgm:spPr/>
      <dgm:t>
        <a:bodyPr/>
        <a:lstStyle/>
        <a:p>
          <a:r>
            <a:rPr lang="en-US"/>
            <a:t>Also noted with cirrhosis, portal hypertension, and splenomegaly</a:t>
          </a:r>
        </a:p>
      </dgm:t>
    </dgm:pt>
    <dgm:pt modelId="{C5332554-3EE8-49DE-A2F5-95C446CD7564}" type="parTrans" cxnId="{FEF75679-922B-4775-B7A1-860E77442946}">
      <dgm:prSet/>
      <dgm:spPr/>
      <dgm:t>
        <a:bodyPr/>
        <a:lstStyle/>
        <a:p>
          <a:endParaRPr lang="en-US"/>
        </a:p>
      </dgm:t>
    </dgm:pt>
    <dgm:pt modelId="{E7E7004F-2BF3-43B8-8F4E-0C7309AF5511}" type="sibTrans" cxnId="{FEF75679-922B-4775-B7A1-860E77442946}">
      <dgm:prSet/>
      <dgm:spPr/>
      <dgm:t>
        <a:bodyPr/>
        <a:lstStyle/>
        <a:p>
          <a:endParaRPr lang="en-US"/>
        </a:p>
      </dgm:t>
    </dgm:pt>
    <dgm:pt modelId="{0BC7BB1D-EE50-FE41-B12F-166F3FAF24ED}" type="pres">
      <dgm:prSet presAssocID="{14587DD8-11F7-435C-BD20-B28A32BC2EA0}" presName="linear" presStyleCnt="0">
        <dgm:presLayoutVars>
          <dgm:animLvl val="lvl"/>
          <dgm:resizeHandles val="exact"/>
        </dgm:presLayoutVars>
      </dgm:prSet>
      <dgm:spPr/>
    </dgm:pt>
    <dgm:pt modelId="{8EFF22FF-4E9B-DA44-A72F-EAD24BE85AA9}" type="pres">
      <dgm:prSet presAssocID="{DF3A8918-8F7C-408B-8366-98BE3D6E8A76}" presName="parentText" presStyleLbl="node1" presStyleIdx="0" presStyleCnt="6">
        <dgm:presLayoutVars>
          <dgm:chMax val="0"/>
          <dgm:bulletEnabled val="1"/>
        </dgm:presLayoutVars>
      </dgm:prSet>
      <dgm:spPr/>
    </dgm:pt>
    <dgm:pt modelId="{FAE150B5-D7A2-FF40-B222-93223E96BA08}" type="pres">
      <dgm:prSet presAssocID="{BA11FD83-99C5-4211-B0C5-3C887F3F89C5}" presName="spacer" presStyleCnt="0"/>
      <dgm:spPr/>
    </dgm:pt>
    <dgm:pt modelId="{BA314605-49CC-CA4F-9CD7-8B78F30090F7}" type="pres">
      <dgm:prSet presAssocID="{1DF97CDB-09F8-481B-BB68-5518A58B1580}" presName="parentText" presStyleLbl="node1" presStyleIdx="1" presStyleCnt="6">
        <dgm:presLayoutVars>
          <dgm:chMax val="0"/>
          <dgm:bulletEnabled val="1"/>
        </dgm:presLayoutVars>
      </dgm:prSet>
      <dgm:spPr/>
    </dgm:pt>
    <dgm:pt modelId="{4759BA27-B733-E143-AB8C-A5B54426E9B7}" type="pres">
      <dgm:prSet presAssocID="{2DBA0F39-7744-4DDA-8E63-4EBAA5E8DA71}" presName="spacer" presStyleCnt="0"/>
      <dgm:spPr/>
    </dgm:pt>
    <dgm:pt modelId="{F1D731A1-BD21-9F4B-A82E-68F76188695A}" type="pres">
      <dgm:prSet presAssocID="{D22642DB-EFF5-4F04-84D3-C47F9D87EBAD}" presName="parentText" presStyleLbl="node1" presStyleIdx="2" presStyleCnt="6">
        <dgm:presLayoutVars>
          <dgm:chMax val="0"/>
          <dgm:bulletEnabled val="1"/>
        </dgm:presLayoutVars>
      </dgm:prSet>
      <dgm:spPr/>
    </dgm:pt>
    <dgm:pt modelId="{65D87AA4-6D85-8847-AF3F-270E2C1BB532}" type="pres">
      <dgm:prSet presAssocID="{21B211C8-6F0A-4FBD-951C-BCDF9CB95361}" presName="spacer" presStyleCnt="0"/>
      <dgm:spPr/>
    </dgm:pt>
    <dgm:pt modelId="{56BC3A72-69B0-8F44-9A0E-C29AD9A0D236}" type="pres">
      <dgm:prSet presAssocID="{338F237E-B064-4273-98E4-EFE8D8B817BA}" presName="parentText" presStyleLbl="node1" presStyleIdx="3" presStyleCnt="6">
        <dgm:presLayoutVars>
          <dgm:chMax val="0"/>
          <dgm:bulletEnabled val="1"/>
        </dgm:presLayoutVars>
      </dgm:prSet>
      <dgm:spPr/>
    </dgm:pt>
    <dgm:pt modelId="{B6305A97-8492-FE40-BEA7-2BA45D472510}" type="pres">
      <dgm:prSet presAssocID="{59B923EE-FBA7-42A6-A982-AA8F42FAFE0A}" presName="spacer" presStyleCnt="0"/>
      <dgm:spPr/>
    </dgm:pt>
    <dgm:pt modelId="{EC330F0E-5B62-1640-B929-979C12F2D13A}" type="pres">
      <dgm:prSet presAssocID="{658D80E1-A714-4B9A-BE1D-6BD249950AFC}" presName="parentText" presStyleLbl="node1" presStyleIdx="4" presStyleCnt="6">
        <dgm:presLayoutVars>
          <dgm:chMax val="0"/>
          <dgm:bulletEnabled val="1"/>
        </dgm:presLayoutVars>
      </dgm:prSet>
      <dgm:spPr/>
    </dgm:pt>
    <dgm:pt modelId="{CCD854C5-C8EA-1C4E-9BA6-F4D07FB05763}" type="pres">
      <dgm:prSet presAssocID="{D109E916-0CFC-4F16-81B8-47D819BDB962}" presName="spacer" presStyleCnt="0"/>
      <dgm:spPr/>
    </dgm:pt>
    <dgm:pt modelId="{A4677FE7-AD97-CD44-AABD-B499501E67C9}" type="pres">
      <dgm:prSet presAssocID="{39F39277-21EE-40AC-8811-76BE057667E1}" presName="parentText" presStyleLbl="node1" presStyleIdx="5" presStyleCnt="6">
        <dgm:presLayoutVars>
          <dgm:chMax val="0"/>
          <dgm:bulletEnabled val="1"/>
        </dgm:presLayoutVars>
      </dgm:prSet>
      <dgm:spPr/>
    </dgm:pt>
  </dgm:ptLst>
  <dgm:cxnLst>
    <dgm:cxn modelId="{5F5B4E1B-445A-F846-82C6-052E09FB9763}" type="presOf" srcId="{39F39277-21EE-40AC-8811-76BE057667E1}" destId="{A4677FE7-AD97-CD44-AABD-B499501E67C9}" srcOrd="0" destOrd="0" presId="urn:microsoft.com/office/officeart/2005/8/layout/vList2"/>
    <dgm:cxn modelId="{D14F5357-A334-4E01-9599-76E606A42B2A}" srcId="{14587DD8-11F7-435C-BD20-B28A32BC2EA0}" destId="{DF3A8918-8F7C-408B-8366-98BE3D6E8A76}" srcOrd="0" destOrd="0" parTransId="{957E9A77-3FB8-4AD9-9548-398D9326FC70}" sibTransId="{BA11FD83-99C5-4211-B0C5-3C887F3F89C5}"/>
    <dgm:cxn modelId="{834C1364-3F9B-E044-B001-70C1C6ABD846}" type="presOf" srcId="{14587DD8-11F7-435C-BD20-B28A32BC2EA0}" destId="{0BC7BB1D-EE50-FE41-B12F-166F3FAF24ED}" srcOrd="0" destOrd="0" presId="urn:microsoft.com/office/officeart/2005/8/layout/vList2"/>
    <dgm:cxn modelId="{EA19906A-23AC-4891-8EEC-A3C2BEB88DF1}" srcId="{14587DD8-11F7-435C-BD20-B28A32BC2EA0}" destId="{D22642DB-EFF5-4F04-84D3-C47F9D87EBAD}" srcOrd="2" destOrd="0" parTransId="{C69DD120-08C9-4326-BD47-0A4EA2804AFD}" sibTransId="{21B211C8-6F0A-4FBD-951C-BCDF9CB95361}"/>
    <dgm:cxn modelId="{70591271-D55E-424C-9FC8-7C8AC7B762EA}" srcId="{14587DD8-11F7-435C-BD20-B28A32BC2EA0}" destId="{338F237E-B064-4273-98E4-EFE8D8B817BA}" srcOrd="3" destOrd="0" parTransId="{C11B976C-DBAA-4DE1-B901-28BD5CAC3B8C}" sibTransId="{59B923EE-FBA7-42A6-A982-AA8F42FAFE0A}"/>
    <dgm:cxn modelId="{BF5F2C71-23DB-4C2F-8990-9FE92DDDDA7C}" srcId="{14587DD8-11F7-435C-BD20-B28A32BC2EA0}" destId="{1DF97CDB-09F8-481B-BB68-5518A58B1580}" srcOrd="1" destOrd="0" parTransId="{17C95B43-7F16-463C-8DC4-9C268CF7372D}" sibTransId="{2DBA0F39-7744-4DDA-8E63-4EBAA5E8DA71}"/>
    <dgm:cxn modelId="{FEF75679-922B-4775-B7A1-860E77442946}" srcId="{14587DD8-11F7-435C-BD20-B28A32BC2EA0}" destId="{39F39277-21EE-40AC-8811-76BE057667E1}" srcOrd="5" destOrd="0" parTransId="{C5332554-3EE8-49DE-A2F5-95C446CD7564}" sibTransId="{E7E7004F-2BF3-43B8-8F4E-0C7309AF5511}"/>
    <dgm:cxn modelId="{E7342E91-918B-2D4E-9E81-F2DD5ECD4CB6}" type="presOf" srcId="{658D80E1-A714-4B9A-BE1D-6BD249950AFC}" destId="{EC330F0E-5B62-1640-B929-979C12F2D13A}" srcOrd="0" destOrd="0" presId="urn:microsoft.com/office/officeart/2005/8/layout/vList2"/>
    <dgm:cxn modelId="{BDFFFB97-3C08-AF42-9B2A-DE4F79A31408}" type="presOf" srcId="{1DF97CDB-09F8-481B-BB68-5518A58B1580}" destId="{BA314605-49CC-CA4F-9CD7-8B78F30090F7}" srcOrd="0" destOrd="0" presId="urn:microsoft.com/office/officeart/2005/8/layout/vList2"/>
    <dgm:cxn modelId="{EC4F21A5-772E-7A4E-BA34-839D4F7C4A5A}" type="presOf" srcId="{338F237E-B064-4273-98E4-EFE8D8B817BA}" destId="{56BC3A72-69B0-8F44-9A0E-C29AD9A0D236}" srcOrd="0" destOrd="0" presId="urn:microsoft.com/office/officeart/2005/8/layout/vList2"/>
    <dgm:cxn modelId="{3CF34DBE-E685-4EB2-9FD0-E10403E189B4}" srcId="{14587DD8-11F7-435C-BD20-B28A32BC2EA0}" destId="{658D80E1-A714-4B9A-BE1D-6BD249950AFC}" srcOrd="4" destOrd="0" parTransId="{4F31D895-4CCF-4735-ACC3-DFF72190C5E1}" sibTransId="{D109E916-0CFC-4F16-81B8-47D819BDB962}"/>
    <dgm:cxn modelId="{4BC191F0-E9F9-AF40-9E00-E1D946B1F56A}" type="presOf" srcId="{D22642DB-EFF5-4F04-84D3-C47F9D87EBAD}" destId="{F1D731A1-BD21-9F4B-A82E-68F76188695A}" srcOrd="0" destOrd="0" presId="urn:microsoft.com/office/officeart/2005/8/layout/vList2"/>
    <dgm:cxn modelId="{6F55C0F1-CCEA-1045-8F96-057E02F93456}" type="presOf" srcId="{DF3A8918-8F7C-408B-8366-98BE3D6E8A76}" destId="{8EFF22FF-4E9B-DA44-A72F-EAD24BE85AA9}" srcOrd="0" destOrd="0" presId="urn:microsoft.com/office/officeart/2005/8/layout/vList2"/>
    <dgm:cxn modelId="{C6C52BB2-D7C6-464B-A153-E410951F0F36}" type="presParOf" srcId="{0BC7BB1D-EE50-FE41-B12F-166F3FAF24ED}" destId="{8EFF22FF-4E9B-DA44-A72F-EAD24BE85AA9}" srcOrd="0" destOrd="0" presId="urn:microsoft.com/office/officeart/2005/8/layout/vList2"/>
    <dgm:cxn modelId="{E597A633-F470-C94B-BE74-48BFE190F4E6}" type="presParOf" srcId="{0BC7BB1D-EE50-FE41-B12F-166F3FAF24ED}" destId="{FAE150B5-D7A2-FF40-B222-93223E96BA08}" srcOrd="1" destOrd="0" presId="urn:microsoft.com/office/officeart/2005/8/layout/vList2"/>
    <dgm:cxn modelId="{BE72417D-8C29-7847-8E64-B616A4A3C9D7}" type="presParOf" srcId="{0BC7BB1D-EE50-FE41-B12F-166F3FAF24ED}" destId="{BA314605-49CC-CA4F-9CD7-8B78F30090F7}" srcOrd="2" destOrd="0" presId="urn:microsoft.com/office/officeart/2005/8/layout/vList2"/>
    <dgm:cxn modelId="{F24FDD9F-38F6-1640-AF97-48831447FCB9}" type="presParOf" srcId="{0BC7BB1D-EE50-FE41-B12F-166F3FAF24ED}" destId="{4759BA27-B733-E143-AB8C-A5B54426E9B7}" srcOrd="3" destOrd="0" presId="urn:microsoft.com/office/officeart/2005/8/layout/vList2"/>
    <dgm:cxn modelId="{17B08FF5-7348-344E-B4CA-651488CD23F9}" type="presParOf" srcId="{0BC7BB1D-EE50-FE41-B12F-166F3FAF24ED}" destId="{F1D731A1-BD21-9F4B-A82E-68F76188695A}" srcOrd="4" destOrd="0" presId="urn:microsoft.com/office/officeart/2005/8/layout/vList2"/>
    <dgm:cxn modelId="{866DD455-34B3-AC42-94C9-EAE7B753DC35}" type="presParOf" srcId="{0BC7BB1D-EE50-FE41-B12F-166F3FAF24ED}" destId="{65D87AA4-6D85-8847-AF3F-270E2C1BB532}" srcOrd="5" destOrd="0" presId="urn:microsoft.com/office/officeart/2005/8/layout/vList2"/>
    <dgm:cxn modelId="{B446F9A5-44D2-7143-BC0C-A13F4F9E9A24}" type="presParOf" srcId="{0BC7BB1D-EE50-FE41-B12F-166F3FAF24ED}" destId="{56BC3A72-69B0-8F44-9A0E-C29AD9A0D236}" srcOrd="6" destOrd="0" presId="urn:microsoft.com/office/officeart/2005/8/layout/vList2"/>
    <dgm:cxn modelId="{69F4625D-70B6-6B4A-B076-BFD5FC373C96}" type="presParOf" srcId="{0BC7BB1D-EE50-FE41-B12F-166F3FAF24ED}" destId="{B6305A97-8492-FE40-BEA7-2BA45D472510}" srcOrd="7" destOrd="0" presId="urn:microsoft.com/office/officeart/2005/8/layout/vList2"/>
    <dgm:cxn modelId="{E6749C62-263A-5E4B-927A-8494B9FD135C}" type="presParOf" srcId="{0BC7BB1D-EE50-FE41-B12F-166F3FAF24ED}" destId="{EC330F0E-5B62-1640-B929-979C12F2D13A}" srcOrd="8" destOrd="0" presId="urn:microsoft.com/office/officeart/2005/8/layout/vList2"/>
    <dgm:cxn modelId="{9C8D77FA-474D-2443-A445-4A298DF05367}" type="presParOf" srcId="{0BC7BB1D-EE50-FE41-B12F-166F3FAF24ED}" destId="{CCD854C5-C8EA-1C4E-9BA6-F4D07FB05763}" srcOrd="9" destOrd="0" presId="urn:microsoft.com/office/officeart/2005/8/layout/vList2"/>
    <dgm:cxn modelId="{EB09035B-964B-DD47-9463-5B8625DD8944}" type="presParOf" srcId="{0BC7BB1D-EE50-FE41-B12F-166F3FAF24ED}" destId="{A4677FE7-AD97-CD44-AABD-B499501E67C9}"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5F986E-CCA8-46CE-886C-8C16491E9BA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3A15EEC-A5A4-4CAC-9EEF-96911D7819B7}">
      <dgm:prSet/>
      <dgm:spPr/>
      <dgm:t>
        <a:bodyPr/>
        <a:lstStyle/>
        <a:p>
          <a:r>
            <a:rPr lang="en-US"/>
            <a:t>CBC and CMP normal</a:t>
          </a:r>
        </a:p>
      </dgm:t>
    </dgm:pt>
    <dgm:pt modelId="{21936AF4-CFA2-4847-A53A-901C7A109060}" type="parTrans" cxnId="{3E7C5304-C052-43B8-BDA7-EB4F8A6E1E88}">
      <dgm:prSet/>
      <dgm:spPr/>
      <dgm:t>
        <a:bodyPr/>
        <a:lstStyle/>
        <a:p>
          <a:endParaRPr lang="en-US"/>
        </a:p>
      </dgm:t>
    </dgm:pt>
    <dgm:pt modelId="{FF76AF34-A5F6-4D16-BA8D-266BC4F5A95B}" type="sibTrans" cxnId="{3E7C5304-C052-43B8-BDA7-EB4F8A6E1E88}">
      <dgm:prSet/>
      <dgm:spPr/>
      <dgm:t>
        <a:bodyPr/>
        <a:lstStyle/>
        <a:p>
          <a:endParaRPr lang="en-US"/>
        </a:p>
      </dgm:t>
    </dgm:pt>
    <dgm:pt modelId="{D3F38E7A-9056-4D0E-BE8B-A212D022AFE9}">
      <dgm:prSet/>
      <dgm:spPr/>
      <dgm:t>
        <a:bodyPr/>
        <a:lstStyle/>
        <a:p>
          <a:r>
            <a:rPr lang="en-US"/>
            <a:t>Head CT normal</a:t>
          </a:r>
        </a:p>
      </dgm:t>
    </dgm:pt>
    <dgm:pt modelId="{CE2DD96C-D450-4C02-A356-9D5357A10EA8}" type="parTrans" cxnId="{2E7BBD7B-5A16-4598-ADBC-BD0AA5DD7F75}">
      <dgm:prSet/>
      <dgm:spPr/>
      <dgm:t>
        <a:bodyPr/>
        <a:lstStyle/>
        <a:p>
          <a:endParaRPr lang="en-US"/>
        </a:p>
      </dgm:t>
    </dgm:pt>
    <dgm:pt modelId="{89390B2B-4F93-4F98-A130-6244F6B57518}" type="sibTrans" cxnId="{2E7BBD7B-5A16-4598-ADBC-BD0AA5DD7F75}">
      <dgm:prSet/>
      <dgm:spPr/>
      <dgm:t>
        <a:bodyPr/>
        <a:lstStyle/>
        <a:p>
          <a:endParaRPr lang="en-US"/>
        </a:p>
      </dgm:t>
    </dgm:pt>
    <dgm:pt modelId="{0E18BF91-065B-46A8-80BF-65942D1D68CF}">
      <dgm:prSet/>
      <dgm:spPr/>
      <dgm:t>
        <a:bodyPr/>
        <a:lstStyle/>
        <a:p>
          <a:r>
            <a:rPr lang="en-US"/>
            <a:t>Urine drug screen with methamphetamines or amphetamines</a:t>
          </a:r>
        </a:p>
      </dgm:t>
    </dgm:pt>
    <dgm:pt modelId="{E261AAFB-B980-444C-9D48-2936AF407692}" type="parTrans" cxnId="{EA9BE596-AFBA-40B0-B868-2E3B81A0A265}">
      <dgm:prSet/>
      <dgm:spPr/>
      <dgm:t>
        <a:bodyPr/>
        <a:lstStyle/>
        <a:p>
          <a:endParaRPr lang="en-US"/>
        </a:p>
      </dgm:t>
    </dgm:pt>
    <dgm:pt modelId="{6662B84B-DAA1-4986-911D-3CB0742A2A7C}" type="sibTrans" cxnId="{EA9BE596-AFBA-40B0-B868-2E3B81A0A265}">
      <dgm:prSet/>
      <dgm:spPr/>
      <dgm:t>
        <a:bodyPr/>
        <a:lstStyle/>
        <a:p>
          <a:endParaRPr lang="en-US"/>
        </a:p>
      </dgm:t>
    </dgm:pt>
    <dgm:pt modelId="{3D609F08-4893-4AF2-90DF-BB58BE5C2E38}">
      <dgm:prSet/>
      <dgm:spPr/>
      <dgm:t>
        <a:bodyPr/>
        <a:lstStyle/>
        <a:p>
          <a:r>
            <a:rPr lang="en-US"/>
            <a:t>Discharged home with information and a prescription for Narcan.</a:t>
          </a:r>
        </a:p>
      </dgm:t>
    </dgm:pt>
    <dgm:pt modelId="{9A8DE2C7-9A55-477D-9851-C426185DF206}" type="parTrans" cxnId="{2C35B3DC-B6AC-4686-854E-310E30791466}">
      <dgm:prSet/>
      <dgm:spPr/>
      <dgm:t>
        <a:bodyPr/>
        <a:lstStyle/>
        <a:p>
          <a:endParaRPr lang="en-US"/>
        </a:p>
      </dgm:t>
    </dgm:pt>
    <dgm:pt modelId="{E5AD00CE-37F7-4481-86DF-20282355A21D}" type="sibTrans" cxnId="{2C35B3DC-B6AC-4686-854E-310E30791466}">
      <dgm:prSet/>
      <dgm:spPr/>
      <dgm:t>
        <a:bodyPr/>
        <a:lstStyle/>
        <a:p>
          <a:endParaRPr lang="en-US"/>
        </a:p>
      </dgm:t>
    </dgm:pt>
    <dgm:pt modelId="{789BADF5-2C65-F74D-A72E-602BC03E8D20}" type="pres">
      <dgm:prSet presAssocID="{165F986E-CCA8-46CE-886C-8C16491E9BA7}" presName="linear" presStyleCnt="0">
        <dgm:presLayoutVars>
          <dgm:animLvl val="lvl"/>
          <dgm:resizeHandles val="exact"/>
        </dgm:presLayoutVars>
      </dgm:prSet>
      <dgm:spPr/>
    </dgm:pt>
    <dgm:pt modelId="{B7BEE670-63FD-9742-94E7-09097B3B9E38}" type="pres">
      <dgm:prSet presAssocID="{93A15EEC-A5A4-4CAC-9EEF-96911D7819B7}" presName="parentText" presStyleLbl="node1" presStyleIdx="0" presStyleCnt="4">
        <dgm:presLayoutVars>
          <dgm:chMax val="0"/>
          <dgm:bulletEnabled val="1"/>
        </dgm:presLayoutVars>
      </dgm:prSet>
      <dgm:spPr/>
    </dgm:pt>
    <dgm:pt modelId="{4C017863-DA7F-A04E-86BA-F2583BA347A8}" type="pres">
      <dgm:prSet presAssocID="{FF76AF34-A5F6-4D16-BA8D-266BC4F5A95B}" presName="spacer" presStyleCnt="0"/>
      <dgm:spPr/>
    </dgm:pt>
    <dgm:pt modelId="{511236AD-0AC0-9F4F-9158-933F8758899F}" type="pres">
      <dgm:prSet presAssocID="{D3F38E7A-9056-4D0E-BE8B-A212D022AFE9}" presName="parentText" presStyleLbl="node1" presStyleIdx="1" presStyleCnt="4">
        <dgm:presLayoutVars>
          <dgm:chMax val="0"/>
          <dgm:bulletEnabled val="1"/>
        </dgm:presLayoutVars>
      </dgm:prSet>
      <dgm:spPr/>
    </dgm:pt>
    <dgm:pt modelId="{1A7C72AA-B0D5-464F-9033-D5DAEDABE3A0}" type="pres">
      <dgm:prSet presAssocID="{89390B2B-4F93-4F98-A130-6244F6B57518}" presName="spacer" presStyleCnt="0"/>
      <dgm:spPr/>
    </dgm:pt>
    <dgm:pt modelId="{A34E0E7F-CFED-1D4F-B324-3718798920DC}" type="pres">
      <dgm:prSet presAssocID="{0E18BF91-065B-46A8-80BF-65942D1D68CF}" presName="parentText" presStyleLbl="node1" presStyleIdx="2" presStyleCnt="4">
        <dgm:presLayoutVars>
          <dgm:chMax val="0"/>
          <dgm:bulletEnabled val="1"/>
        </dgm:presLayoutVars>
      </dgm:prSet>
      <dgm:spPr/>
    </dgm:pt>
    <dgm:pt modelId="{079781CE-227F-574F-8671-9F5504822020}" type="pres">
      <dgm:prSet presAssocID="{6662B84B-DAA1-4986-911D-3CB0742A2A7C}" presName="spacer" presStyleCnt="0"/>
      <dgm:spPr/>
    </dgm:pt>
    <dgm:pt modelId="{83ACE41D-B36E-F748-A03C-A92BB44C2275}" type="pres">
      <dgm:prSet presAssocID="{3D609F08-4893-4AF2-90DF-BB58BE5C2E38}" presName="parentText" presStyleLbl="node1" presStyleIdx="3" presStyleCnt="4">
        <dgm:presLayoutVars>
          <dgm:chMax val="0"/>
          <dgm:bulletEnabled val="1"/>
        </dgm:presLayoutVars>
      </dgm:prSet>
      <dgm:spPr/>
    </dgm:pt>
  </dgm:ptLst>
  <dgm:cxnLst>
    <dgm:cxn modelId="{3E7C5304-C052-43B8-BDA7-EB4F8A6E1E88}" srcId="{165F986E-CCA8-46CE-886C-8C16491E9BA7}" destId="{93A15EEC-A5A4-4CAC-9EEF-96911D7819B7}" srcOrd="0" destOrd="0" parTransId="{21936AF4-CFA2-4847-A53A-901C7A109060}" sibTransId="{FF76AF34-A5F6-4D16-BA8D-266BC4F5A95B}"/>
    <dgm:cxn modelId="{B870AA2E-8B32-A842-9F71-52965ABF0BB9}" type="presOf" srcId="{93A15EEC-A5A4-4CAC-9EEF-96911D7819B7}" destId="{B7BEE670-63FD-9742-94E7-09097B3B9E38}" srcOrd="0" destOrd="0" presId="urn:microsoft.com/office/officeart/2005/8/layout/vList2"/>
    <dgm:cxn modelId="{2E7BBD7B-5A16-4598-ADBC-BD0AA5DD7F75}" srcId="{165F986E-CCA8-46CE-886C-8C16491E9BA7}" destId="{D3F38E7A-9056-4D0E-BE8B-A212D022AFE9}" srcOrd="1" destOrd="0" parTransId="{CE2DD96C-D450-4C02-A356-9D5357A10EA8}" sibTransId="{89390B2B-4F93-4F98-A130-6244F6B57518}"/>
    <dgm:cxn modelId="{EA9BE596-AFBA-40B0-B868-2E3B81A0A265}" srcId="{165F986E-CCA8-46CE-886C-8C16491E9BA7}" destId="{0E18BF91-065B-46A8-80BF-65942D1D68CF}" srcOrd="2" destOrd="0" parTransId="{E261AAFB-B980-444C-9D48-2936AF407692}" sibTransId="{6662B84B-DAA1-4986-911D-3CB0742A2A7C}"/>
    <dgm:cxn modelId="{F0D8A7B4-8730-A049-97B0-B8147087C0BC}" type="presOf" srcId="{165F986E-CCA8-46CE-886C-8C16491E9BA7}" destId="{789BADF5-2C65-F74D-A72E-602BC03E8D20}" srcOrd="0" destOrd="0" presId="urn:microsoft.com/office/officeart/2005/8/layout/vList2"/>
    <dgm:cxn modelId="{244D23D0-F53E-0046-B6A4-B50132BE7799}" type="presOf" srcId="{3D609F08-4893-4AF2-90DF-BB58BE5C2E38}" destId="{83ACE41D-B36E-F748-A03C-A92BB44C2275}" srcOrd="0" destOrd="0" presId="urn:microsoft.com/office/officeart/2005/8/layout/vList2"/>
    <dgm:cxn modelId="{BBC2A5D6-FAFB-6F48-A01F-24808C177AA4}" type="presOf" srcId="{D3F38E7A-9056-4D0E-BE8B-A212D022AFE9}" destId="{511236AD-0AC0-9F4F-9158-933F8758899F}" srcOrd="0" destOrd="0" presId="urn:microsoft.com/office/officeart/2005/8/layout/vList2"/>
    <dgm:cxn modelId="{2C35B3DC-B6AC-4686-854E-310E30791466}" srcId="{165F986E-CCA8-46CE-886C-8C16491E9BA7}" destId="{3D609F08-4893-4AF2-90DF-BB58BE5C2E38}" srcOrd="3" destOrd="0" parTransId="{9A8DE2C7-9A55-477D-9851-C426185DF206}" sibTransId="{E5AD00CE-37F7-4481-86DF-20282355A21D}"/>
    <dgm:cxn modelId="{258A27E5-7A6F-B848-A2A3-3397A13E8132}" type="presOf" srcId="{0E18BF91-065B-46A8-80BF-65942D1D68CF}" destId="{A34E0E7F-CFED-1D4F-B324-3718798920DC}" srcOrd="0" destOrd="0" presId="urn:microsoft.com/office/officeart/2005/8/layout/vList2"/>
    <dgm:cxn modelId="{259CAD83-A21D-6D4F-8A6F-6C4C6E513CCC}" type="presParOf" srcId="{789BADF5-2C65-F74D-A72E-602BC03E8D20}" destId="{B7BEE670-63FD-9742-94E7-09097B3B9E38}" srcOrd="0" destOrd="0" presId="urn:microsoft.com/office/officeart/2005/8/layout/vList2"/>
    <dgm:cxn modelId="{0C97D20E-2CEE-C94C-9164-F3CFDDFD16C9}" type="presParOf" srcId="{789BADF5-2C65-F74D-A72E-602BC03E8D20}" destId="{4C017863-DA7F-A04E-86BA-F2583BA347A8}" srcOrd="1" destOrd="0" presId="urn:microsoft.com/office/officeart/2005/8/layout/vList2"/>
    <dgm:cxn modelId="{26A542F6-63DE-5E46-B046-7221FA1124F9}" type="presParOf" srcId="{789BADF5-2C65-F74D-A72E-602BC03E8D20}" destId="{511236AD-0AC0-9F4F-9158-933F8758899F}" srcOrd="2" destOrd="0" presId="urn:microsoft.com/office/officeart/2005/8/layout/vList2"/>
    <dgm:cxn modelId="{28B947E5-DA74-8E4E-949D-89C29AC09D1B}" type="presParOf" srcId="{789BADF5-2C65-F74D-A72E-602BC03E8D20}" destId="{1A7C72AA-B0D5-464F-9033-D5DAEDABE3A0}" srcOrd="3" destOrd="0" presId="urn:microsoft.com/office/officeart/2005/8/layout/vList2"/>
    <dgm:cxn modelId="{392C8834-222B-034A-9961-8CAB0CA7976D}" type="presParOf" srcId="{789BADF5-2C65-F74D-A72E-602BC03E8D20}" destId="{A34E0E7F-CFED-1D4F-B324-3718798920DC}" srcOrd="4" destOrd="0" presId="urn:microsoft.com/office/officeart/2005/8/layout/vList2"/>
    <dgm:cxn modelId="{7AAC88A8-9B16-8241-B195-78020848201D}" type="presParOf" srcId="{789BADF5-2C65-F74D-A72E-602BC03E8D20}" destId="{079781CE-227F-574F-8671-9F5504822020}" srcOrd="5" destOrd="0" presId="urn:microsoft.com/office/officeart/2005/8/layout/vList2"/>
    <dgm:cxn modelId="{F5C8361F-CD6B-0A4E-B214-D0A43D71F19E}" type="presParOf" srcId="{789BADF5-2C65-F74D-A72E-602BC03E8D20}" destId="{83ACE41D-B36E-F748-A03C-A92BB44C227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BFDC072-A5E6-4B95-93AE-4D82BE528E7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A060D0A-9707-40E7-9ECA-F4499D97ACAD}">
      <dgm:prSet/>
      <dgm:spPr/>
      <dgm:t>
        <a:bodyPr/>
        <a:lstStyle/>
        <a:p>
          <a:r>
            <a:rPr lang="en-US" b="0" i="0" dirty="0"/>
            <a:t>Most pacemakers and ICDs (implantable cardioverter defibrillators) are implanted in the upper left side of the chest.</a:t>
          </a:r>
          <a:endParaRPr lang="en-US" dirty="0"/>
        </a:p>
      </dgm:t>
    </dgm:pt>
    <dgm:pt modelId="{9FD53034-DC21-4E46-B8D6-A2655788E83F}" type="parTrans" cxnId="{DB36ACF4-90D2-4133-A44B-08288FF20D8D}">
      <dgm:prSet/>
      <dgm:spPr/>
      <dgm:t>
        <a:bodyPr/>
        <a:lstStyle/>
        <a:p>
          <a:endParaRPr lang="en-US"/>
        </a:p>
      </dgm:t>
    </dgm:pt>
    <dgm:pt modelId="{BB20DC39-0EA1-42A5-AE4A-A13F36CAE2C1}" type="sibTrans" cxnId="{DB36ACF4-90D2-4133-A44B-08288FF20D8D}">
      <dgm:prSet/>
      <dgm:spPr/>
      <dgm:t>
        <a:bodyPr/>
        <a:lstStyle/>
        <a:p>
          <a:endParaRPr lang="en-US"/>
        </a:p>
      </dgm:t>
    </dgm:pt>
    <dgm:pt modelId="{22CF456D-2B0F-41D5-AF70-D74B4A3F27FE}">
      <dgm:prSet/>
      <dgm:spPr/>
      <dgm:t>
        <a:bodyPr/>
        <a:lstStyle/>
        <a:p>
          <a:r>
            <a:rPr lang="en-US" b="0" i="0" dirty="0"/>
            <a:t>During CPR, chest compressions are done in the center of the chest and should not affect a pacemaker or ICD that has been in place for a while. If your pacemaker has been inserted recently, there’s a small chance that the leads may be moved by vigorous chest compressions.</a:t>
          </a:r>
          <a:endParaRPr lang="en-US" dirty="0"/>
        </a:p>
      </dgm:t>
    </dgm:pt>
    <dgm:pt modelId="{BFAB7783-DDE4-44FA-9F0B-DDF1B75FD2C9}" type="parTrans" cxnId="{7ECE11AD-BF9F-4E60-B574-670515C29D63}">
      <dgm:prSet/>
      <dgm:spPr/>
      <dgm:t>
        <a:bodyPr/>
        <a:lstStyle/>
        <a:p>
          <a:endParaRPr lang="en-US"/>
        </a:p>
      </dgm:t>
    </dgm:pt>
    <dgm:pt modelId="{94229D66-1AFA-42C5-A83F-53D869F9EC76}" type="sibTrans" cxnId="{7ECE11AD-BF9F-4E60-B574-670515C29D63}">
      <dgm:prSet/>
      <dgm:spPr/>
      <dgm:t>
        <a:bodyPr/>
        <a:lstStyle/>
        <a:p>
          <a:endParaRPr lang="en-US"/>
        </a:p>
      </dgm:t>
    </dgm:pt>
    <dgm:pt modelId="{D3678209-5AC6-4771-BA84-49C3E26AF8EC}">
      <dgm:prSet/>
      <dgm:spPr/>
      <dgm:t>
        <a:bodyPr/>
        <a:lstStyle/>
        <a:p>
          <a:r>
            <a:rPr lang="en-US" b="0" i="0" dirty="0"/>
            <a:t>If a defibrillator is available, it should be used immediately. It analyses the heart rhythm through externally placed pads, and if it detects that the heart has been restored to a normal rhythm by an ICD, it won’t deliver a shock. The ICDs won’t be damaged by the defibrillator.</a:t>
          </a:r>
          <a:endParaRPr lang="en-US" dirty="0"/>
        </a:p>
      </dgm:t>
    </dgm:pt>
    <dgm:pt modelId="{17F34315-AD38-4286-AD23-F199F57B2A90}" type="parTrans" cxnId="{C45A8E9F-31E9-4218-8581-BC5755F06E17}">
      <dgm:prSet/>
      <dgm:spPr/>
      <dgm:t>
        <a:bodyPr/>
        <a:lstStyle/>
        <a:p>
          <a:endParaRPr lang="en-US"/>
        </a:p>
      </dgm:t>
    </dgm:pt>
    <dgm:pt modelId="{AAA2783F-6736-45F8-8CC3-2F71D4AC3D9B}" type="sibTrans" cxnId="{C45A8E9F-31E9-4218-8581-BC5755F06E17}">
      <dgm:prSet/>
      <dgm:spPr/>
      <dgm:t>
        <a:bodyPr/>
        <a:lstStyle/>
        <a:p>
          <a:endParaRPr lang="en-US"/>
        </a:p>
      </dgm:t>
    </dgm:pt>
    <dgm:pt modelId="{AD1DFEC3-656C-4BA6-89D1-6FA0C7157DC0}">
      <dgm:prSet/>
      <dgm:spPr/>
      <dgm:t>
        <a:bodyPr/>
        <a:lstStyle/>
        <a:p>
          <a:r>
            <a:rPr lang="en-US" dirty="0"/>
            <a:t>The AHA recommends that the responder allow 30 to 60 seconds for the implanted device to complete the therapy cycle before administering external defibrillation</a:t>
          </a:r>
        </a:p>
      </dgm:t>
    </dgm:pt>
    <dgm:pt modelId="{ED324132-1740-4F71-A5FD-14F1367C11A5}" type="parTrans" cxnId="{53A1AAF7-E306-49F8-A5CE-9B2717B58765}">
      <dgm:prSet/>
      <dgm:spPr/>
      <dgm:t>
        <a:bodyPr/>
        <a:lstStyle/>
        <a:p>
          <a:endParaRPr lang="en-US"/>
        </a:p>
      </dgm:t>
    </dgm:pt>
    <dgm:pt modelId="{B66A4BCF-7B3F-49A6-8279-166B9EB65C14}" type="sibTrans" cxnId="{53A1AAF7-E306-49F8-A5CE-9B2717B58765}">
      <dgm:prSet/>
      <dgm:spPr/>
      <dgm:t>
        <a:bodyPr/>
        <a:lstStyle/>
        <a:p>
          <a:endParaRPr lang="en-US"/>
        </a:p>
      </dgm:t>
    </dgm:pt>
    <dgm:pt modelId="{85879C65-6BE3-6049-B89A-7E37D34CD822}" type="pres">
      <dgm:prSet presAssocID="{9BFDC072-A5E6-4B95-93AE-4D82BE528E78}" presName="linear" presStyleCnt="0">
        <dgm:presLayoutVars>
          <dgm:animLvl val="lvl"/>
          <dgm:resizeHandles val="exact"/>
        </dgm:presLayoutVars>
      </dgm:prSet>
      <dgm:spPr/>
    </dgm:pt>
    <dgm:pt modelId="{A030A6FF-810F-4242-9651-E1E8D336D151}" type="pres">
      <dgm:prSet presAssocID="{1A060D0A-9707-40E7-9ECA-F4499D97ACAD}" presName="parentText" presStyleLbl="node1" presStyleIdx="0" presStyleCnt="4">
        <dgm:presLayoutVars>
          <dgm:chMax val="0"/>
          <dgm:bulletEnabled val="1"/>
        </dgm:presLayoutVars>
      </dgm:prSet>
      <dgm:spPr/>
    </dgm:pt>
    <dgm:pt modelId="{B0DB5F5A-DA9B-4B4F-A5A3-651A92E6965E}" type="pres">
      <dgm:prSet presAssocID="{BB20DC39-0EA1-42A5-AE4A-A13F36CAE2C1}" presName="spacer" presStyleCnt="0"/>
      <dgm:spPr/>
    </dgm:pt>
    <dgm:pt modelId="{FF8538F9-4DC8-764B-B9B7-955499E68D1A}" type="pres">
      <dgm:prSet presAssocID="{22CF456D-2B0F-41D5-AF70-D74B4A3F27FE}" presName="parentText" presStyleLbl="node1" presStyleIdx="1" presStyleCnt="4">
        <dgm:presLayoutVars>
          <dgm:chMax val="0"/>
          <dgm:bulletEnabled val="1"/>
        </dgm:presLayoutVars>
      </dgm:prSet>
      <dgm:spPr/>
    </dgm:pt>
    <dgm:pt modelId="{4FEDB25B-2E00-8341-9793-BD2065BBDF7D}" type="pres">
      <dgm:prSet presAssocID="{94229D66-1AFA-42C5-A83F-53D869F9EC76}" presName="spacer" presStyleCnt="0"/>
      <dgm:spPr/>
    </dgm:pt>
    <dgm:pt modelId="{A72F9E0C-3D83-1445-87F6-860A828B6050}" type="pres">
      <dgm:prSet presAssocID="{D3678209-5AC6-4771-BA84-49C3E26AF8EC}" presName="parentText" presStyleLbl="node1" presStyleIdx="2" presStyleCnt="4">
        <dgm:presLayoutVars>
          <dgm:chMax val="0"/>
          <dgm:bulletEnabled val="1"/>
        </dgm:presLayoutVars>
      </dgm:prSet>
      <dgm:spPr/>
    </dgm:pt>
    <dgm:pt modelId="{998BD01F-3DBE-ED4F-B0D1-C624B4E6AC7C}" type="pres">
      <dgm:prSet presAssocID="{AAA2783F-6736-45F8-8CC3-2F71D4AC3D9B}" presName="spacer" presStyleCnt="0"/>
      <dgm:spPr/>
    </dgm:pt>
    <dgm:pt modelId="{C4D2E35D-8467-184F-906C-43CDF463260C}" type="pres">
      <dgm:prSet presAssocID="{AD1DFEC3-656C-4BA6-89D1-6FA0C7157DC0}" presName="parentText" presStyleLbl="node1" presStyleIdx="3" presStyleCnt="4">
        <dgm:presLayoutVars>
          <dgm:chMax val="0"/>
          <dgm:bulletEnabled val="1"/>
        </dgm:presLayoutVars>
      </dgm:prSet>
      <dgm:spPr/>
    </dgm:pt>
  </dgm:ptLst>
  <dgm:cxnLst>
    <dgm:cxn modelId="{D8887002-60A3-5E42-85D3-74B72C6D49B6}" type="presOf" srcId="{1A060D0A-9707-40E7-9ECA-F4499D97ACAD}" destId="{A030A6FF-810F-4242-9651-E1E8D336D151}" srcOrd="0" destOrd="0" presId="urn:microsoft.com/office/officeart/2005/8/layout/vList2"/>
    <dgm:cxn modelId="{B2132236-49D8-2E44-B3CD-46D068A2AE7F}" type="presOf" srcId="{22CF456D-2B0F-41D5-AF70-D74B4A3F27FE}" destId="{FF8538F9-4DC8-764B-B9B7-955499E68D1A}" srcOrd="0" destOrd="0" presId="urn:microsoft.com/office/officeart/2005/8/layout/vList2"/>
    <dgm:cxn modelId="{C45A8E9F-31E9-4218-8581-BC5755F06E17}" srcId="{9BFDC072-A5E6-4B95-93AE-4D82BE528E78}" destId="{D3678209-5AC6-4771-BA84-49C3E26AF8EC}" srcOrd="2" destOrd="0" parTransId="{17F34315-AD38-4286-AD23-F199F57B2A90}" sibTransId="{AAA2783F-6736-45F8-8CC3-2F71D4AC3D9B}"/>
    <dgm:cxn modelId="{FCAB02A4-4AE9-F645-8AF9-62940274E70D}" type="presOf" srcId="{AD1DFEC3-656C-4BA6-89D1-6FA0C7157DC0}" destId="{C4D2E35D-8467-184F-906C-43CDF463260C}" srcOrd="0" destOrd="0" presId="urn:microsoft.com/office/officeart/2005/8/layout/vList2"/>
    <dgm:cxn modelId="{7ECE11AD-BF9F-4E60-B574-670515C29D63}" srcId="{9BFDC072-A5E6-4B95-93AE-4D82BE528E78}" destId="{22CF456D-2B0F-41D5-AF70-D74B4A3F27FE}" srcOrd="1" destOrd="0" parTransId="{BFAB7783-DDE4-44FA-9F0B-DDF1B75FD2C9}" sibTransId="{94229D66-1AFA-42C5-A83F-53D869F9EC76}"/>
    <dgm:cxn modelId="{054C10B8-7B6A-E244-A4B7-F9F0F3245960}" type="presOf" srcId="{9BFDC072-A5E6-4B95-93AE-4D82BE528E78}" destId="{85879C65-6BE3-6049-B89A-7E37D34CD822}" srcOrd="0" destOrd="0" presId="urn:microsoft.com/office/officeart/2005/8/layout/vList2"/>
    <dgm:cxn modelId="{78C07AED-4E83-EC43-9E18-96E7495769CC}" type="presOf" srcId="{D3678209-5AC6-4771-BA84-49C3E26AF8EC}" destId="{A72F9E0C-3D83-1445-87F6-860A828B6050}" srcOrd="0" destOrd="0" presId="urn:microsoft.com/office/officeart/2005/8/layout/vList2"/>
    <dgm:cxn modelId="{DB36ACF4-90D2-4133-A44B-08288FF20D8D}" srcId="{9BFDC072-A5E6-4B95-93AE-4D82BE528E78}" destId="{1A060D0A-9707-40E7-9ECA-F4499D97ACAD}" srcOrd="0" destOrd="0" parTransId="{9FD53034-DC21-4E46-B8D6-A2655788E83F}" sibTransId="{BB20DC39-0EA1-42A5-AE4A-A13F36CAE2C1}"/>
    <dgm:cxn modelId="{53A1AAF7-E306-49F8-A5CE-9B2717B58765}" srcId="{9BFDC072-A5E6-4B95-93AE-4D82BE528E78}" destId="{AD1DFEC3-656C-4BA6-89D1-6FA0C7157DC0}" srcOrd="3" destOrd="0" parTransId="{ED324132-1740-4F71-A5FD-14F1367C11A5}" sibTransId="{B66A4BCF-7B3F-49A6-8279-166B9EB65C14}"/>
    <dgm:cxn modelId="{B4173A0F-E99A-3749-952D-EDDF57D2B0E5}" type="presParOf" srcId="{85879C65-6BE3-6049-B89A-7E37D34CD822}" destId="{A030A6FF-810F-4242-9651-E1E8D336D151}" srcOrd="0" destOrd="0" presId="urn:microsoft.com/office/officeart/2005/8/layout/vList2"/>
    <dgm:cxn modelId="{155E7587-52D3-D54E-B5A2-6FA5DBC89B23}" type="presParOf" srcId="{85879C65-6BE3-6049-B89A-7E37D34CD822}" destId="{B0DB5F5A-DA9B-4B4F-A5A3-651A92E6965E}" srcOrd="1" destOrd="0" presId="urn:microsoft.com/office/officeart/2005/8/layout/vList2"/>
    <dgm:cxn modelId="{0C63BE40-0094-B741-A3F1-02360E79C93C}" type="presParOf" srcId="{85879C65-6BE3-6049-B89A-7E37D34CD822}" destId="{FF8538F9-4DC8-764B-B9B7-955499E68D1A}" srcOrd="2" destOrd="0" presId="urn:microsoft.com/office/officeart/2005/8/layout/vList2"/>
    <dgm:cxn modelId="{C52A198C-3FCF-5446-86E4-949A9BF55F43}" type="presParOf" srcId="{85879C65-6BE3-6049-B89A-7E37D34CD822}" destId="{4FEDB25B-2E00-8341-9793-BD2065BBDF7D}" srcOrd="3" destOrd="0" presId="urn:microsoft.com/office/officeart/2005/8/layout/vList2"/>
    <dgm:cxn modelId="{0AF454DC-CA1D-A445-9276-755C5AEFABD2}" type="presParOf" srcId="{85879C65-6BE3-6049-B89A-7E37D34CD822}" destId="{A72F9E0C-3D83-1445-87F6-860A828B6050}" srcOrd="4" destOrd="0" presId="urn:microsoft.com/office/officeart/2005/8/layout/vList2"/>
    <dgm:cxn modelId="{1CAC80C3-67C2-E14D-99FA-AF94694039F1}" type="presParOf" srcId="{85879C65-6BE3-6049-B89A-7E37D34CD822}" destId="{998BD01F-3DBE-ED4F-B0D1-C624B4E6AC7C}" srcOrd="5" destOrd="0" presId="urn:microsoft.com/office/officeart/2005/8/layout/vList2"/>
    <dgm:cxn modelId="{A0AF2D91-0C9C-0B43-9005-CFFEE4CEA962}" type="presParOf" srcId="{85879C65-6BE3-6049-B89A-7E37D34CD822}" destId="{C4D2E35D-8467-184F-906C-43CDF463260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2226FB-AF1C-4162-903D-D10D6B9381C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4DA0F4D-EC91-465E-8E53-0E3258A665DC}">
      <dgm:prSet custT="1"/>
      <dgm:spPr/>
      <dgm:t>
        <a:bodyPr/>
        <a:lstStyle/>
        <a:p>
          <a:r>
            <a:rPr lang="en-US" sz="2000" b="1" i="0" dirty="0"/>
            <a:t>Naloxone can quickly restore normal breathing and save the life of a person who is overdosing on opioids.</a:t>
          </a:r>
          <a:r>
            <a:rPr lang="en-US" sz="2000" b="0" i="0" dirty="0"/>
            <a:t> </a:t>
          </a:r>
          <a:endParaRPr lang="en-US" sz="2000" dirty="0"/>
        </a:p>
      </dgm:t>
    </dgm:pt>
    <dgm:pt modelId="{F52E65A0-F05E-417C-958F-225A093F9CF5}" type="parTrans" cxnId="{63E33B85-75C6-4410-B02F-234826826B61}">
      <dgm:prSet/>
      <dgm:spPr/>
      <dgm:t>
        <a:bodyPr/>
        <a:lstStyle/>
        <a:p>
          <a:endParaRPr lang="en-US"/>
        </a:p>
      </dgm:t>
    </dgm:pt>
    <dgm:pt modelId="{BC96AABD-1407-4C61-B3DD-2AE82C7E22D7}" type="sibTrans" cxnId="{63E33B85-75C6-4410-B02F-234826826B61}">
      <dgm:prSet/>
      <dgm:spPr/>
      <dgm:t>
        <a:bodyPr/>
        <a:lstStyle/>
        <a:p>
          <a:endParaRPr lang="en-US"/>
        </a:p>
      </dgm:t>
    </dgm:pt>
    <dgm:pt modelId="{B693BDE4-87AC-4DA0-A6FB-11F97409E079}">
      <dgm:prSet custT="1"/>
      <dgm:spPr/>
      <dgm:t>
        <a:bodyPr/>
        <a:lstStyle/>
        <a:p>
          <a:r>
            <a:rPr lang="en-US" sz="2000" b="0" i="0" dirty="0"/>
            <a:t>In 2017, over 47,600 people died from an overdose on opioid drugs, including prescription pain relievers, heroin, and fentanyl.</a:t>
          </a:r>
          <a:endParaRPr lang="en-US" sz="2000" dirty="0"/>
        </a:p>
      </dgm:t>
    </dgm:pt>
    <dgm:pt modelId="{5A36F286-762E-46F8-887C-EF0CA9A8DBDC}" type="parTrans" cxnId="{74F6A2D7-47B8-4620-9387-7D6DADB29028}">
      <dgm:prSet/>
      <dgm:spPr/>
      <dgm:t>
        <a:bodyPr/>
        <a:lstStyle/>
        <a:p>
          <a:endParaRPr lang="en-US"/>
        </a:p>
      </dgm:t>
    </dgm:pt>
    <dgm:pt modelId="{73F067F3-C917-44E6-B43E-604BA6C7D0CE}" type="sibTrans" cxnId="{74F6A2D7-47B8-4620-9387-7D6DADB29028}">
      <dgm:prSet/>
      <dgm:spPr/>
      <dgm:t>
        <a:bodyPr/>
        <a:lstStyle/>
        <a:p>
          <a:endParaRPr lang="en-US"/>
        </a:p>
      </dgm:t>
    </dgm:pt>
    <dgm:pt modelId="{8458179D-59D6-456B-B1B7-8132B55B8485}">
      <dgm:prSet custT="1"/>
      <dgm:spPr/>
      <dgm:t>
        <a:bodyPr/>
        <a:lstStyle/>
        <a:p>
          <a:r>
            <a:rPr lang="en-US" sz="2000" b="0" i="0" dirty="0"/>
            <a:t>A naloxone distribution program in Massachusetts reduced opioid overdose deaths, without increasing opioid use, by an estimated 11 percent in the nineteen communities that implemented the program.</a:t>
          </a:r>
          <a:endParaRPr lang="en-US" sz="2000" dirty="0"/>
        </a:p>
      </dgm:t>
    </dgm:pt>
    <dgm:pt modelId="{73B328C7-F2B3-4FA4-A87B-2812ADAB2C2A}" type="parTrans" cxnId="{DA8BB04E-5A76-49F1-BA80-AFFCA8E5463C}">
      <dgm:prSet/>
      <dgm:spPr/>
      <dgm:t>
        <a:bodyPr/>
        <a:lstStyle/>
        <a:p>
          <a:endParaRPr lang="en-US"/>
        </a:p>
      </dgm:t>
    </dgm:pt>
    <dgm:pt modelId="{765635C5-2ACC-4E96-99D0-FF88CFB9F89A}" type="sibTrans" cxnId="{DA8BB04E-5A76-49F1-BA80-AFFCA8E5463C}">
      <dgm:prSet/>
      <dgm:spPr/>
      <dgm:t>
        <a:bodyPr/>
        <a:lstStyle/>
        <a:p>
          <a:endParaRPr lang="en-US"/>
        </a:p>
      </dgm:t>
    </dgm:pt>
    <dgm:pt modelId="{2ECD7261-C370-4628-9DF8-599FC147666B}">
      <dgm:prSet custT="1"/>
      <dgm:spPr/>
      <dgm:t>
        <a:bodyPr/>
        <a:lstStyle/>
        <a:p>
          <a:r>
            <a:rPr lang="en-US" sz="2000" b="0" i="0" dirty="0"/>
            <a:t>A large-scale national study showed that opioid overdose deaths decreased by 14 percent in states after they enacted naloxone access laws.</a:t>
          </a:r>
          <a:endParaRPr lang="en-US" sz="2000" dirty="0"/>
        </a:p>
      </dgm:t>
    </dgm:pt>
    <dgm:pt modelId="{AAE20328-6E4B-41D0-8B19-316EE7B87FE0}" type="parTrans" cxnId="{A68477F6-4764-4690-B6DD-E6F890FBC850}">
      <dgm:prSet/>
      <dgm:spPr/>
      <dgm:t>
        <a:bodyPr/>
        <a:lstStyle/>
        <a:p>
          <a:endParaRPr lang="en-US"/>
        </a:p>
      </dgm:t>
    </dgm:pt>
    <dgm:pt modelId="{B5792CC6-031C-4F4A-8F43-20F5AA10360A}" type="sibTrans" cxnId="{A68477F6-4764-4690-B6DD-E6F890FBC850}">
      <dgm:prSet/>
      <dgm:spPr/>
      <dgm:t>
        <a:bodyPr/>
        <a:lstStyle/>
        <a:p>
          <a:endParaRPr lang="en-US"/>
        </a:p>
      </dgm:t>
    </dgm:pt>
    <dgm:pt modelId="{FFD8C940-7CD8-A041-AE64-17183C226C95}" type="pres">
      <dgm:prSet presAssocID="{C62226FB-AF1C-4162-903D-D10D6B9381C5}" presName="linear" presStyleCnt="0">
        <dgm:presLayoutVars>
          <dgm:animLvl val="lvl"/>
          <dgm:resizeHandles val="exact"/>
        </dgm:presLayoutVars>
      </dgm:prSet>
      <dgm:spPr/>
    </dgm:pt>
    <dgm:pt modelId="{A62F86C4-D1E9-734E-8881-B0A742533A0F}" type="pres">
      <dgm:prSet presAssocID="{14DA0F4D-EC91-465E-8E53-0E3258A665DC}" presName="parentText" presStyleLbl="node1" presStyleIdx="0" presStyleCnt="4">
        <dgm:presLayoutVars>
          <dgm:chMax val="0"/>
          <dgm:bulletEnabled val="1"/>
        </dgm:presLayoutVars>
      </dgm:prSet>
      <dgm:spPr/>
    </dgm:pt>
    <dgm:pt modelId="{FAE6CA56-84DC-464E-A97B-E9AE114FB418}" type="pres">
      <dgm:prSet presAssocID="{BC96AABD-1407-4C61-B3DD-2AE82C7E22D7}" presName="spacer" presStyleCnt="0"/>
      <dgm:spPr/>
    </dgm:pt>
    <dgm:pt modelId="{0E36CC7D-D843-F64F-9F54-E37A462CCAE4}" type="pres">
      <dgm:prSet presAssocID="{B693BDE4-87AC-4DA0-A6FB-11F97409E079}" presName="parentText" presStyleLbl="node1" presStyleIdx="1" presStyleCnt="4">
        <dgm:presLayoutVars>
          <dgm:chMax val="0"/>
          <dgm:bulletEnabled val="1"/>
        </dgm:presLayoutVars>
      </dgm:prSet>
      <dgm:spPr/>
    </dgm:pt>
    <dgm:pt modelId="{6743C5DB-6692-C542-90A1-D112538F4F03}" type="pres">
      <dgm:prSet presAssocID="{73F067F3-C917-44E6-B43E-604BA6C7D0CE}" presName="spacer" presStyleCnt="0"/>
      <dgm:spPr/>
    </dgm:pt>
    <dgm:pt modelId="{F1261281-4946-7B40-901E-DF4FA9A3DE67}" type="pres">
      <dgm:prSet presAssocID="{8458179D-59D6-456B-B1B7-8132B55B8485}" presName="parentText" presStyleLbl="node1" presStyleIdx="2" presStyleCnt="4">
        <dgm:presLayoutVars>
          <dgm:chMax val="0"/>
          <dgm:bulletEnabled val="1"/>
        </dgm:presLayoutVars>
      </dgm:prSet>
      <dgm:spPr/>
    </dgm:pt>
    <dgm:pt modelId="{55058A5A-6487-5B44-99D6-0997F82A6D36}" type="pres">
      <dgm:prSet presAssocID="{765635C5-2ACC-4E96-99D0-FF88CFB9F89A}" presName="spacer" presStyleCnt="0"/>
      <dgm:spPr/>
    </dgm:pt>
    <dgm:pt modelId="{8F95BF9E-3DA8-CF41-AE19-C378A8415275}" type="pres">
      <dgm:prSet presAssocID="{2ECD7261-C370-4628-9DF8-599FC147666B}" presName="parentText" presStyleLbl="node1" presStyleIdx="3" presStyleCnt="4">
        <dgm:presLayoutVars>
          <dgm:chMax val="0"/>
          <dgm:bulletEnabled val="1"/>
        </dgm:presLayoutVars>
      </dgm:prSet>
      <dgm:spPr/>
    </dgm:pt>
  </dgm:ptLst>
  <dgm:cxnLst>
    <dgm:cxn modelId="{136F901C-8CDC-A84A-A896-F28C518E258E}" type="presOf" srcId="{C62226FB-AF1C-4162-903D-D10D6B9381C5}" destId="{FFD8C940-7CD8-A041-AE64-17183C226C95}" srcOrd="0" destOrd="0" presId="urn:microsoft.com/office/officeart/2005/8/layout/vList2"/>
    <dgm:cxn modelId="{B2A49C24-86BC-4C45-8539-503F52291467}" type="presOf" srcId="{B693BDE4-87AC-4DA0-A6FB-11F97409E079}" destId="{0E36CC7D-D843-F64F-9F54-E37A462CCAE4}" srcOrd="0" destOrd="0" presId="urn:microsoft.com/office/officeart/2005/8/layout/vList2"/>
    <dgm:cxn modelId="{DA8BB04E-5A76-49F1-BA80-AFFCA8E5463C}" srcId="{C62226FB-AF1C-4162-903D-D10D6B9381C5}" destId="{8458179D-59D6-456B-B1B7-8132B55B8485}" srcOrd="2" destOrd="0" parTransId="{73B328C7-F2B3-4FA4-A87B-2812ADAB2C2A}" sibTransId="{765635C5-2ACC-4E96-99D0-FF88CFB9F89A}"/>
    <dgm:cxn modelId="{CD299855-B236-8045-B4B7-196DBBD91DD1}" type="presOf" srcId="{2ECD7261-C370-4628-9DF8-599FC147666B}" destId="{8F95BF9E-3DA8-CF41-AE19-C378A8415275}" srcOrd="0" destOrd="0" presId="urn:microsoft.com/office/officeart/2005/8/layout/vList2"/>
    <dgm:cxn modelId="{63E33B85-75C6-4410-B02F-234826826B61}" srcId="{C62226FB-AF1C-4162-903D-D10D6B9381C5}" destId="{14DA0F4D-EC91-465E-8E53-0E3258A665DC}" srcOrd="0" destOrd="0" parTransId="{F52E65A0-F05E-417C-958F-225A093F9CF5}" sibTransId="{BC96AABD-1407-4C61-B3DD-2AE82C7E22D7}"/>
    <dgm:cxn modelId="{0A7F7BBF-73C4-A24C-A0C0-0E554BDBAAF0}" type="presOf" srcId="{14DA0F4D-EC91-465E-8E53-0E3258A665DC}" destId="{A62F86C4-D1E9-734E-8881-B0A742533A0F}" srcOrd="0" destOrd="0" presId="urn:microsoft.com/office/officeart/2005/8/layout/vList2"/>
    <dgm:cxn modelId="{74F6A2D7-47B8-4620-9387-7D6DADB29028}" srcId="{C62226FB-AF1C-4162-903D-D10D6B9381C5}" destId="{B693BDE4-87AC-4DA0-A6FB-11F97409E079}" srcOrd="1" destOrd="0" parTransId="{5A36F286-762E-46F8-887C-EF0CA9A8DBDC}" sibTransId="{73F067F3-C917-44E6-B43E-604BA6C7D0CE}"/>
    <dgm:cxn modelId="{3EFA65F3-6D71-224F-AD81-8BA9136D7AC1}" type="presOf" srcId="{8458179D-59D6-456B-B1B7-8132B55B8485}" destId="{F1261281-4946-7B40-901E-DF4FA9A3DE67}" srcOrd="0" destOrd="0" presId="urn:microsoft.com/office/officeart/2005/8/layout/vList2"/>
    <dgm:cxn modelId="{A68477F6-4764-4690-B6DD-E6F890FBC850}" srcId="{C62226FB-AF1C-4162-903D-D10D6B9381C5}" destId="{2ECD7261-C370-4628-9DF8-599FC147666B}" srcOrd="3" destOrd="0" parTransId="{AAE20328-6E4B-41D0-8B19-316EE7B87FE0}" sibTransId="{B5792CC6-031C-4F4A-8F43-20F5AA10360A}"/>
    <dgm:cxn modelId="{7FF95C11-F6E7-EA4E-B028-BCC669573876}" type="presParOf" srcId="{FFD8C940-7CD8-A041-AE64-17183C226C95}" destId="{A62F86C4-D1E9-734E-8881-B0A742533A0F}" srcOrd="0" destOrd="0" presId="urn:microsoft.com/office/officeart/2005/8/layout/vList2"/>
    <dgm:cxn modelId="{BFED2632-3FB7-1B4C-9017-5228A54D7EDB}" type="presParOf" srcId="{FFD8C940-7CD8-A041-AE64-17183C226C95}" destId="{FAE6CA56-84DC-464E-A97B-E9AE114FB418}" srcOrd="1" destOrd="0" presId="urn:microsoft.com/office/officeart/2005/8/layout/vList2"/>
    <dgm:cxn modelId="{BEF8D2C6-4504-CA4C-B660-270F8D01D892}" type="presParOf" srcId="{FFD8C940-7CD8-A041-AE64-17183C226C95}" destId="{0E36CC7D-D843-F64F-9F54-E37A462CCAE4}" srcOrd="2" destOrd="0" presId="urn:microsoft.com/office/officeart/2005/8/layout/vList2"/>
    <dgm:cxn modelId="{86F89068-ED16-3545-B4A2-C64425029D00}" type="presParOf" srcId="{FFD8C940-7CD8-A041-AE64-17183C226C95}" destId="{6743C5DB-6692-C542-90A1-D112538F4F03}" srcOrd="3" destOrd="0" presId="urn:microsoft.com/office/officeart/2005/8/layout/vList2"/>
    <dgm:cxn modelId="{2468E1A0-F180-6F4D-A1AA-74FCDECB435D}" type="presParOf" srcId="{FFD8C940-7CD8-A041-AE64-17183C226C95}" destId="{F1261281-4946-7B40-901E-DF4FA9A3DE67}" srcOrd="4" destOrd="0" presId="urn:microsoft.com/office/officeart/2005/8/layout/vList2"/>
    <dgm:cxn modelId="{64810AD0-F44A-8A49-B541-2F7AAB6FF9D2}" type="presParOf" srcId="{FFD8C940-7CD8-A041-AE64-17183C226C95}" destId="{55058A5A-6487-5B44-99D6-0997F82A6D36}" srcOrd="5" destOrd="0" presId="urn:microsoft.com/office/officeart/2005/8/layout/vList2"/>
    <dgm:cxn modelId="{97B4EBCF-FF88-B844-BA6E-BD11BBDF74BC}" type="presParOf" srcId="{FFD8C940-7CD8-A041-AE64-17183C226C95}" destId="{8F95BF9E-3DA8-CF41-AE19-C378A841527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64659B-856E-4058-8860-AEA4F0AF359C}"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B8883983-B990-41BB-BA67-65B3A49C2498}">
      <dgm:prSet/>
      <dgm:spPr/>
      <dgm:t>
        <a:bodyPr/>
        <a:lstStyle/>
        <a:p>
          <a:r>
            <a:rPr lang="en-US"/>
            <a:t>He was intubated on arrival to the ER with a 7.5cc ETT</a:t>
          </a:r>
        </a:p>
      </dgm:t>
    </dgm:pt>
    <dgm:pt modelId="{4BDF7423-5A48-464B-BEC6-85E8639C4DAA}" type="parTrans" cxnId="{870BE6BE-1A3E-4EF1-B39C-C5DA5B4119E7}">
      <dgm:prSet/>
      <dgm:spPr/>
      <dgm:t>
        <a:bodyPr/>
        <a:lstStyle/>
        <a:p>
          <a:endParaRPr lang="en-US"/>
        </a:p>
      </dgm:t>
    </dgm:pt>
    <dgm:pt modelId="{6F3C1F60-77A7-4950-94AF-DBDA4FF0B469}" type="sibTrans" cxnId="{870BE6BE-1A3E-4EF1-B39C-C5DA5B4119E7}">
      <dgm:prSet/>
      <dgm:spPr/>
      <dgm:t>
        <a:bodyPr/>
        <a:lstStyle/>
        <a:p>
          <a:endParaRPr lang="en-US"/>
        </a:p>
      </dgm:t>
    </dgm:pt>
    <dgm:pt modelId="{D39834F7-A635-4202-AC66-1A21E8F9EB80}">
      <dgm:prSet/>
      <dgm:spPr/>
      <dgm:t>
        <a:bodyPr/>
        <a:lstStyle/>
        <a:p>
          <a:r>
            <a:rPr lang="en-US"/>
            <a:t>He received four more rounds of epinephrine and four round of bicarbonate</a:t>
          </a:r>
        </a:p>
      </dgm:t>
    </dgm:pt>
    <dgm:pt modelId="{4ED9F083-1537-475E-8CFA-8030F8FD3B78}" type="parTrans" cxnId="{0CC45BF1-5F62-4EBA-A2DC-010AD9E43F9E}">
      <dgm:prSet/>
      <dgm:spPr/>
      <dgm:t>
        <a:bodyPr/>
        <a:lstStyle/>
        <a:p>
          <a:endParaRPr lang="en-US"/>
        </a:p>
      </dgm:t>
    </dgm:pt>
    <dgm:pt modelId="{566B8EF5-5643-4C12-A26A-49E2CA983C7A}" type="sibTrans" cxnId="{0CC45BF1-5F62-4EBA-A2DC-010AD9E43F9E}">
      <dgm:prSet/>
      <dgm:spPr/>
      <dgm:t>
        <a:bodyPr/>
        <a:lstStyle/>
        <a:p>
          <a:endParaRPr lang="en-US"/>
        </a:p>
      </dgm:t>
    </dgm:pt>
    <dgm:pt modelId="{FAE8CCB5-E8A0-4F0F-900F-95F7F970EB7C}">
      <dgm:prSet/>
      <dgm:spPr/>
      <dgm:t>
        <a:bodyPr/>
        <a:lstStyle/>
        <a:p>
          <a:r>
            <a:rPr lang="en-US"/>
            <a:t>Labs: WBC 14 with 7 bands, Potassium 3.3, glucose 390, lfts mildly elevated, troponin 0.33</a:t>
          </a:r>
        </a:p>
      </dgm:t>
    </dgm:pt>
    <dgm:pt modelId="{D02846AA-C21A-4CF3-B303-FC9CA3CD27BE}" type="parTrans" cxnId="{EDB02427-E0E3-4A35-AA64-6EC2864D24FB}">
      <dgm:prSet/>
      <dgm:spPr/>
      <dgm:t>
        <a:bodyPr/>
        <a:lstStyle/>
        <a:p>
          <a:endParaRPr lang="en-US"/>
        </a:p>
      </dgm:t>
    </dgm:pt>
    <dgm:pt modelId="{1F78A3BF-D29F-4E79-B4BA-BCB27F89DFA1}" type="sibTrans" cxnId="{EDB02427-E0E3-4A35-AA64-6EC2864D24FB}">
      <dgm:prSet/>
      <dgm:spPr/>
      <dgm:t>
        <a:bodyPr/>
        <a:lstStyle/>
        <a:p>
          <a:endParaRPr lang="en-US"/>
        </a:p>
      </dgm:t>
    </dgm:pt>
    <dgm:pt modelId="{8FCAC700-484D-4CD1-A574-286BBD128AC3}">
      <dgm:prSet/>
      <dgm:spPr/>
      <dgm:t>
        <a:bodyPr/>
        <a:lstStyle/>
        <a:p>
          <a:r>
            <a:rPr lang="en-US"/>
            <a:t>No etiology for PEA found including a bedside ultrasound</a:t>
          </a:r>
        </a:p>
      </dgm:t>
    </dgm:pt>
    <dgm:pt modelId="{D70211B5-62A5-4AA7-9219-E7DD90CEB92A}" type="parTrans" cxnId="{6AABF34F-2497-462F-AA6D-6C8392AFE5D0}">
      <dgm:prSet/>
      <dgm:spPr/>
      <dgm:t>
        <a:bodyPr/>
        <a:lstStyle/>
        <a:p>
          <a:endParaRPr lang="en-US"/>
        </a:p>
      </dgm:t>
    </dgm:pt>
    <dgm:pt modelId="{BDBC81E4-57B2-4851-9F38-ED2DF3D821FD}" type="sibTrans" cxnId="{6AABF34F-2497-462F-AA6D-6C8392AFE5D0}">
      <dgm:prSet/>
      <dgm:spPr/>
      <dgm:t>
        <a:bodyPr/>
        <a:lstStyle/>
        <a:p>
          <a:endParaRPr lang="en-US"/>
        </a:p>
      </dgm:t>
    </dgm:pt>
    <dgm:pt modelId="{F4D6E29F-86B1-4FFD-805D-5E35E6572FD2}">
      <dgm:prSet/>
      <dgm:spPr/>
      <dgm:t>
        <a:bodyPr/>
        <a:lstStyle/>
        <a:p>
          <a:r>
            <a:rPr lang="en-US"/>
            <a:t>Code called </a:t>
          </a:r>
        </a:p>
      </dgm:t>
    </dgm:pt>
    <dgm:pt modelId="{0F709341-5640-4B82-9D2E-9C1C939A6EDD}" type="parTrans" cxnId="{334592D6-2D07-433D-B7E1-6930D010E266}">
      <dgm:prSet/>
      <dgm:spPr/>
      <dgm:t>
        <a:bodyPr/>
        <a:lstStyle/>
        <a:p>
          <a:endParaRPr lang="en-US"/>
        </a:p>
      </dgm:t>
    </dgm:pt>
    <dgm:pt modelId="{C9255156-0757-419F-B26D-651149CAC12C}" type="sibTrans" cxnId="{334592D6-2D07-433D-B7E1-6930D010E266}">
      <dgm:prSet/>
      <dgm:spPr/>
      <dgm:t>
        <a:bodyPr/>
        <a:lstStyle/>
        <a:p>
          <a:endParaRPr lang="en-US"/>
        </a:p>
      </dgm:t>
    </dgm:pt>
    <dgm:pt modelId="{CE66682A-F5C9-464F-94CF-4F1D6AE5E84A}" type="pres">
      <dgm:prSet presAssocID="{1264659B-856E-4058-8860-AEA4F0AF359C}" presName="vert0" presStyleCnt="0">
        <dgm:presLayoutVars>
          <dgm:dir/>
          <dgm:animOne val="branch"/>
          <dgm:animLvl val="lvl"/>
        </dgm:presLayoutVars>
      </dgm:prSet>
      <dgm:spPr/>
    </dgm:pt>
    <dgm:pt modelId="{F401532B-1301-8D42-8538-789347D2B2E5}" type="pres">
      <dgm:prSet presAssocID="{B8883983-B990-41BB-BA67-65B3A49C2498}" presName="thickLine" presStyleLbl="alignNode1" presStyleIdx="0" presStyleCnt="5"/>
      <dgm:spPr/>
    </dgm:pt>
    <dgm:pt modelId="{55D04E5B-79F0-D548-A2AD-B22A75DB410D}" type="pres">
      <dgm:prSet presAssocID="{B8883983-B990-41BB-BA67-65B3A49C2498}" presName="horz1" presStyleCnt="0"/>
      <dgm:spPr/>
    </dgm:pt>
    <dgm:pt modelId="{3E17F3C5-A550-6246-89F5-334EEF921750}" type="pres">
      <dgm:prSet presAssocID="{B8883983-B990-41BB-BA67-65B3A49C2498}" presName="tx1" presStyleLbl="revTx" presStyleIdx="0" presStyleCnt="5"/>
      <dgm:spPr/>
    </dgm:pt>
    <dgm:pt modelId="{D91FA1C0-F8C8-1A4F-9F2E-B1711FE37B29}" type="pres">
      <dgm:prSet presAssocID="{B8883983-B990-41BB-BA67-65B3A49C2498}" presName="vert1" presStyleCnt="0"/>
      <dgm:spPr/>
    </dgm:pt>
    <dgm:pt modelId="{F01BE27B-C16F-AE41-90A9-25C51313C1CE}" type="pres">
      <dgm:prSet presAssocID="{D39834F7-A635-4202-AC66-1A21E8F9EB80}" presName="thickLine" presStyleLbl="alignNode1" presStyleIdx="1" presStyleCnt="5"/>
      <dgm:spPr/>
    </dgm:pt>
    <dgm:pt modelId="{C1731922-06AE-1745-B2DA-F7D5E8401003}" type="pres">
      <dgm:prSet presAssocID="{D39834F7-A635-4202-AC66-1A21E8F9EB80}" presName="horz1" presStyleCnt="0"/>
      <dgm:spPr/>
    </dgm:pt>
    <dgm:pt modelId="{897F02D5-3987-6344-A724-2FE51C475302}" type="pres">
      <dgm:prSet presAssocID="{D39834F7-A635-4202-AC66-1A21E8F9EB80}" presName="tx1" presStyleLbl="revTx" presStyleIdx="1" presStyleCnt="5"/>
      <dgm:spPr/>
    </dgm:pt>
    <dgm:pt modelId="{99292C13-97FD-5145-AE9C-31DD0E7DFF10}" type="pres">
      <dgm:prSet presAssocID="{D39834F7-A635-4202-AC66-1A21E8F9EB80}" presName="vert1" presStyleCnt="0"/>
      <dgm:spPr/>
    </dgm:pt>
    <dgm:pt modelId="{DABE0A94-E0F6-B249-8C11-B4FC0252D2D7}" type="pres">
      <dgm:prSet presAssocID="{FAE8CCB5-E8A0-4F0F-900F-95F7F970EB7C}" presName="thickLine" presStyleLbl="alignNode1" presStyleIdx="2" presStyleCnt="5"/>
      <dgm:spPr/>
    </dgm:pt>
    <dgm:pt modelId="{1FDBF172-7CCB-014B-AC0D-C57E96C87DF1}" type="pres">
      <dgm:prSet presAssocID="{FAE8CCB5-E8A0-4F0F-900F-95F7F970EB7C}" presName="horz1" presStyleCnt="0"/>
      <dgm:spPr/>
    </dgm:pt>
    <dgm:pt modelId="{D998A706-6E3B-9D40-B038-F5FB0DC10E52}" type="pres">
      <dgm:prSet presAssocID="{FAE8CCB5-E8A0-4F0F-900F-95F7F970EB7C}" presName="tx1" presStyleLbl="revTx" presStyleIdx="2" presStyleCnt="5"/>
      <dgm:spPr/>
    </dgm:pt>
    <dgm:pt modelId="{D8DD3C9B-5F70-0F44-8120-AF546DCC2CA2}" type="pres">
      <dgm:prSet presAssocID="{FAE8CCB5-E8A0-4F0F-900F-95F7F970EB7C}" presName="vert1" presStyleCnt="0"/>
      <dgm:spPr/>
    </dgm:pt>
    <dgm:pt modelId="{74894244-B46A-E847-A3C9-52D904C25069}" type="pres">
      <dgm:prSet presAssocID="{8FCAC700-484D-4CD1-A574-286BBD128AC3}" presName="thickLine" presStyleLbl="alignNode1" presStyleIdx="3" presStyleCnt="5"/>
      <dgm:spPr/>
    </dgm:pt>
    <dgm:pt modelId="{9B6B6856-C15F-5245-BA67-146F8789CEB7}" type="pres">
      <dgm:prSet presAssocID="{8FCAC700-484D-4CD1-A574-286BBD128AC3}" presName="horz1" presStyleCnt="0"/>
      <dgm:spPr/>
    </dgm:pt>
    <dgm:pt modelId="{AF992503-D230-934D-B854-056C72C52445}" type="pres">
      <dgm:prSet presAssocID="{8FCAC700-484D-4CD1-A574-286BBD128AC3}" presName="tx1" presStyleLbl="revTx" presStyleIdx="3" presStyleCnt="5"/>
      <dgm:spPr/>
    </dgm:pt>
    <dgm:pt modelId="{7DFDC3BF-4F00-944B-A4F2-3210D4B8300B}" type="pres">
      <dgm:prSet presAssocID="{8FCAC700-484D-4CD1-A574-286BBD128AC3}" presName="vert1" presStyleCnt="0"/>
      <dgm:spPr/>
    </dgm:pt>
    <dgm:pt modelId="{498C6F11-D8CA-BA47-A3C6-1093E753E2B7}" type="pres">
      <dgm:prSet presAssocID="{F4D6E29F-86B1-4FFD-805D-5E35E6572FD2}" presName="thickLine" presStyleLbl="alignNode1" presStyleIdx="4" presStyleCnt="5"/>
      <dgm:spPr/>
    </dgm:pt>
    <dgm:pt modelId="{6C867ABB-D3CA-F148-8AFB-08096EBD83D7}" type="pres">
      <dgm:prSet presAssocID="{F4D6E29F-86B1-4FFD-805D-5E35E6572FD2}" presName="horz1" presStyleCnt="0"/>
      <dgm:spPr/>
    </dgm:pt>
    <dgm:pt modelId="{B5D66DED-FF6D-EC49-BE38-16D5AF462CBE}" type="pres">
      <dgm:prSet presAssocID="{F4D6E29F-86B1-4FFD-805D-5E35E6572FD2}" presName="tx1" presStyleLbl="revTx" presStyleIdx="4" presStyleCnt="5"/>
      <dgm:spPr/>
    </dgm:pt>
    <dgm:pt modelId="{F3A7E0F2-1520-964D-AF79-43D41AFF6E9C}" type="pres">
      <dgm:prSet presAssocID="{F4D6E29F-86B1-4FFD-805D-5E35E6572FD2}" presName="vert1" presStyleCnt="0"/>
      <dgm:spPr/>
    </dgm:pt>
  </dgm:ptLst>
  <dgm:cxnLst>
    <dgm:cxn modelId="{EDB02427-E0E3-4A35-AA64-6EC2864D24FB}" srcId="{1264659B-856E-4058-8860-AEA4F0AF359C}" destId="{FAE8CCB5-E8A0-4F0F-900F-95F7F970EB7C}" srcOrd="2" destOrd="0" parTransId="{D02846AA-C21A-4CF3-B303-FC9CA3CD27BE}" sibTransId="{1F78A3BF-D29F-4E79-B4BA-BCB27F89DFA1}"/>
    <dgm:cxn modelId="{5E8BA541-294A-9441-9985-96B699833EC1}" type="presOf" srcId="{FAE8CCB5-E8A0-4F0F-900F-95F7F970EB7C}" destId="{D998A706-6E3B-9D40-B038-F5FB0DC10E52}" srcOrd="0" destOrd="0" presId="urn:microsoft.com/office/officeart/2008/layout/LinedList"/>
    <dgm:cxn modelId="{6AABF34F-2497-462F-AA6D-6C8392AFE5D0}" srcId="{1264659B-856E-4058-8860-AEA4F0AF359C}" destId="{8FCAC700-484D-4CD1-A574-286BBD128AC3}" srcOrd="3" destOrd="0" parTransId="{D70211B5-62A5-4AA7-9219-E7DD90CEB92A}" sibTransId="{BDBC81E4-57B2-4851-9F38-ED2DF3D821FD}"/>
    <dgm:cxn modelId="{009BE474-33B6-5D48-B716-6D784546D5CC}" type="presOf" srcId="{1264659B-856E-4058-8860-AEA4F0AF359C}" destId="{CE66682A-F5C9-464F-94CF-4F1D6AE5E84A}" srcOrd="0" destOrd="0" presId="urn:microsoft.com/office/officeart/2008/layout/LinedList"/>
    <dgm:cxn modelId="{E6A43D90-D420-384A-9E88-22862D02D66E}" type="presOf" srcId="{D39834F7-A635-4202-AC66-1A21E8F9EB80}" destId="{897F02D5-3987-6344-A724-2FE51C475302}" srcOrd="0" destOrd="0" presId="urn:microsoft.com/office/officeart/2008/layout/LinedList"/>
    <dgm:cxn modelId="{946851A2-755E-EA46-9A2B-5D3764FAFC07}" type="presOf" srcId="{8FCAC700-484D-4CD1-A574-286BBD128AC3}" destId="{AF992503-D230-934D-B854-056C72C52445}" srcOrd="0" destOrd="0" presId="urn:microsoft.com/office/officeart/2008/layout/LinedList"/>
    <dgm:cxn modelId="{DB2A2FB8-7328-0442-8A53-4F793D218119}" type="presOf" srcId="{F4D6E29F-86B1-4FFD-805D-5E35E6572FD2}" destId="{B5D66DED-FF6D-EC49-BE38-16D5AF462CBE}" srcOrd="0" destOrd="0" presId="urn:microsoft.com/office/officeart/2008/layout/LinedList"/>
    <dgm:cxn modelId="{870BE6BE-1A3E-4EF1-B39C-C5DA5B4119E7}" srcId="{1264659B-856E-4058-8860-AEA4F0AF359C}" destId="{B8883983-B990-41BB-BA67-65B3A49C2498}" srcOrd="0" destOrd="0" parTransId="{4BDF7423-5A48-464B-BEC6-85E8639C4DAA}" sibTransId="{6F3C1F60-77A7-4950-94AF-DBDA4FF0B469}"/>
    <dgm:cxn modelId="{334592D6-2D07-433D-B7E1-6930D010E266}" srcId="{1264659B-856E-4058-8860-AEA4F0AF359C}" destId="{F4D6E29F-86B1-4FFD-805D-5E35E6572FD2}" srcOrd="4" destOrd="0" parTransId="{0F709341-5640-4B82-9D2E-9C1C939A6EDD}" sibTransId="{C9255156-0757-419F-B26D-651149CAC12C}"/>
    <dgm:cxn modelId="{532105E5-6182-7B4A-8473-ED72CECDD111}" type="presOf" srcId="{B8883983-B990-41BB-BA67-65B3A49C2498}" destId="{3E17F3C5-A550-6246-89F5-334EEF921750}" srcOrd="0" destOrd="0" presId="urn:microsoft.com/office/officeart/2008/layout/LinedList"/>
    <dgm:cxn modelId="{0CC45BF1-5F62-4EBA-A2DC-010AD9E43F9E}" srcId="{1264659B-856E-4058-8860-AEA4F0AF359C}" destId="{D39834F7-A635-4202-AC66-1A21E8F9EB80}" srcOrd="1" destOrd="0" parTransId="{4ED9F083-1537-475E-8CFA-8030F8FD3B78}" sibTransId="{566B8EF5-5643-4C12-A26A-49E2CA983C7A}"/>
    <dgm:cxn modelId="{051A12EE-5288-884F-A30F-CEC4CDAEC7F6}" type="presParOf" srcId="{CE66682A-F5C9-464F-94CF-4F1D6AE5E84A}" destId="{F401532B-1301-8D42-8538-789347D2B2E5}" srcOrd="0" destOrd="0" presId="urn:microsoft.com/office/officeart/2008/layout/LinedList"/>
    <dgm:cxn modelId="{09D2EF79-1584-C146-B3C3-5EC6855BB2B3}" type="presParOf" srcId="{CE66682A-F5C9-464F-94CF-4F1D6AE5E84A}" destId="{55D04E5B-79F0-D548-A2AD-B22A75DB410D}" srcOrd="1" destOrd="0" presId="urn:microsoft.com/office/officeart/2008/layout/LinedList"/>
    <dgm:cxn modelId="{6E66DC40-11B7-1240-9AAB-055CF010BF10}" type="presParOf" srcId="{55D04E5B-79F0-D548-A2AD-B22A75DB410D}" destId="{3E17F3C5-A550-6246-89F5-334EEF921750}" srcOrd="0" destOrd="0" presId="urn:microsoft.com/office/officeart/2008/layout/LinedList"/>
    <dgm:cxn modelId="{2C3BBEC4-1677-F343-B2C9-2E6B17D5D0A7}" type="presParOf" srcId="{55D04E5B-79F0-D548-A2AD-B22A75DB410D}" destId="{D91FA1C0-F8C8-1A4F-9F2E-B1711FE37B29}" srcOrd="1" destOrd="0" presId="urn:microsoft.com/office/officeart/2008/layout/LinedList"/>
    <dgm:cxn modelId="{63817DF3-B7D0-E945-A4C6-279F064A328A}" type="presParOf" srcId="{CE66682A-F5C9-464F-94CF-4F1D6AE5E84A}" destId="{F01BE27B-C16F-AE41-90A9-25C51313C1CE}" srcOrd="2" destOrd="0" presId="urn:microsoft.com/office/officeart/2008/layout/LinedList"/>
    <dgm:cxn modelId="{1C193F04-E390-3146-A89D-95BB6279925A}" type="presParOf" srcId="{CE66682A-F5C9-464F-94CF-4F1D6AE5E84A}" destId="{C1731922-06AE-1745-B2DA-F7D5E8401003}" srcOrd="3" destOrd="0" presId="urn:microsoft.com/office/officeart/2008/layout/LinedList"/>
    <dgm:cxn modelId="{EA01BD1D-88C3-3E4D-A9C7-F8465C4B61EC}" type="presParOf" srcId="{C1731922-06AE-1745-B2DA-F7D5E8401003}" destId="{897F02D5-3987-6344-A724-2FE51C475302}" srcOrd="0" destOrd="0" presId="urn:microsoft.com/office/officeart/2008/layout/LinedList"/>
    <dgm:cxn modelId="{697C90F6-6D3E-5B48-B3D6-9CFAE35B5CFC}" type="presParOf" srcId="{C1731922-06AE-1745-B2DA-F7D5E8401003}" destId="{99292C13-97FD-5145-AE9C-31DD0E7DFF10}" srcOrd="1" destOrd="0" presId="urn:microsoft.com/office/officeart/2008/layout/LinedList"/>
    <dgm:cxn modelId="{1F8179AD-F076-4749-8DAA-D7B1AEDE440C}" type="presParOf" srcId="{CE66682A-F5C9-464F-94CF-4F1D6AE5E84A}" destId="{DABE0A94-E0F6-B249-8C11-B4FC0252D2D7}" srcOrd="4" destOrd="0" presId="urn:microsoft.com/office/officeart/2008/layout/LinedList"/>
    <dgm:cxn modelId="{740374F4-FA41-5448-8E75-D624E59B53FF}" type="presParOf" srcId="{CE66682A-F5C9-464F-94CF-4F1D6AE5E84A}" destId="{1FDBF172-7CCB-014B-AC0D-C57E96C87DF1}" srcOrd="5" destOrd="0" presId="urn:microsoft.com/office/officeart/2008/layout/LinedList"/>
    <dgm:cxn modelId="{83D24E2E-13CC-9B40-881A-95AA154986ED}" type="presParOf" srcId="{1FDBF172-7CCB-014B-AC0D-C57E96C87DF1}" destId="{D998A706-6E3B-9D40-B038-F5FB0DC10E52}" srcOrd="0" destOrd="0" presId="urn:microsoft.com/office/officeart/2008/layout/LinedList"/>
    <dgm:cxn modelId="{2E6ACEF7-BF2C-D54F-B07A-EB1DF89A5186}" type="presParOf" srcId="{1FDBF172-7CCB-014B-AC0D-C57E96C87DF1}" destId="{D8DD3C9B-5F70-0F44-8120-AF546DCC2CA2}" srcOrd="1" destOrd="0" presId="urn:microsoft.com/office/officeart/2008/layout/LinedList"/>
    <dgm:cxn modelId="{F11F736B-BF8E-0843-A947-5A9EC59526AF}" type="presParOf" srcId="{CE66682A-F5C9-464F-94CF-4F1D6AE5E84A}" destId="{74894244-B46A-E847-A3C9-52D904C25069}" srcOrd="6" destOrd="0" presId="urn:microsoft.com/office/officeart/2008/layout/LinedList"/>
    <dgm:cxn modelId="{49C28E8C-A1BB-7F41-8D89-A45B393CF0AF}" type="presParOf" srcId="{CE66682A-F5C9-464F-94CF-4F1D6AE5E84A}" destId="{9B6B6856-C15F-5245-BA67-146F8789CEB7}" srcOrd="7" destOrd="0" presId="urn:microsoft.com/office/officeart/2008/layout/LinedList"/>
    <dgm:cxn modelId="{29488C6F-7EC9-1745-BFD6-A35C5FF8AF7E}" type="presParOf" srcId="{9B6B6856-C15F-5245-BA67-146F8789CEB7}" destId="{AF992503-D230-934D-B854-056C72C52445}" srcOrd="0" destOrd="0" presId="urn:microsoft.com/office/officeart/2008/layout/LinedList"/>
    <dgm:cxn modelId="{D7776784-1FC8-B648-B833-D7DC8802302A}" type="presParOf" srcId="{9B6B6856-C15F-5245-BA67-146F8789CEB7}" destId="{7DFDC3BF-4F00-944B-A4F2-3210D4B8300B}" srcOrd="1" destOrd="0" presId="urn:microsoft.com/office/officeart/2008/layout/LinedList"/>
    <dgm:cxn modelId="{1B6561E8-5D99-4044-B046-22163858F5FC}" type="presParOf" srcId="{CE66682A-F5C9-464F-94CF-4F1D6AE5E84A}" destId="{498C6F11-D8CA-BA47-A3C6-1093E753E2B7}" srcOrd="8" destOrd="0" presId="urn:microsoft.com/office/officeart/2008/layout/LinedList"/>
    <dgm:cxn modelId="{5AD74484-F78F-C34C-88D3-A58F8479867E}" type="presParOf" srcId="{CE66682A-F5C9-464F-94CF-4F1D6AE5E84A}" destId="{6C867ABB-D3CA-F148-8AFB-08096EBD83D7}" srcOrd="9" destOrd="0" presId="urn:microsoft.com/office/officeart/2008/layout/LinedList"/>
    <dgm:cxn modelId="{9B3E51CA-3D83-1F4C-8D6A-A3F942C1FFCB}" type="presParOf" srcId="{6C867ABB-D3CA-F148-8AFB-08096EBD83D7}" destId="{B5D66DED-FF6D-EC49-BE38-16D5AF462CBE}" srcOrd="0" destOrd="0" presId="urn:microsoft.com/office/officeart/2008/layout/LinedList"/>
    <dgm:cxn modelId="{11367E97-78B6-2646-80C4-2B577A0B49FA}" type="presParOf" srcId="{6C867ABB-D3CA-F148-8AFB-08096EBD83D7}" destId="{F3A7E0F2-1520-964D-AF79-43D41AFF6E9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0A6063-EE87-4252-8315-86804E43916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E7A42E5-3F33-45B0-ABA1-1040B352F48E}">
      <dgm:prSet/>
      <dgm:spPr/>
      <dgm:t>
        <a:bodyPr/>
        <a:lstStyle/>
        <a:p>
          <a:r>
            <a:rPr lang="en-US"/>
            <a:t>Trauma Activation by criteria</a:t>
          </a:r>
        </a:p>
      </dgm:t>
    </dgm:pt>
    <dgm:pt modelId="{DC8CDBC9-B4BA-427E-85EB-9BF41EE04E1F}" type="parTrans" cxnId="{A2894A58-A762-4133-B70E-7D274DA4023E}">
      <dgm:prSet/>
      <dgm:spPr/>
      <dgm:t>
        <a:bodyPr/>
        <a:lstStyle/>
        <a:p>
          <a:endParaRPr lang="en-US"/>
        </a:p>
      </dgm:t>
    </dgm:pt>
    <dgm:pt modelId="{105E2918-B9E8-4DD5-92CB-EB0677D8430D}" type="sibTrans" cxnId="{A2894A58-A762-4133-B70E-7D274DA4023E}">
      <dgm:prSet/>
      <dgm:spPr/>
      <dgm:t>
        <a:bodyPr/>
        <a:lstStyle/>
        <a:p>
          <a:endParaRPr lang="en-US"/>
        </a:p>
      </dgm:t>
    </dgm:pt>
    <dgm:pt modelId="{1E4AD8E8-12F3-4ADF-B47B-8D81CB3C747C}">
      <dgm:prSet/>
      <dgm:spPr/>
      <dgm:t>
        <a:bodyPr/>
        <a:lstStyle/>
        <a:p>
          <a:r>
            <a:rPr lang="en-US"/>
            <a:t>Labs unremarkable except for mildly elevated liver tests</a:t>
          </a:r>
        </a:p>
      </dgm:t>
    </dgm:pt>
    <dgm:pt modelId="{60E5F7F7-CEA1-4C8E-9DE7-E1560207DC8A}" type="parTrans" cxnId="{55D90317-418A-43B8-9BBB-A1B92C2B6549}">
      <dgm:prSet/>
      <dgm:spPr/>
      <dgm:t>
        <a:bodyPr/>
        <a:lstStyle/>
        <a:p>
          <a:endParaRPr lang="en-US"/>
        </a:p>
      </dgm:t>
    </dgm:pt>
    <dgm:pt modelId="{6B04DA12-9BFF-4EE2-8A6F-E3EAE5319DC9}" type="sibTrans" cxnId="{55D90317-418A-43B8-9BBB-A1B92C2B6549}">
      <dgm:prSet/>
      <dgm:spPr/>
      <dgm:t>
        <a:bodyPr/>
        <a:lstStyle/>
        <a:p>
          <a:endParaRPr lang="en-US"/>
        </a:p>
      </dgm:t>
    </dgm:pt>
    <dgm:pt modelId="{84F2D3B9-51C8-41D4-A79D-848DD3DB0AFD}">
      <dgm:prSet/>
      <dgm:spPr/>
      <dgm:t>
        <a:bodyPr/>
        <a:lstStyle/>
        <a:p>
          <a:r>
            <a:rPr lang="en-US"/>
            <a:t>Imaging:</a:t>
          </a:r>
        </a:p>
      </dgm:t>
    </dgm:pt>
    <dgm:pt modelId="{3C27C9D7-2F27-4A89-8706-B449A51AACE5}" type="parTrans" cxnId="{7885A924-E84D-4BF5-98F3-6026916993BE}">
      <dgm:prSet/>
      <dgm:spPr/>
      <dgm:t>
        <a:bodyPr/>
        <a:lstStyle/>
        <a:p>
          <a:endParaRPr lang="en-US"/>
        </a:p>
      </dgm:t>
    </dgm:pt>
    <dgm:pt modelId="{4C84EDBA-A24D-4F92-AA26-7EB2F1A4582D}" type="sibTrans" cxnId="{7885A924-E84D-4BF5-98F3-6026916993BE}">
      <dgm:prSet/>
      <dgm:spPr/>
      <dgm:t>
        <a:bodyPr/>
        <a:lstStyle/>
        <a:p>
          <a:endParaRPr lang="en-US"/>
        </a:p>
      </dgm:t>
    </dgm:pt>
    <dgm:pt modelId="{3BB30CE9-0281-487E-8DB7-20E1EF837C25}">
      <dgm:prSet/>
      <dgm:spPr/>
      <dgm:t>
        <a:bodyPr/>
        <a:lstStyle/>
        <a:p>
          <a:r>
            <a:rPr lang="en-US"/>
            <a:t>Right displaced posterior rib fractures 3-6</a:t>
          </a:r>
        </a:p>
      </dgm:t>
    </dgm:pt>
    <dgm:pt modelId="{474FB0E2-4714-48E8-9097-20CDE0508C97}" type="parTrans" cxnId="{437EF095-3E44-4AF9-ACC4-F9760DAB40F3}">
      <dgm:prSet/>
      <dgm:spPr/>
      <dgm:t>
        <a:bodyPr/>
        <a:lstStyle/>
        <a:p>
          <a:endParaRPr lang="en-US"/>
        </a:p>
      </dgm:t>
    </dgm:pt>
    <dgm:pt modelId="{BD574FCF-863E-4E54-8F67-8E18017C4178}" type="sibTrans" cxnId="{437EF095-3E44-4AF9-ACC4-F9760DAB40F3}">
      <dgm:prSet/>
      <dgm:spPr/>
      <dgm:t>
        <a:bodyPr/>
        <a:lstStyle/>
        <a:p>
          <a:endParaRPr lang="en-US"/>
        </a:p>
      </dgm:t>
    </dgm:pt>
    <dgm:pt modelId="{26F8CA27-F71E-4518-96CB-01FFCD94AAFA}">
      <dgm:prSet/>
      <dgm:spPr/>
      <dgm:t>
        <a:bodyPr/>
        <a:lstStyle/>
        <a:p>
          <a:r>
            <a:rPr lang="en-US"/>
            <a:t>Transverse process fracture at T2</a:t>
          </a:r>
        </a:p>
      </dgm:t>
    </dgm:pt>
    <dgm:pt modelId="{005AFE31-E51C-451F-9BC2-31A2A97711C7}" type="parTrans" cxnId="{56FA37F0-AB7D-4F5E-A01D-326E660F8D1D}">
      <dgm:prSet/>
      <dgm:spPr/>
      <dgm:t>
        <a:bodyPr/>
        <a:lstStyle/>
        <a:p>
          <a:endParaRPr lang="en-US"/>
        </a:p>
      </dgm:t>
    </dgm:pt>
    <dgm:pt modelId="{273BC3A3-DB7A-4425-AF60-77F7BF848FC9}" type="sibTrans" cxnId="{56FA37F0-AB7D-4F5E-A01D-326E660F8D1D}">
      <dgm:prSet/>
      <dgm:spPr/>
      <dgm:t>
        <a:bodyPr/>
        <a:lstStyle/>
        <a:p>
          <a:endParaRPr lang="en-US"/>
        </a:p>
      </dgm:t>
    </dgm:pt>
    <dgm:pt modelId="{BC1ADC10-E1EC-458E-AF9A-BBAC30743D8D}">
      <dgm:prSet/>
      <dgm:spPr/>
      <dgm:t>
        <a:bodyPr/>
        <a:lstStyle/>
        <a:p>
          <a:r>
            <a:rPr lang="en-US"/>
            <a:t>Right pneumothorax</a:t>
          </a:r>
        </a:p>
      </dgm:t>
    </dgm:pt>
    <dgm:pt modelId="{9C4D0BE1-24AD-4435-8F1C-95B38048F236}" type="parTrans" cxnId="{65BD7932-5A5E-4551-8653-B17867A3F59E}">
      <dgm:prSet/>
      <dgm:spPr/>
      <dgm:t>
        <a:bodyPr/>
        <a:lstStyle/>
        <a:p>
          <a:endParaRPr lang="en-US"/>
        </a:p>
      </dgm:t>
    </dgm:pt>
    <dgm:pt modelId="{BB2ECC52-EF24-4E46-8D4A-2622745FD80C}" type="sibTrans" cxnId="{65BD7932-5A5E-4551-8653-B17867A3F59E}">
      <dgm:prSet/>
      <dgm:spPr/>
      <dgm:t>
        <a:bodyPr/>
        <a:lstStyle/>
        <a:p>
          <a:endParaRPr lang="en-US"/>
        </a:p>
      </dgm:t>
    </dgm:pt>
    <dgm:pt modelId="{9A88F9BB-743E-46AF-966A-E4EF583F4045}">
      <dgm:prSet/>
      <dgm:spPr/>
      <dgm:t>
        <a:bodyPr/>
        <a:lstStyle/>
        <a:p>
          <a:r>
            <a:rPr lang="en-US"/>
            <a:t>Contusion right parotid</a:t>
          </a:r>
        </a:p>
      </dgm:t>
    </dgm:pt>
    <dgm:pt modelId="{43E5BAC1-0CF8-4C2F-9FA1-B69483773EA1}" type="parTrans" cxnId="{55671993-E1F2-47A2-A09D-CE5E0FA3C70D}">
      <dgm:prSet/>
      <dgm:spPr/>
      <dgm:t>
        <a:bodyPr/>
        <a:lstStyle/>
        <a:p>
          <a:endParaRPr lang="en-US"/>
        </a:p>
      </dgm:t>
    </dgm:pt>
    <dgm:pt modelId="{6AF70D19-F69A-49AB-9402-C1B83C006C63}" type="sibTrans" cxnId="{55671993-E1F2-47A2-A09D-CE5E0FA3C70D}">
      <dgm:prSet/>
      <dgm:spPr/>
      <dgm:t>
        <a:bodyPr/>
        <a:lstStyle/>
        <a:p>
          <a:endParaRPr lang="en-US"/>
        </a:p>
      </dgm:t>
    </dgm:pt>
    <dgm:pt modelId="{4FACB07F-4E75-4781-B905-CBC257F3EF35}">
      <dgm:prSet/>
      <dgm:spPr/>
      <dgm:t>
        <a:bodyPr/>
        <a:lstStyle/>
        <a:p>
          <a:r>
            <a:rPr lang="en-US"/>
            <a:t>Distal humerus fracture</a:t>
          </a:r>
        </a:p>
      </dgm:t>
    </dgm:pt>
    <dgm:pt modelId="{BE9905A4-F979-419A-8CD5-D6C9C2754786}" type="parTrans" cxnId="{DDC45028-29DB-4F8F-8556-F63CC5AC47A8}">
      <dgm:prSet/>
      <dgm:spPr/>
      <dgm:t>
        <a:bodyPr/>
        <a:lstStyle/>
        <a:p>
          <a:endParaRPr lang="en-US"/>
        </a:p>
      </dgm:t>
    </dgm:pt>
    <dgm:pt modelId="{274F4FEA-C01F-46CB-B24C-1B54B7826131}" type="sibTrans" cxnId="{DDC45028-29DB-4F8F-8556-F63CC5AC47A8}">
      <dgm:prSet/>
      <dgm:spPr/>
      <dgm:t>
        <a:bodyPr/>
        <a:lstStyle/>
        <a:p>
          <a:endParaRPr lang="en-US"/>
        </a:p>
      </dgm:t>
    </dgm:pt>
    <dgm:pt modelId="{1998D563-902A-FC40-9B1F-F668AA911DFE}" type="pres">
      <dgm:prSet presAssocID="{5C0A6063-EE87-4252-8315-86804E43916B}" presName="linear" presStyleCnt="0">
        <dgm:presLayoutVars>
          <dgm:animLvl val="lvl"/>
          <dgm:resizeHandles val="exact"/>
        </dgm:presLayoutVars>
      </dgm:prSet>
      <dgm:spPr/>
    </dgm:pt>
    <dgm:pt modelId="{34344B70-A840-6C49-9380-F04AF41BE062}" type="pres">
      <dgm:prSet presAssocID="{1E7A42E5-3F33-45B0-ABA1-1040B352F48E}" presName="parentText" presStyleLbl="node1" presStyleIdx="0" presStyleCnt="3">
        <dgm:presLayoutVars>
          <dgm:chMax val="0"/>
          <dgm:bulletEnabled val="1"/>
        </dgm:presLayoutVars>
      </dgm:prSet>
      <dgm:spPr/>
    </dgm:pt>
    <dgm:pt modelId="{A6CFFB33-41A6-3B44-9B58-E6A1EF49CE12}" type="pres">
      <dgm:prSet presAssocID="{105E2918-B9E8-4DD5-92CB-EB0677D8430D}" presName="spacer" presStyleCnt="0"/>
      <dgm:spPr/>
    </dgm:pt>
    <dgm:pt modelId="{E3385F2C-EE55-664D-A4DB-8AAAED6A8449}" type="pres">
      <dgm:prSet presAssocID="{1E4AD8E8-12F3-4ADF-B47B-8D81CB3C747C}" presName="parentText" presStyleLbl="node1" presStyleIdx="1" presStyleCnt="3">
        <dgm:presLayoutVars>
          <dgm:chMax val="0"/>
          <dgm:bulletEnabled val="1"/>
        </dgm:presLayoutVars>
      </dgm:prSet>
      <dgm:spPr/>
    </dgm:pt>
    <dgm:pt modelId="{14E8C7C5-182A-F944-8CD3-555C0D3CDCE3}" type="pres">
      <dgm:prSet presAssocID="{6B04DA12-9BFF-4EE2-8A6F-E3EAE5319DC9}" presName="spacer" presStyleCnt="0"/>
      <dgm:spPr/>
    </dgm:pt>
    <dgm:pt modelId="{99B11757-D3D0-FA43-A009-BFD6A766E047}" type="pres">
      <dgm:prSet presAssocID="{84F2D3B9-51C8-41D4-A79D-848DD3DB0AFD}" presName="parentText" presStyleLbl="node1" presStyleIdx="2" presStyleCnt="3">
        <dgm:presLayoutVars>
          <dgm:chMax val="0"/>
          <dgm:bulletEnabled val="1"/>
        </dgm:presLayoutVars>
      </dgm:prSet>
      <dgm:spPr/>
    </dgm:pt>
    <dgm:pt modelId="{126C9A09-0B34-9B44-A40C-1622094E7F97}" type="pres">
      <dgm:prSet presAssocID="{84F2D3B9-51C8-41D4-A79D-848DD3DB0AFD}" presName="childText" presStyleLbl="revTx" presStyleIdx="0" presStyleCnt="1">
        <dgm:presLayoutVars>
          <dgm:bulletEnabled val="1"/>
        </dgm:presLayoutVars>
      </dgm:prSet>
      <dgm:spPr/>
    </dgm:pt>
  </dgm:ptLst>
  <dgm:cxnLst>
    <dgm:cxn modelId="{55D90317-418A-43B8-9BBB-A1B92C2B6549}" srcId="{5C0A6063-EE87-4252-8315-86804E43916B}" destId="{1E4AD8E8-12F3-4ADF-B47B-8D81CB3C747C}" srcOrd="1" destOrd="0" parTransId="{60E5F7F7-CEA1-4C8E-9DE7-E1560207DC8A}" sibTransId="{6B04DA12-9BFF-4EE2-8A6F-E3EAE5319DC9}"/>
    <dgm:cxn modelId="{7885A924-E84D-4BF5-98F3-6026916993BE}" srcId="{5C0A6063-EE87-4252-8315-86804E43916B}" destId="{84F2D3B9-51C8-41D4-A79D-848DD3DB0AFD}" srcOrd="2" destOrd="0" parTransId="{3C27C9D7-2F27-4A89-8706-B449A51AACE5}" sibTransId="{4C84EDBA-A24D-4F92-AA26-7EB2F1A4582D}"/>
    <dgm:cxn modelId="{97573C28-2061-D946-A473-DBF0A0F063F6}" type="presOf" srcId="{1E7A42E5-3F33-45B0-ABA1-1040B352F48E}" destId="{34344B70-A840-6C49-9380-F04AF41BE062}" srcOrd="0" destOrd="0" presId="urn:microsoft.com/office/officeart/2005/8/layout/vList2"/>
    <dgm:cxn modelId="{DDC45028-29DB-4F8F-8556-F63CC5AC47A8}" srcId="{84F2D3B9-51C8-41D4-A79D-848DD3DB0AFD}" destId="{4FACB07F-4E75-4781-B905-CBC257F3EF35}" srcOrd="4" destOrd="0" parTransId="{BE9905A4-F979-419A-8CD5-D6C9C2754786}" sibTransId="{274F4FEA-C01F-46CB-B24C-1B54B7826131}"/>
    <dgm:cxn modelId="{65BD7932-5A5E-4551-8653-B17867A3F59E}" srcId="{84F2D3B9-51C8-41D4-A79D-848DD3DB0AFD}" destId="{BC1ADC10-E1EC-458E-AF9A-BBAC30743D8D}" srcOrd="2" destOrd="0" parTransId="{9C4D0BE1-24AD-4435-8F1C-95B38048F236}" sibTransId="{BB2ECC52-EF24-4E46-8D4A-2622745FD80C}"/>
    <dgm:cxn modelId="{38557734-B1FA-7F46-AC46-355C3A67922A}" type="presOf" srcId="{3BB30CE9-0281-487E-8DB7-20E1EF837C25}" destId="{126C9A09-0B34-9B44-A40C-1622094E7F97}" srcOrd="0" destOrd="0" presId="urn:microsoft.com/office/officeart/2005/8/layout/vList2"/>
    <dgm:cxn modelId="{2C88DE4E-AC4A-8E4E-A0F0-0E4611C06E04}" type="presOf" srcId="{BC1ADC10-E1EC-458E-AF9A-BBAC30743D8D}" destId="{126C9A09-0B34-9B44-A40C-1622094E7F97}" srcOrd="0" destOrd="2" presId="urn:microsoft.com/office/officeart/2005/8/layout/vList2"/>
    <dgm:cxn modelId="{A2894A58-A762-4133-B70E-7D274DA4023E}" srcId="{5C0A6063-EE87-4252-8315-86804E43916B}" destId="{1E7A42E5-3F33-45B0-ABA1-1040B352F48E}" srcOrd="0" destOrd="0" parTransId="{DC8CDBC9-B4BA-427E-85EB-9BF41EE04E1F}" sibTransId="{105E2918-B9E8-4DD5-92CB-EB0677D8430D}"/>
    <dgm:cxn modelId="{93B9E378-2862-F544-8CEC-20F4F2FC3898}" type="presOf" srcId="{4FACB07F-4E75-4781-B905-CBC257F3EF35}" destId="{126C9A09-0B34-9B44-A40C-1622094E7F97}" srcOrd="0" destOrd="4" presId="urn:microsoft.com/office/officeart/2005/8/layout/vList2"/>
    <dgm:cxn modelId="{55671993-E1F2-47A2-A09D-CE5E0FA3C70D}" srcId="{84F2D3B9-51C8-41D4-A79D-848DD3DB0AFD}" destId="{9A88F9BB-743E-46AF-966A-E4EF583F4045}" srcOrd="3" destOrd="0" parTransId="{43E5BAC1-0CF8-4C2F-9FA1-B69483773EA1}" sibTransId="{6AF70D19-F69A-49AB-9402-C1B83C006C63}"/>
    <dgm:cxn modelId="{437EF095-3E44-4AF9-ACC4-F9760DAB40F3}" srcId="{84F2D3B9-51C8-41D4-A79D-848DD3DB0AFD}" destId="{3BB30CE9-0281-487E-8DB7-20E1EF837C25}" srcOrd="0" destOrd="0" parTransId="{474FB0E2-4714-48E8-9097-20CDE0508C97}" sibTransId="{BD574FCF-863E-4E54-8F67-8E18017C4178}"/>
    <dgm:cxn modelId="{F20A239E-DF8D-E24F-BD44-61F9539416CA}" type="presOf" srcId="{84F2D3B9-51C8-41D4-A79D-848DD3DB0AFD}" destId="{99B11757-D3D0-FA43-A009-BFD6A766E047}" srcOrd="0" destOrd="0" presId="urn:microsoft.com/office/officeart/2005/8/layout/vList2"/>
    <dgm:cxn modelId="{5694A1C4-5E69-A648-9261-B5AB2F1CAA95}" type="presOf" srcId="{1E4AD8E8-12F3-4ADF-B47B-8D81CB3C747C}" destId="{E3385F2C-EE55-664D-A4DB-8AAAED6A8449}" srcOrd="0" destOrd="0" presId="urn:microsoft.com/office/officeart/2005/8/layout/vList2"/>
    <dgm:cxn modelId="{7B6C6AC6-2332-8C47-862A-BC1E27EAF572}" type="presOf" srcId="{9A88F9BB-743E-46AF-966A-E4EF583F4045}" destId="{126C9A09-0B34-9B44-A40C-1622094E7F97}" srcOrd="0" destOrd="3" presId="urn:microsoft.com/office/officeart/2005/8/layout/vList2"/>
    <dgm:cxn modelId="{268B8CCE-BA0E-5A4E-B8EC-5B7560FC0E5D}" type="presOf" srcId="{5C0A6063-EE87-4252-8315-86804E43916B}" destId="{1998D563-902A-FC40-9B1F-F668AA911DFE}" srcOrd="0" destOrd="0" presId="urn:microsoft.com/office/officeart/2005/8/layout/vList2"/>
    <dgm:cxn modelId="{64AA39D9-EE9A-954A-9F40-8CE61EB03278}" type="presOf" srcId="{26F8CA27-F71E-4518-96CB-01FFCD94AAFA}" destId="{126C9A09-0B34-9B44-A40C-1622094E7F97}" srcOrd="0" destOrd="1" presId="urn:microsoft.com/office/officeart/2005/8/layout/vList2"/>
    <dgm:cxn modelId="{56FA37F0-AB7D-4F5E-A01D-326E660F8D1D}" srcId="{84F2D3B9-51C8-41D4-A79D-848DD3DB0AFD}" destId="{26F8CA27-F71E-4518-96CB-01FFCD94AAFA}" srcOrd="1" destOrd="0" parTransId="{005AFE31-E51C-451F-9BC2-31A2A97711C7}" sibTransId="{273BC3A3-DB7A-4425-AF60-77F7BF848FC9}"/>
    <dgm:cxn modelId="{84B49FCF-FF2A-E645-81D3-1401931A3572}" type="presParOf" srcId="{1998D563-902A-FC40-9B1F-F668AA911DFE}" destId="{34344B70-A840-6C49-9380-F04AF41BE062}" srcOrd="0" destOrd="0" presId="urn:microsoft.com/office/officeart/2005/8/layout/vList2"/>
    <dgm:cxn modelId="{E469F615-F1A6-1042-8490-4EAECF0AC113}" type="presParOf" srcId="{1998D563-902A-FC40-9B1F-F668AA911DFE}" destId="{A6CFFB33-41A6-3B44-9B58-E6A1EF49CE12}" srcOrd="1" destOrd="0" presId="urn:microsoft.com/office/officeart/2005/8/layout/vList2"/>
    <dgm:cxn modelId="{95FE0CB5-6D3B-E84D-AA02-2F0F63E7FA3B}" type="presParOf" srcId="{1998D563-902A-FC40-9B1F-F668AA911DFE}" destId="{E3385F2C-EE55-664D-A4DB-8AAAED6A8449}" srcOrd="2" destOrd="0" presId="urn:microsoft.com/office/officeart/2005/8/layout/vList2"/>
    <dgm:cxn modelId="{61E3BC4C-615A-A249-A14B-07428AF03E33}" type="presParOf" srcId="{1998D563-902A-FC40-9B1F-F668AA911DFE}" destId="{14E8C7C5-182A-F944-8CD3-555C0D3CDCE3}" srcOrd="3" destOrd="0" presId="urn:microsoft.com/office/officeart/2005/8/layout/vList2"/>
    <dgm:cxn modelId="{92C0D19B-495D-274E-99D8-322CD97808A3}" type="presParOf" srcId="{1998D563-902A-FC40-9B1F-F668AA911DFE}" destId="{99B11757-D3D0-FA43-A009-BFD6A766E047}" srcOrd="4" destOrd="0" presId="urn:microsoft.com/office/officeart/2005/8/layout/vList2"/>
    <dgm:cxn modelId="{8C4A075A-5190-3344-B3F3-BBF456F0EAF7}" type="presParOf" srcId="{1998D563-902A-FC40-9B1F-F668AA911DFE}" destId="{126C9A09-0B34-9B44-A40C-1622094E7F97}"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2F6F0A-9066-4A6D-8B6F-513C0284977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EC8B9F9-3CEA-46E7-80A9-00CF25C1BDD6}">
      <dgm:prSet/>
      <dgm:spPr/>
      <dgm:t>
        <a:bodyPr/>
        <a:lstStyle/>
        <a:p>
          <a:r>
            <a:rPr lang="en-US" dirty="0"/>
            <a:t>Pneumothorax</a:t>
          </a:r>
        </a:p>
      </dgm:t>
    </dgm:pt>
    <dgm:pt modelId="{D388B108-DD08-44B5-939A-D5E19DFE5C73}" type="parTrans" cxnId="{75C363CF-2C83-4C02-9B92-C8DB7C6383B3}">
      <dgm:prSet/>
      <dgm:spPr/>
      <dgm:t>
        <a:bodyPr/>
        <a:lstStyle/>
        <a:p>
          <a:endParaRPr lang="en-US"/>
        </a:p>
      </dgm:t>
    </dgm:pt>
    <dgm:pt modelId="{AF2EE431-1382-44F2-B305-0F2679AFE538}" type="sibTrans" cxnId="{75C363CF-2C83-4C02-9B92-C8DB7C6383B3}">
      <dgm:prSet/>
      <dgm:spPr/>
      <dgm:t>
        <a:bodyPr/>
        <a:lstStyle/>
        <a:p>
          <a:endParaRPr lang="en-US"/>
        </a:p>
      </dgm:t>
    </dgm:pt>
    <dgm:pt modelId="{31CE7E71-9628-4F4F-9E1F-9F01FCF47478}">
      <dgm:prSet/>
      <dgm:spPr/>
      <dgm:t>
        <a:bodyPr/>
        <a:lstStyle/>
        <a:p>
          <a:r>
            <a:rPr lang="en-US" dirty="0"/>
            <a:t>Tension pneumothorax</a:t>
          </a:r>
        </a:p>
      </dgm:t>
    </dgm:pt>
    <dgm:pt modelId="{573FC9B6-DE42-4648-8B00-671324CC914B}" type="parTrans" cxnId="{6AE7BA18-BF58-4F45-86E0-8B9C24A9750E}">
      <dgm:prSet/>
      <dgm:spPr/>
      <dgm:t>
        <a:bodyPr/>
        <a:lstStyle/>
        <a:p>
          <a:endParaRPr lang="en-US"/>
        </a:p>
      </dgm:t>
    </dgm:pt>
    <dgm:pt modelId="{3A3E168D-099E-4CE9-8A32-0E71CD6AD79E}" type="sibTrans" cxnId="{6AE7BA18-BF58-4F45-86E0-8B9C24A9750E}">
      <dgm:prSet/>
      <dgm:spPr/>
      <dgm:t>
        <a:bodyPr/>
        <a:lstStyle/>
        <a:p>
          <a:endParaRPr lang="en-US"/>
        </a:p>
      </dgm:t>
    </dgm:pt>
    <dgm:pt modelId="{9613C740-0E18-470F-9F59-8DBC5A0EA673}">
      <dgm:prSet/>
      <dgm:spPr/>
      <dgm:t>
        <a:bodyPr/>
        <a:lstStyle/>
        <a:p>
          <a:r>
            <a:rPr lang="en-US" dirty="0"/>
            <a:t>Hemothorax</a:t>
          </a:r>
        </a:p>
      </dgm:t>
    </dgm:pt>
    <dgm:pt modelId="{BBF693A8-42FC-4FD4-B686-517C1888390F}" type="parTrans" cxnId="{846C6385-B82F-4D5A-A2D6-6352CB8BD7D0}">
      <dgm:prSet/>
      <dgm:spPr/>
      <dgm:t>
        <a:bodyPr/>
        <a:lstStyle/>
        <a:p>
          <a:endParaRPr lang="en-US"/>
        </a:p>
      </dgm:t>
    </dgm:pt>
    <dgm:pt modelId="{02BADD81-D56B-47CA-96C7-6527E4E8E873}" type="sibTrans" cxnId="{846C6385-B82F-4D5A-A2D6-6352CB8BD7D0}">
      <dgm:prSet/>
      <dgm:spPr/>
      <dgm:t>
        <a:bodyPr/>
        <a:lstStyle/>
        <a:p>
          <a:endParaRPr lang="en-US"/>
        </a:p>
      </dgm:t>
    </dgm:pt>
    <dgm:pt modelId="{34E7F60B-373C-4BB8-96BC-B888BCAA9C76}">
      <dgm:prSet/>
      <dgm:spPr/>
      <dgm:t>
        <a:bodyPr/>
        <a:lstStyle/>
        <a:p>
          <a:r>
            <a:rPr lang="en-US" dirty="0"/>
            <a:t>Aortic injury</a:t>
          </a:r>
        </a:p>
      </dgm:t>
    </dgm:pt>
    <dgm:pt modelId="{FBCADEE9-9774-4490-88CB-FABCCDC08805}" type="parTrans" cxnId="{A0A302BC-02F6-4BFF-837E-4A7A8AE41251}">
      <dgm:prSet/>
      <dgm:spPr/>
      <dgm:t>
        <a:bodyPr/>
        <a:lstStyle/>
        <a:p>
          <a:endParaRPr lang="en-US"/>
        </a:p>
      </dgm:t>
    </dgm:pt>
    <dgm:pt modelId="{28F4C59C-6C07-4D3E-9495-C12FCDAAEA63}" type="sibTrans" cxnId="{A0A302BC-02F6-4BFF-837E-4A7A8AE41251}">
      <dgm:prSet/>
      <dgm:spPr/>
      <dgm:t>
        <a:bodyPr/>
        <a:lstStyle/>
        <a:p>
          <a:endParaRPr lang="en-US"/>
        </a:p>
      </dgm:t>
    </dgm:pt>
    <dgm:pt modelId="{59417E09-7A1D-49A8-8239-120A42F897DB}">
      <dgm:prSet/>
      <dgm:spPr/>
      <dgm:t>
        <a:bodyPr/>
        <a:lstStyle/>
        <a:p>
          <a:r>
            <a:rPr lang="en-US" dirty="0"/>
            <a:t>Cardiac injury</a:t>
          </a:r>
        </a:p>
      </dgm:t>
    </dgm:pt>
    <dgm:pt modelId="{7DC27B08-9122-4488-9266-B21689DC96C2}" type="parTrans" cxnId="{9711738F-AB6A-4A75-BE05-A5B1B68ECBEA}">
      <dgm:prSet/>
      <dgm:spPr/>
      <dgm:t>
        <a:bodyPr/>
        <a:lstStyle/>
        <a:p>
          <a:endParaRPr lang="en-US"/>
        </a:p>
      </dgm:t>
    </dgm:pt>
    <dgm:pt modelId="{51B51BBE-6145-4EB1-8FCC-AEB127A39079}" type="sibTrans" cxnId="{9711738F-AB6A-4A75-BE05-A5B1B68ECBEA}">
      <dgm:prSet/>
      <dgm:spPr/>
      <dgm:t>
        <a:bodyPr/>
        <a:lstStyle/>
        <a:p>
          <a:endParaRPr lang="en-US"/>
        </a:p>
      </dgm:t>
    </dgm:pt>
    <dgm:pt modelId="{03B31E3E-2CF1-9549-A0B3-100CED20DCF8}" type="pres">
      <dgm:prSet presAssocID="{5F2F6F0A-9066-4A6D-8B6F-513C02849776}" presName="linear" presStyleCnt="0">
        <dgm:presLayoutVars>
          <dgm:animLvl val="lvl"/>
          <dgm:resizeHandles val="exact"/>
        </dgm:presLayoutVars>
      </dgm:prSet>
      <dgm:spPr/>
    </dgm:pt>
    <dgm:pt modelId="{0C13EE80-177F-0E4C-8071-66052C670D30}" type="pres">
      <dgm:prSet presAssocID="{FEC8B9F9-3CEA-46E7-80A9-00CF25C1BDD6}" presName="parentText" presStyleLbl="node1" presStyleIdx="0" presStyleCnt="5">
        <dgm:presLayoutVars>
          <dgm:chMax val="0"/>
          <dgm:bulletEnabled val="1"/>
        </dgm:presLayoutVars>
      </dgm:prSet>
      <dgm:spPr/>
    </dgm:pt>
    <dgm:pt modelId="{8B66E3E9-C078-E54E-958F-431039A88784}" type="pres">
      <dgm:prSet presAssocID="{AF2EE431-1382-44F2-B305-0F2679AFE538}" presName="spacer" presStyleCnt="0"/>
      <dgm:spPr/>
    </dgm:pt>
    <dgm:pt modelId="{21EF3690-755F-1D4B-92BC-93AFD415BCD9}" type="pres">
      <dgm:prSet presAssocID="{31CE7E71-9628-4F4F-9E1F-9F01FCF47478}" presName="parentText" presStyleLbl="node1" presStyleIdx="1" presStyleCnt="5">
        <dgm:presLayoutVars>
          <dgm:chMax val="0"/>
          <dgm:bulletEnabled val="1"/>
        </dgm:presLayoutVars>
      </dgm:prSet>
      <dgm:spPr/>
    </dgm:pt>
    <dgm:pt modelId="{9C1BEDFF-DC45-A943-A4AA-0803DFEE201E}" type="pres">
      <dgm:prSet presAssocID="{3A3E168D-099E-4CE9-8A32-0E71CD6AD79E}" presName="spacer" presStyleCnt="0"/>
      <dgm:spPr/>
    </dgm:pt>
    <dgm:pt modelId="{160FB5C9-999B-A34E-8009-2A09B4FE5E7A}" type="pres">
      <dgm:prSet presAssocID="{9613C740-0E18-470F-9F59-8DBC5A0EA673}" presName="parentText" presStyleLbl="node1" presStyleIdx="2" presStyleCnt="5">
        <dgm:presLayoutVars>
          <dgm:chMax val="0"/>
          <dgm:bulletEnabled val="1"/>
        </dgm:presLayoutVars>
      </dgm:prSet>
      <dgm:spPr/>
    </dgm:pt>
    <dgm:pt modelId="{89C4AB45-108C-BA44-8DC4-8DF68BED8101}" type="pres">
      <dgm:prSet presAssocID="{02BADD81-D56B-47CA-96C7-6527E4E8E873}" presName="spacer" presStyleCnt="0"/>
      <dgm:spPr/>
    </dgm:pt>
    <dgm:pt modelId="{91764B75-A643-5F43-9B53-07B29651E72E}" type="pres">
      <dgm:prSet presAssocID="{34E7F60B-373C-4BB8-96BC-B888BCAA9C76}" presName="parentText" presStyleLbl="node1" presStyleIdx="3" presStyleCnt="5">
        <dgm:presLayoutVars>
          <dgm:chMax val="0"/>
          <dgm:bulletEnabled val="1"/>
        </dgm:presLayoutVars>
      </dgm:prSet>
      <dgm:spPr/>
    </dgm:pt>
    <dgm:pt modelId="{F7BE95C8-A807-D846-94ED-16C5A3FE396C}" type="pres">
      <dgm:prSet presAssocID="{28F4C59C-6C07-4D3E-9495-C12FCDAAEA63}" presName="spacer" presStyleCnt="0"/>
      <dgm:spPr/>
    </dgm:pt>
    <dgm:pt modelId="{64DD074C-12AC-CB46-A53D-1F50803629B3}" type="pres">
      <dgm:prSet presAssocID="{59417E09-7A1D-49A8-8239-120A42F897DB}" presName="parentText" presStyleLbl="node1" presStyleIdx="4" presStyleCnt="5">
        <dgm:presLayoutVars>
          <dgm:chMax val="0"/>
          <dgm:bulletEnabled val="1"/>
        </dgm:presLayoutVars>
      </dgm:prSet>
      <dgm:spPr/>
    </dgm:pt>
  </dgm:ptLst>
  <dgm:cxnLst>
    <dgm:cxn modelId="{6AE7BA18-BF58-4F45-86E0-8B9C24A9750E}" srcId="{5F2F6F0A-9066-4A6D-8B6F-513C02849776}" destId="{31CE7E71-9628-4F4F-9E1F-9F01FCF47478}" srcOrd="1" destOrd="0" parTransId="{573FC9B6-DE42-4648-8B00-671324CC914B}" sibTransId="{3A3E168D-099E-4CE9-8A32-0E71CD6AD79E}"/>
    <dgm:cxn modelId="{1F8B6D41-E148-304A-9153-E390006FF617}" type="presOf" srcId="{9613C740-0E18-470F-9F59-8DBC5A0EA673}" destId="{160FB5C9-999B-A34E-8009-2A09B4FE5E7A}" srcOrd="0" destOrd="0" presId="urn:microsoft.com/office/officeart/2005/8/layout/vList2"/>
    <dgm:cxn modelId="{C001C14E-ADFB-1E4D-B4A2-FE32287ABFC6}" type="presOf" srcId="{34E7F60B-373C-4BB8-96BC-B888BCAA9C76}" destId="{91764B75-A643-5F43-9B53-07B29651E72E}" srcOrd="0" destOrd="0" presId="urn:microsoft.com/office/officeart/2005/8/layout/vList2"/>
    <dgm:cxn modelId="{846C6385-B82F-4D5A-A2D6-6352CB8BD7D0}" srcId="{5F2F6F0A-9066-4A6D-8B6F-513C02849776}" destId="{9613C740-0E18-470F-9F59-8DBC5A0EA673}" srcOrd="2" destOrd="0" parTransId="{BBF693A8-42FC-4FD4-B686-517C1888390F}" sibTransId="{02BADD81-D56B-47CA-96C7-6527E4E8E873}"/>
    <dgm:cxn modelId="{9711738F-AB6A-4A75-BE05-A5B1B68ECBEA}" srcId="{5F2F6F0A-9066-4A6D-8B6F-513C02849776}" destId="{59417E09-7A1D-49A8-8239-120A42F897DB}" srcOrd="4" destOrd="0" parTransId="{7DC27B08-9122-4488-9266-B21689DC96C2}" sibTransId="{51B51BBE-6145-4EB1-8FCC-AEB127A39079}"/>
    <dgm:cxn modelId="{C77AC390-4B6B-6B4B-9893-FEE1F29F42BD}" type="presOf" srcId="{FEC8B9F9-3CEA-46E7-80A9-00CF25C1BDD6}" destId="{0C13EE80-177F-0E4C-8071-66052C670D30}" srcOrd="0" destOrd="0" presId="urn:microsoft.com/office/officeart/2005/8/layout/vList2"/>
    <dgm:cxn modelId="{A0A302BC-02F6-4BFF-837E-4A7A8AE41251}" srcId="{5F2F6F0A-9066-4A6D-8B6F-513C02849776}" destId="{34E7F60B-373C-4BB8-96BC-B888BCAA9C76}" srcOrd="3" destOrd="0" parTransId="{FBCADEE9-9774-4490-88CB-FABCCDC08805}" sibTransId="{28F4C59C-6C07-4D3E-9495-C12FCDAAEA63}"/>
    <dgm:cxn modelId="{0A342DCF-1C22-7A48-90B9-B8EA1BE7D8B8}" type="presOf" srcId="{5F2F6F0A-9066-4A6D-8B6F-513C02849776}" destId="{03B31E3E-2CF1-9549-A0B3-100CED20DCF8}" srcOrd="0" destOrd="0" presId="urn:microsoft.com/office/officeart/2005/8/layout/vList2"/>
    <dgm:cxn modelId="{75C363CF-2C83-4C02-9B92-C8DB7C6383B3}" srcId="{5F2F6F0A-9066-4A6D-8B6F-513C02849776}" destId="{FEC8B9F9-3CEA-46E7-80A9-00CF25C1BDD6}" srcOrd="0" destOrd="0" parTransId="{D388B108-DD08-44B5-939A-D5E19DFE5C73}" sibTransId="{AF2EE431-1382-44F2-B305-0F2679AFE538}"/>
    <dgm:cxn modelId="{9B925EE8-143E-7D4A-9C75-672798391BE8}" type="presOf" srcId="{31CE7E71-9628-4F4F-9E1F-9F01FCF47478}" destId="{21EF3690-755F-1D4B-92BC-93AFD415BCD9}" srcOrd="0" destOrd="0" presId="urn:microsoft.com/office/officeart/2005/8/layout/vList2"/>
    <dgm:cxn modelId="{5D4AF5FB-2204-9E45-A5C7-27F3408DA1A7}" type="presOf" srcId="{59417E09-7A1D-49A8-8239-120A42F897DB}" destId="{64DD074C-12AC-CB46-A53D-1F50803629B3}" srcOrd="0" destOrd="0" presId="urn:microsoft.com/office/officeart/2005/8/layout/vList2"/>
    <dgm:cxn modelId="{527F0B1A-C5BA-824B-9F7B-3B429E197C82}" type="presParOf" srcId="{03B31E3E-2CF1-9549-A0B3-100CED20DCF8}" destId="{0C13EE80-177F-0E4C-8071-66052C670D30}" srcOrd="0" destOrd="0" presId="urn:microsoft.com/office/officeart/2005/8/layout/vList2"/>
    <dgm:cxn modelId="{369693AB-0DE6-E14F-BF45-E3C1EEB15A31}" type="presParOf" srcId="{03B31E3E-2CF1-9549-A0B3-100CED20DCF8}" destId="{8B66E3E9-C078-E54E-958F-431039A88784}" srcOrd="1" destOrd="0" presId="urn:microsoft.com/office/officeart/2005/8/layout/vList2"/>
    <dgm:cxn modelId="{0C587EF8-00F9-B44A-B1B3-1AC26827B496}" type="presParOf" srcId="{03B31E3E-2CF1-9549-A0B3-100CED20DCF8}" destId="{21EF3690-755F-1D4B-92BC-93AFD415BCD9}" srcOrd="2" destOrd="0" presId="urn:microsoft.com/office/officeart/2005/8/layout/vList2"/>
    <dgm:cxn modelId="{B0C120B5-F4E6-7741-BC0B-51BF6726D178}" type="presParOf" srcId="{03B31E3E-2CF1-9549-A0B3-100CED20DCF8}" destId="{9C1BEDFF-DC45-A943-A4AA-0803DFEE201E}" srcOrd="3" destOrd="0" presId="urn:microsoft.com/office/officeart/2005/8/layout/vList2"/>
    <dgm:cxn modelId="{A4BC94A8-A894-C54B-ADFF-C8672D2018F3}" type="presParOf" srcId="{03B31E3E-2CF1-9549-A0B3-100CED20DCF8}" destId="{160FB5C9-999B-A34E-8009-2A09B4FE5E7A}" srcOrd="4" destOrd="0" presId="urn:microsoft.com/office/officeart/2005/8/layout/vList2"/>
    <dgm:cxn modelId="{D9CA4187-250B-244A-B6B4-A9BE84D29403}" type="presParOf" srcId="{03B31E3E-2CF1-9549-A0B3-100CED20DCF8}" destId="{89C4AB45-108C-BA44-8DC4-8DF68BED8101}" srcOrd="5" destOrd="0" presId="urn:microsoft.com/office/officeart/2005/8/layout/vList2"/>
    <dgm:cxn modelId="{C6F0C2FA-7696-8D4B-9BC0-EE426114AC84}" type="presParOf" srcId="{03B31E3E-2CF1-9549-A0B3-100CED20DCF8}" destId="{91764B75-A643-5F43-9B53-07B29651E72E}" srcOrd="6" destOrd="0" presId="urn:microsoft.com/office/officeart/2005/8/layout/vList2"/>
    <dgm:cxn modelId="{81CF11B2-A520-8541-B22B-586BC1122419}" type="presParOf" srcId="{03B31E3E-2CF1-9549-A0B3-100CED20DCF8}" destId="{F7BE95C8-A807-D846-94ED-16C5A3FE396C}" srcOrd="7" destOrd="0" presId="urn:microsoft.com/office/officeart/2005/8/layout/vList2"/>
    <dgm:cxn modelId="{CCD3ABD0-F50D-044A-8C8F-D3CC202190BE}" type="presParOf" srcId="{03B31E3E-2CF1-9549-A0B3-100CED20DCF8}" destId="{64DD074C-12AC-CB46-A53D-1F50803629B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E85BB00-3580-4253-934D-74A0A3787895}"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857F7502-EA65-42A3-A5F7-25B6C31EDEFE}">
      <dgm:prSet/>
      <dgm:spPr/>
      <dgm:t>
        <a:bodyPr/>
        <a:lstStyle/>
        <a:p>
          <a:r>
            <a:rPr lang="en-US"/>
            <a:t>Exam: Unremarkable</a:t>
          </a:r>
        </a:p>
      </dgm:t>
    </dgm:pt>
    <dgm:pt modelId="{A88A7D9E-76F8-45B6-9568-3004781413B7}" type="parTrans" cxnId="{2E80B7DB-D2C0-4777-92C1-A3380ABF7B20}">
      <dgm:prSet/>
      <dgm:spPr/>
      <dgm:t>
        <a:bodyPr/>
        <a:lstStyle/>
        <a:p>
          <a:endParaRPr lang="en-US"/>
        </a:p>
      </dgm:t>
    </dgm:pt>
    <dgm:pt modelId="{F9D8F9CB-885D-4865-A3C8-C53DB0E8E069}" type="sibTrans" cxnId="{2E80B7DB-D2C0-4777-92C1-A3380ABF7B20}">
      <dgm:prSet/>
      <dgm:spPr/>
      <dgm:t>
        <a:bodyPr/>
        <a:lstStyle/>
        <a:p>
          <a:endParaRPr lang="en-US"/>
        </a:p>
      </dgm:t>
    </dgm:pt>
    <dgm:pt modelId="{FE9B3BF2-228B-4E60-B7C7-D1C924EE23ED}">
      <dgm:prSet/>
      <dgm:spPr/>
      <dgm:t>
        <a:bodyPr/>
        <a:lstStyle/>
        <a:p>
          <a:r>
            <a:rPr lang="en-US"/>
            <a:t>Labs: WBC elevated at 19.9, potassium 3.4</a:t>
          </a:r>
        </a:p>
      </dgm:t>
    </dgm:pt>
    <dgm:pt modelId="{A321AA35-1224-48D5-BCBB-A43789022B03}" type="parTrans" cxnId="{51FAB13C-3788-4A90-BEC9-E42FFC3C858E}">
      <dgm:prSet/>
      <dgm:spPr/>
      <dgm:t>
        <a:bodyPr/>
        <a:lstStyle/>
        <a:p>
          <a:endParaRPr lang="en-US"/>
        </a:p>
      </dgm:t>
    </dgm:pt>
    <dgm:pt modelId="{DA9E0A4F-D17D-4CC1-B150-4C5B10B9E683}" type="sibTrans" cxnId="{51FAB13C-3788-4A90-BEC9-E42FFC3C858E}">
      <dgm:prSet/>
      <dgm:spPr/>
      <dgm:t>
        <a:bodyPr/>
        <a:lstStyle/>
        <a:p>
          <a:endParaRPr lang="en-US"/>
        </a:p>
      </dgm:t>
    </dgm:pt>
    <dgm:pt modelId="{49436399-B05A-40F3-9AA0-CA40DA5BE1C0}">
      <dgm:prSet/>
      <dgm:spPr/>
      <dgm:t>
        <a:bodyPr/>
        <a:lstStyle/>
        <a:p>
          <a:r>
            <a:rPr lang="en-US"/>
            <a:t>Lactic acid elevated 3.1 and then improved to normal with hydration</a:t>
          </a:r>
        </a:p>
      </dgm:t>
    </dgm:pt>
    <dgm:pt modelId="{342C2E4B-BEEE-417C-BB78-C907E329F71B}" type="parTrans" cxnId="{16AE72D5-F3EB-47BB-8162-7781A2F29088}">
      <dgm:prSet/>
      <dgm:spPr/>
      <dgm:t>
        <a:bodyPr/>
        <a:lstStyle/>
        <a:p>
          <a:endParaRPr lang="en-US"/>
        </a:p>
      </dgm:t>
    </dgm:pt>
    <dgm:pt modelId="{0047FF92-5B75-4133-AF8C-B259561EE34E}" type="sibTrans" cxnId="{16AE72D5-F3EB-47BB-8162-7781A2F29088}">
      <dgm:prSet/>
      <dgm:spPr/>
      <dgm:t>
        <a:bodyPr/>
        <a:lstStyle/>
        <a:p>
          <a:endParaRPr lang="en-US"/>
        </a:p>
      </dgm:t>
    </dgm:pt>
    <dgm:pt modelId="{5CC75992-329D-4138-945D-20C4E3F24669}">
      <dgm:prSet/>
      <dgm:spPr/>
      <dgm:t>
        <a:bodyPr/>
        <a:lstStyle/>
        <a:p>
          <a:r>
            <a:rPr lang="en-US"/>
            <a:t>Urine drug screen with cocaine</a:t>
          </a:r>
        </a:p>
      </dgm:t>
    </dgm:pt>
    <dgm:pt modelId="{0FB18877-3584-4473-BACA-5CE379E8AA65}" type="parTrans" cxnId="{2AF12A0B-1D48-4067-B5CC-B76BA321CD7D}">
      <dgm:prSet/>
      <dgm:spPr/>
      <dgm:t>
        <a:bodyPr/>
        <a:lstStyle/>
        <a:p>
          <a:endParaRPr lang="en-US"/>
        </a:p>
      </dgm:t>
    </dgm:pt>
    <dgm:pt modelId="{787C8135-BE64-4CC1-A36D-3D510837CF64}" type="sibTrans" cxnId="{2AF12A0B-1D48-4067-B5CC-B76BA321CD7D}">
      <dgm:prSet/>
      <dgm:spPr/>
      <dgm:t>
        <a:bodyPr/>
        <a:lstStyle/>
        <a:p>
          <a:endParaRPr lang="en-US"/>
        </a:p>
      </dgm:t>
    </dgm:pt>
    <dgm:pt modelId="{4DAFA27B-C4AA-4BB4-8AD8-7F4C49BA3C62}">
      <dgm:prSet/>
      <dgm:spPr/>
      <dgm:t>
        <a:bodyPr/>
        <a:lstStyle/>
        <a:p>
          <a:r>
            <a:rPr lang="en-US"/>
            <a:t>CT head normal</a:t>
          </a:r>
        </a:p>
      </dgm:t>
    </dgm:pt>
    <dgm:pt modelId="{D4C3D902-7074-4540-B1A5-E4A201C633D2}" type="parTrans" cxnId="{57F29C2E-6A80-4A2F-A29B-E4585350BDE8}">
      <dgm:prSet/>
      <dgm:spPr/>
      <dgm:t>
        <a:bodyPr/>
        <a:lstStyle/>
        <a:p>
          <a:endParaRPr lang="en-US"/>
        </a:p>
      </dgm:t>
    </dgm:pt>
    <dgm:pt modelId="{C32EAACB-82F0-401C-A0BE-3D5D963CC6ED}" type="sibTrans" cxnId="{57F29C2E-6A80-4A2F-A29B-E4585350BDE8}">
      <dgm:prSet/>
      <dgm:spPr/>
      <dgm:t>
        <a:bodyPr/>
        <a:lstStyle/>
        <a:p>
          <a:endParaRPr lang="en-US"/>
        </a:p>
      </dgm:t>
    </dgm:pt>
    <dgm:pt modelId="{8D40F604-9E7D-41B2-9867-4D2C89CFF501}">
      <dgm:prSet/>
      <dgm:spPr/>
      <dgm:t>
        <a:bodyPr/>
        <a:lstStyle/>
        <a:p>
          <a:r>
            <a:rPr lang="en-US"/>
            <a:t>CT of abdomen with right hydronephrosis and urine retention with UA concerning for UTI</a:t>
          </a:r>
        </a:p>
      </dgm:t>
    </dgm:pt>
    <dgm:pt modelId="{4F27B87E-5CD6-4778-A43B-2D0DD2463318}" type="parTrans" cxnId="{A69E142E-BFB9-4DDA-A7D1-B58ED9531FE6}">
      <dgm:prSet/>
      <dgm:spPr/>
      <dgm:t>
        <a:bodyPr/>
        <a:lstStyle/>
        <a:p>
          <a:endParaRPr lang="en-US"/>
        </a:p>
      </dgm:t>
    </dgm:pt>
    <dgm:pt modelId="{D2A20D64-9CBA-4953-A310-0B96E4976E6A}" type="sibTrans" cxnId="{A69E142E-BFB9-4DDA-A7D1-B58ED9531FE6}">
      <dgm:prSet/>
      <dgm:spPr/>
      <dgm:t>
        <a:bodyPr/>
        <a:lstStyle/>
        <a:p>
          <a:endParaRPr lang="en-US"/>
        </a:p>
      </dgm:t>
    </dgm:pt>
    <dgm:pt modelId="{CC94528F-9490-4CBF-95BF-0D0656E6C860}">
      <dgm:prSet/>
      <dgm:spPr/>
      <dgm:t>
        <a:bodyPr/>
        <a:lstStyle/>
        <a:p>
          <a:r>
            <a:rPr lang="en-US"/>
            <a:t>Cultures all negative</a:t>
          </a:r>
        </a:p>
      </dgm:t>
    </dgm:pt>
    <dgm:pt modelId="{86BB5A54-CB12-426D-8849-33C93280A4AC}" type="parTrans" cxnId="{6AEBBAC4-A235-4CFC-9940-BC945E9B215F}">
      <dgm:prSet/>
      <dgm:spPr/>
      <dgm:t>
        <a:bodyPr/>
        <a:lstStyle/>
        <a:p>
          <a:endParaRPr lang="en-US"/>
        </a:p>
      </dgm:t>
    </dgm:pt>
    <dgm:pt modelId="{1A010C42-D5B5-4F61-B92C-1CF8E389CC1A}" type="sibTrans" cxnId="{6AEBBAC4-A235-4CFC-9940-BC945E9B215F}">
      <dgm:prSet/>
      <dgm:spPr/>
      <dgm:t>
        <a:bodyPr/>
        <a:lstStyle/>
        <a:p>
          <a:endParaRPr lang="en-US"/>
        </a:p>
      </dgm:t>
    </dgm:pt>
    <dgm:pt modelId="{46D7BC4B-96D3-CF46-99A5-F00F463960AF}" type="pres">
      <dgm:prSet presAssocID="{BE85BB00-3580-4253-934D-74A0A3787895}" presName="vert0" presStyleCnt="0">
        <dgm:presLayoutVars>
          <dgm:dir/>
          <dgm:animOne val="branch"/>
          <dgm:animLvl val="lvl"/>
        </dgm:presLayoutVars>
      </dgm:prSet>
      <dgm:spPr/>
    </dgm:pt>
    <dgm:pt modelId="{971D1885-BC96-1542-A0D6-A3905162E339}" type="pres">
      <dgm:prSet presAssocID="{857F7502-EA65-42A3-A5F7-25B6C31EDEFE}" presName="thickLine" presStyleLbl="alignNode1" presStyleIdx="0" presStyleCnt="7"/>
      <dgm:spPr/>
    </dgm:pt>
    <dgm:pt modelId="{CC1FC12F-971E-9C4E-B154-33D06B6A6F96}" type="pres">
      <dgm:prSet presAssocID="{857F7502-EA65-42A3-A5F7-25B6C31EDEFE}" presName="horz1" presStyleCnt="0"/>
      <dgm:spPr/>
    </dgm:pt>
    <dgm:pt modelId="{2C6A1E69-ACDC-1A49-A0FC-7EA18F2F7711}" type="pres">
      <dgm:prSet presAssocID="{857F7502-EA65-42A3-A5F7-25B6C31EDEFE}" presName="tx1" presStyleLbl="revTx" presStyleIdx="0" presStyleCnt="7"/>
      <dgm:spPr/>
    </dgm:pt>
    <dgm:pt modelId="{E54E8CDC-3446-254A-A154-2D4B220107D8}" type="pres">
      <dgm:prSet presAssocID="{857F7502-EA65-42A3-A5F7-25B6C31EDEFE}" presName="vert1" presStyleCnt="0"/>
      <dgm:spPr/>
    </dgm:pt>
    <dgm:pt modelId="{BC7386C8-29D6-BC4E-8767-F985E3B3731E}" type="pres">
      <dgm:prSet presAssocID="{FE9B3BF2-228B-4E60-B7C7-D1C924EE23ED}" presName="thickLine" presStyleLbl="alignNode1" presStyleIdx="1" presStyleCnt="7"/>
      <dgm:spPr/>
    </dgm:pt>
    <dgm:pt modelId="{38510553-6F40-814E-A91E-CF8C0D94F717}" type="pres">
      <dgm:prSet presAssocID="{FE9B3BF2-228B-4E60-B7C7-D1C924EE23ED}" presName="horz1" presStyleCnt="0"/>
      <dgm:spPr/>
    </dgm:pt>
    <dgm:pt modelId="{D313BECF-2953-CF45-820A-B26E7A4D69C3}" type="pres">
      <dgm:prSet presAssocID="{FE9B3BF2-228B-4E60-B7C7-D1C924EE23ED}" presName="tx1" presStyleLbl="revTx" presStyleIdx="1" presStyleCnt="7"/>
      <dgm:spPr/>
    </dgm:pt>
    <dgm:pt modelId="{E846D03B-06D7-6D43-B02C-2DFE68F269A8}" type="pres">
      <dgm:prSet presAssocID="{FE9B3BF2-228B-4E60-B7C7-D1C924EE23ED}" presName="vert1" presStyleCnt="0"/>
      <dgm:spPr/>
    </dgm:pt>
    <dgm:pt modelId="{11BC29F8-E325-7749-BA6E-C3B25974D517}" type="pres">
      <dgm:prSet presAssocID="{49436399-B05A-40F3-9AA0-CA40DA5BE1C0}" presName="thickLine" presStyleLbl="alignNode1" presStyleIdx="2" presStyleCnt="7"/>
      <dgm:spPr/>
    </dgm:pt>
    <dgm:pt modelId="{BE58DC8F-354D-AC4A-9527-820EACC19704}" type="pres">
      <dgm:prSet presAssocID="{49436399-B05A-40F3-9AA0-CA40DA5BE1C0}" presName="horz1" presStyleCnt="0"/>
      <dgm:spPr/>
    </dgm:pt>
    <dgm:pt modelId="{C63277B2-851C-BD49-BA3B-78B7319B102C}" type="pres">
      <dgm:prSet presAssocID="{49436399-B05A-40F3-9AA0-CA40DA5BE1C0}" presName="tx1" presStyleLbl="revTx" presStyleIdx="2" presStyleCnt="7"/>
      <dgm:spPr/>
    </dgm:pt>
    <dgm:pt modelId="{C8761FCD-6F40-064C-8EBA-4E1FF2573EEE}" type="pres">
      <dgm:prSet presAssocID="{49436399-B05A-40F3-9AA0-CA40DA5BE1C0}" presName="vert1" presStyleCnt="0"/>
      <dgm:spPr/>
    </dgm:pt>
    <dgm:pt modelId="{4594E3E6-5B59-0349-999D-D70A03891CE0}" type="pres">
      <dgm:prSet presAssocID="{5CC75992-329D-4138-945D-20C4E3F24669}" presName="thickLine" presStyleLbl="alignNode1" presStyleIdx="3" presStyleCnt="7"/>
      <dgm:spPr/>
    </dgm:pt>
    <dgm:pt modelId="{37394139-4827-A24D-B77F-DA69AA27B692}" type="pres">
      <dgm:prSet presAssocID="{5CC75992-329D-4138-945D-20C4E3F24669}" presName="horz1" presStyleCnt="0"/>
      <dgm:spPr/>
    </dgm:pt>
    <dgm:pt modelId="{E3A7B3F0-DC06-5A41-9FE7-E1FE9F0AA00A}" type="pres">
      <dgm:prSet presAssocID="{5CC75992-329D-4138-945D-20C4E3F24669}" presName="tx1" presStyleLbl="revTx" presStyleIdx="3" presStyleCnt="7"/>
      <dgm:spPr/>
    </dgm:pt>
    <dgm:pt modelId="{A2C6A9E4-10C5-7F4E-BDB1-2A94DD17B865}" type="pres">
      <dgm:prSet presAssocID="{5CC75992-329D-4138-945D-20C4E3F24669}" presName="vert1" presStyleCnt="0"/>
      <dgm:spPr/>
    </dgm:pt>
    <dgm:pt modelId="{D2AC2493-49BC-354E-B448-4795CAEBED69}" type="pres">
      <dgm:prSet presAssocID="{4DAFA27B-C4AA-4BB4-8AD8-7F4C49BA3C62}" presName="thickLine" presStyleLbl="alignNode1" presStyleIdx="4" presStyleCnt="7"/>
      <dgm:spPr/>
    </dgm:pt>
    <dgm:pt modelId="{F3D01445-8982-064F-AD0F-C92F839BC35D}" type="pres">
      <dgm:prSet presAssocID="{4DAFA27B-C4AA-4BB4-8AD8-7F4C49BA3C62}" presName="horz1" presStyleCnt="0"/>
      <dgm:spPr/>
    </dgm:pt>
    <dgm:pt modelId="{670D309A-24C3-ED44-9921-A9AD50FCBB44}" type="pres">
      <dgm:prSet presAssocID="{4DAFA27B-C4AA-4BB4-8AD8-7F4C49BA3C62}" presName="tx1" presStyleLbl="revTx" presStyleIdx="4" presStyleCnt="7"/>
      <dgm:spPr/>
    </dgm:pt>
    <dgm:pt modelId="{EC657223-AD2F-E945-A61B-336FBDB8D182}" type="pres">
      <dgm:prSet presAssocID="{4DAFA27B-C4AA-4BB4-8AD8-7F4C49BA3C62}" presName="vert1" presStyleCnt="0"/>
      <dgm:spPr/>
    </dgm:pt>
    <dgm:pt modelId="{68A13392-626C-174C-8896-95F6DBD0D5F9}" type="pres">
      <dgm:prSet presAssocID="{8D40F604-9E7D-41B2-9867-4D2C89CFF501}" presName="thickLine" presStyleLbl="alignNode1" presStyleIdx="5" presStyleCnt="7"/>
      <dgm:spPr/>
    </dgm:pt>
    <dgm:pt modelId="{CC8CB801-B275-D746-8D76-F9162F1CCB8C}" type="pres">
      <dgm:prSet presAssocID="{8D40F604-9E7D-41B2-9867-4D2C89CFF501}" presName="horz1" presStyleCnt="0"/>
      <dgm:spPr/>
    </dgm:pt>
    <dgm:pt modelId="{AB0CC45D-DB27-BC4C-BA63-7D8B35A3578B}" type="pres">
      <dgm:prSet presAssocID="{8D40F604-9E7D-41B2-9867-4D2C89CFF501}" presName="tx1" presStyleLbl="revTx" presStyleIdx="5" presStyleCnt="7"/>
      <dgm:spPr/>
    </dgm:pt>
    <dgm:pt modelId="{DFE7B2D3-EEB8-1D4E-9B3B-D12BADBADAFE}" type="pres">
      <dgm:prSet presAssocID="{8D40F604-9E7D-41B2-9867-4D2C89CFF501}" presName="vert1" presStyleCnt="0"/>
      <dgm:spPr/>
    </dgm:pt>
    <dgm:pt modelId="{FFEF6BCF-D017-3A4A-A8F5-66B847EC5679}" type="pres">
      <dgm:prSet presAssocID="{CC94528F-9490-4CBF-95BF-0D0656E6C860}" presName="thickLine" presStyleLbl="alignNode1" presStyleIdx="6" presStyleCnt="7"/>
      <dgm:spPr/>
    </dgm:pt>
    <dgm:pt modelId="{8E6707EF-9704-D340-A3C6-E01D7DEDB14C}" type="pres">
      <dgm:prSet presAssocID="{CC94528F-9490-4CBF-95BF-0D0656E6C860}" presName="horz1" presStyleCnt="0"/>
      <dgm:spPr/>
    </dgm:pt>
    <dgm:pt modelId="{11C0A602-2276-704A-846E-4BEEC330F494}" type="pres">
      <dgm:prSet presAssocID="{CC94528F-9490-4CBF-95BF-0D0656E6C860}" presName="tx1" presStyleLbl="revTx" presStyleIdx="6" presStyleCnt="7"/>
      <dgm:spPr/>
    </dgm:pt>
    <dgm:pt modelId="{56D303F1-0F28-D145-9C43-AF2BF294EB30}" type="pres">
      <dgm:prSet presAssocID="{CC94528F-9490-4CBF-95BF-0D0656E6C860}" presName="vert1" presStyleCnt="0"/>
      <dgm:spPr/>
    </dgm:pt>
  </dgm:ptLst>
  <dgm:cxnLst>
    <dgm:cxn modelId="{2AF12A0B-1D48-4067-B5CC-B76BA321CD7D}" srcId="{BE85BB00-3580-4253-934D-74A0A3787895}" destId="{5CC75992-329D-4138-945D-20C4E3F24669}" srcOrd="3" destOrd="0" parTransId="{0FB18877-3584-4473-BACA-5CE379E8AA65}" sibTransId="{787C8135-BE64-4CC1-A36D-3D510837CF64}"/>
    <dgm:cxn modelId="{A69E142E-BFB9-4DDA-A7D1-B58ED9531FE6}" srcId="{BE85BB00-3580-4253-934D-74A0A3787895}" destId="{8D40F604-9E7D-41B2-9867-4D2C89CFF501}" srcOrd="5" destOrd="0" parTransId="{4F27B87E-5CD6-4778-A43B-2D0DD2463318}" sibTransId="{D2A20D64-9CBA-4953-A310-0B96E4976E6A}"/>
    <dgm:cxn modelId="{57F29C2E-6A80-4A2F-A29B-E4585350BDE8}" srcId="{BE85BB00-3580-4253-934D-74A0A3787895}" destId="{4DAFA27B-C4AA-4BB4-8AD8-7F4C49BA3C62}" srcOrd="4" destOrd="0" parTransId="{D4C3D902-7074-4540-B1A5-E4A201C633D2}" sibTransId="{C32EAACB-82F0-401C-A0BE-3D5D963CC6ED}"/>
    <dgm:cxn modelId="{FCEA1D2F-A09B-6F49-BF7E-52C924FB2C60}" type="presOf" srcId="{8D40F604-9E7D-41B2-9867-4D2C89CFF501}" destId="{AB0CC45D-DB27-BC4C-BA63-7D8B35A3578B}" srcOrd="0" destOrd="0" presId="urn:microsoft.com/office/officeart/2008/layout/LinedList"/>
    <dgm:cxn modelId="{51FAB13C-3788-4A90-BEC9-E42FFC3C858E}" srcId="{BE85BB00-3580-4253-934D-74A0A3787895}" destId="{FE9B3BF2-228B-4E60-B7C7-D1C924EE23ED}" srcOrd="1" destOrd="0" parTransId="{A321AA35-1224-48D5-BCBB-A43789022B03}" sibTransId="{DA9E0A4F-D17D-4CC1-B150-4C5B10B9E683}"/>
    <dgm:cxn modelId="{6173FE57-F4C8-9B43-801F-0A7561282978}" type="presOf" srcId="{857F7502-EA65-42A3-A5F7-25B6C31EDEFE}" destId="{2C6A1E69-ACDC-1A49-A0FC-7EA18F2F7711}" srcOrd="0" destOrd="0" presId="urn:microsoft.com/office/officeart/2008/layout/LinedList"/>
    <dgm:cxn modelId="{A8A03D5E-C480-9A41-9F32-E5E2FA177C63}" type="presOf" srcId="{4DAFA27B-C4AA-4BB4-8AD8-7F4C49BA3C62}" destId="{670D309A-24C3-ED44-9921-A9AD50FCBB44}" srcOrd="0" destOrd="0" presId="urn:microsoft.com/office/officeart/2008/layout/LinedList"/>
    <dgm:cxn modelId="{B2968766-47E4-1F43-AD9D-845D97374FE6}" type="presOf" srcId="{5CC75992-329D-4138-945D-20C4E3F24669}" destId="{E3A7B3F0-DC06-5A41-9FE7-E1FE9F0AA00A}" srcOrd="0" destOrd="0" presId="urn:microsoft.com/office/officeart/2008/layout/LinedList"/>
    <dgm:cxn modelId="{5AED6B68-E5EA-634F-B85A-8FEE481FAC50}" type="presOf" srcId="{49436399-B05A-40F3-9AA0-CA40DA5BE1C0}" destId="{C63277B2-851C-BD49-BA3B-78B7319B102C}" srcOrd="0" destOrd="0" presId="urn:microsoft.com/office/officeart/2008/layout/LinedList"/>
    <dgm:cxn modelId="{3DC757B1-EB9A-824B-B0A7-30E64C1D4248}" type="presOf" srcId="{CC94528F-9490-4CBF-95BF-0D0656E6C860}" destId="{11C0A602-2276-704A-846E-4BEEC330F494}" srcOrd="0" destOrd="0" presId="urn:microsoft.com/office/officeart/2008/layout/LinedList"/>
    <dgm:cxn modelId="{2F64CAB2-CE66-0C4E-B7A8-99C6F18FC141}" type="presOf" srcId="{BE85BB00-3580-4253-934D-74A0A3787895}" destId="{46D7BC4B-96D3-CF46-99A5-F00F463960AF}" srcOrd="0" destOrd="0" presId="urn:microsoft.com/office/officeart/2008/layout/LinedList"/>
    <dgm:cxn modelId="{6AEBBAC4-A235-4CFC-9940-BC945E9B215F}" srcId="{BE85BB00-3580-4253-934D-74A0A3787895}" destId="{CC94528F-9490-4CBF-95BF-0D0656E6C860}" srcOrd="6" destOrd="0" parTransId="{86BB5A54-CB12-426D-8849-33C93280A4AC}" sibTransId="{1A010C42-D5B5-4F61-B92C-1CF8E389CC1A}"/>
    <dgm:cxn modelId="{16AE72D5-F3EB-47BB-8162-7781A2F29088}" srcId="{BE85BB00-3580-4253-934D-74A0A3787895}" destId="{49436399-B05A-40F3-9AA0-CA40DA5BE1C0}" srcOrd="2" destOrd="0" parTransId="{342C2E4B-BEEE-417C-BB78-C907E329F71B}" sibTransId="{0047FF92-5B75-4133-AF8C-B259561EE34E}"/>
    <dgm:cxn modelId="{2E80B7DB-D2C0-4777-92C1-A3380ABF7B20}" srcId="{BE85BB00-3580-4253-934D-74A0A3787895}" destId="{857F7502-EA65-42A3-A5F7-25B6C31EDEFE}" srcOrd="0" destOrd="0" parTransId="{A88A7D9E-76F8-45B6-9568-3004781413B7}" sibTransId="{F9D8F9CB-885D-4865-A3C8-C53DB0E8E069}"/>
    <dgm:cxn modelId="{DA09D4EE-C84F-8641-AC56-2F05C421C80A}" type="presOf" srcId="{FE9B3BF2-228B-4E60-B7C7-D1C924EE23ED}" destId="{D313BECF-2953-CF45-820A-B26E7A4D69C3}" srcOrd="0" destOrd="0" presId="urn:microsoft.com/office/officeart/2008/layout/LinedList"/>
    <dgm:cxn modelId="{F5C6CE4B-C739-234D-B9FE-394F254534C4}" type="presParOf" srcId="{46D7BC4B-96D3-CF46-99A5-F00F463960AF}" destId="{971D1885-BC96-1542-A0D6-A3905162E339}" srcOrd="0" destOrd="0" presId="urn:microsoft.com/office/officeart/2008/layout/LinedList"/>
    <dgm:cxn modelId="{DBEF3A6E-0B01-B048-A1BC-A3F61344BFBB}" type="presParOf" srcId="{46D7BC4B-96D3-CF46-99A5-F00F463960AF}" destId="{CC1FC12F-971E-9C4E-B154-33D06B6A6F96}" srcOrd="1" destOrd="0" presId="urn:microsoft.com/office/officeart/2008/layout/LinedList"/>
    <dgm:cxn modelId="{C57D0BBB-38D2-D746-B2B9-09336BE20ECB}" type="presParOf" srcId="{CC1FC12F-971E-9C4E-B154-33D06B6A6F96}" destId="{2C6A1E69-ACDC-1A49-A0FC-7EA18F2F7711}" srcOrd="0" destOrd="0" presId="urn:microsoft.com/office/officeart/2008/layout/LinedList"/>
    <dgm:cxn modelId="{CF60837B-8354-FD47-B259-40B6971150D2}" type="presParOf" srcId="{CC1FC12F-971E-9C4E-B154-33D06B6A6F96}" destId="{E54E8CDC-3446-254A-A154-2D4B220107D8}" srcOrd="1" destOrd="0" presId="urn:microsoft.com/office/officeart/2008/layout/LinedList"/>
    <dgm:cxn modelId="{C3031459-6724-1F41-8368-5040513B88FF}" type="presParOf" srcId="{46D7BC4B-96D3-CF46-99A5-F00F463960AF}" destId="{BC7386C8-29D6-BC4E-8767-F985E3B3731E}" srcOrd="2" destOrd="0" presId="urn:microsoft.com/office/officeart/2008/layout/LinedList"/>
    <dgm:cxn modelId="{84232BA6-6B8F-F140-BA6A-56BC9B3AB83F}" type="presParOf" srcId="{46D7BC4B-96D3-CF46-99A5-F00F463960AF}" destId="{38510553-6F40-814E-A91E-CF8C0D94F717}" srcOrd="3" destOrd="0" presId="urn:microsoft.com/office/officeart/2008/layout/LinedList"/>
    <dgm:cxn modelId="{B9E8DED1-11F7-4B40-8E17-15662FD008F8}" type="presParOf" srcId="{38510553-6F40-814E-A91E-CF8C0D94F717}" destId="{D313BECF-2953-CF45-820A-B26E7A4D69C3}" srcOrd="0" destOrd="0" presId="urn:microsoft.com/office/officeart/2008/layout/LinedList"/>
    <dgm:cxn modelId="{4B6BDB58-C055-384C-9197-DE319757BC52}" type="presParOf" srcId="{38510553-6F40-814E-A91E-CF8C0D94F717}" destId="{E846D03B-06D7-6D43-B02C-2DFE68F269A8}" srcOrd="1" destOrd="0" presId="urn:microsoft.com/office/officeart/2008/layout/LinedList"/>
    <dgm:cxn modelId="{653968F4-C788-9B4A-8FC1-853411E80B54}" type="presParOf" srcId="{46D7BC4B-96D3-CF46-99A5-F00F463960AF}" destId="{11BC29F8-E325-7749-BA6E-C3B25974D517}" srcOrd="4" destOrd="0" presId="urn:microsoft.com/office/officeart/2008/layout/LinedList"/>
    <dgm:cxn modelId="{0DBAE678-AACF-6A4F-86EB-92657BF7DF63}" type="presParOf" srcId="{46D7BC4B-96D3-CF46-99A5-F00F463960AF}" destId="{BE58DC8F-354D-AC4A-9527-820EACC19704}" srcOrd="5" destOrd="0" presId="urn:microsoft.com/office/officeart/2008/layout/LinedList"/>
    <dgm:cxn modelId="{22222EE2-3AF2-024E-B330-A5717D35F698}" type="presParOf" srcId="{BE58DC8F-354D-AC4A-9527-820EACC19704}" destId="{C63277B2-851C-BD49-BA3B-78B7319B102C}" srcOrd="0" destOrd="0" presId="urn:microsoft.com/office/officeart/2008/layout/LinedList"/>
    <dgm:cxn modelId="{9E7BAD58-2D48-A049-84D9-C1747E27FA63}" type="presParOf" srcId="{BE58DC8F-354D-AC4A-9527-820EACC19704}" destId="{C8761FCD-6F40-064C-8EBA-4E1FF2573EEE}" srcOrd="1" destOrd="0" presId="urn:microsoft.com/office/officeart/2008/layout/LinedList"/>
    <dgm:cxn modelId="{BE94E9AB-5148-6D45-9812-7CDCD8BE0DE8}" type="presParOf" srcId="{46D7BC4B-96D3-CF46-99A5-F00F463960AF}" destId="{4594E3E6-5B59-0349-999D-D70A03891CE0}" srcOrd="6" destOrd="0" presId="urn:microsoft.com/office/officeart/2008/layout/LinedList"/>
    <dgm:cxn modelId="{2B8B84BF-2010-124C-B948-C4E4FAAAB7D5}" type="presParOf" srcId="{46D7BC4B-96D3-CF46-99A5-F00F463960AF}" destId="{37394139-4827-A24D-B77F-DA69AA27B692}" srcOrd="7" destOrd="0" presId="urn:microsoft.com/office/officeart/2008/layout/LinedList"/>
    <dgm:cxn modelId="{BE28D649-1FF8-5448-9CD7-54E9B7D4B0A5}" type="presParOf" srcId="{37394139-4827-A24D-B77F-DA69AA27B692}" destId="{E3A7B3F0-DC06-5A41-9FE7-E1FE9F0AA00A}" srcOrd="0" destOrd="0" presId="urn:microsoft.com/office/officeart/2008/layout/LinedList"/>
    <dgm:cxn modelId="{C1FEC148-9CC5-6B43-A74F-90415BCC89ED}" type="presParOf" srcId="{37394139-4827-A24D-B77F-DA69AA27B692}" destId="{A2C6A9E4-10C5-7F4E-BDB1-2A94DD17B865}" srcOrd="1" destOrd="0" presId="urn:microsoft.com/office/officeart/2008/layout/LinedList"/>
    <dgm:cxn modelId="{975169D9-95B9-DF4B-B407-CD21B0F72030}" type="presParOf" srcId="{46D7BC4B-96D3-CF46-99A5-F00F463960AF}" destId="{D2AC2493-49BC-354E-B448-4795CAEBED69}" srcOrd="8" destOrd="0" presId="urn:microsoft.com/office/officeart/2008/layout/LinedList"/>
    <dgm:cxn modelId="{07A02234-C128-1B4F-B46B-40E1E362C43F}" type="presParOf" srcId="{46D7BC4B-96D3-CF46-99A5-F00F463960AF}" destId="{F3D01445-8982-064F-AD0F-C92F839BC35D}" srcOrd="9" destOrd="0" presId="urn:microsoft.com/office/officeart/2008/layout/LinedList"/>
    <dgm:cxn modelId="{069B0993-440B-7346-8A93-731ADDCB41F2}" type="presParOf" srcId="{F3D01445-8982-064F-AD0F-C92F839BC35D}" destId="{670D309A-24C3-ED44-9921-A9AD50FCBB44}" srcOrd="0" destOrd="0" presId="urn:microsoft.com/office/officeart/2008/layout/LinedList"/>
    <dgm:cxn modelId="{FA8F0F23-8057-E942-8EBC-414E15F55111}" type="presParOf" srcId="{F3D01445-8982-064F-AD0F-C92F839BC35D}" destId="{EC657223-AD2F-E945-A61B-336FBDB8D182}" srcOrd="1" destOrd="0" presId="urn:microsoft.com/office/officeart/2008/layout/LinedList"/>
    <dgm:cxn modelId="{D20FA6C7-8CC5-EB4C-A425-8B49716E0C3D}" type="presParOf" srcId="{46D7BC4B-96D3-CF46-99A5-F00F463960AF}" destId="{68A13392-626C-174C-8896-95F6DBD0D5F9}" srcOrd="10" destOrd="0" presId="urn:microsoft.com/office/officeart/2008/layout/LinedList"/>
    <dgm:cxn modelId="{385483C6-D25C-D641-BAF9-7C0AFE274845}" type="presParOf" srcId="{46D7BC4B-96D3-CF46-99A5-F00F463960AF}" destId="{CC8CB801-B275-D746-8D76-F9162F1CCB8C}" srcOrd="11" destOrd="0" presId="urn:microsoft.com/office/officeart/2008/layout/LinedList"/>
    <dgm:cxn modelId="{4BE869A3-3478-8C45-B7FF-318222ECD24D}" type="presParOf" srcId="{CC8CB801-B275-D746-8D76-F9162F1CCB8C}" destId="{AB0CC45D-DB27-BC4C-BA63-7D8B35A3578B}" srcOrd="0" destOrd="0" presId="urn:microsoft.com/office/officeart/2008/layout/LinedList"/>
    <dgm:cxn modelId="{E43F881C-0380-0245-BEAD-611AD6AA5B51}" type="presParOf" srcId="{CC8CB801-B275-D746-8D76-F9162F1CCB8C}" destId="{DFE7B2D3-EEB8-1D4E-9B3B-D12BADBADAFE}" srcOrd="1" destOrd="0" presId="urn:microsoft.com/office/officeart/2008/layout/LinedList"/>
    <dgm:cxn modelId="{B4D24B78-A075-EC4F-A7B0-E296E29F8CE6}" type="presParOf" srcId="{46D7BC4B-96D3-CF46-99A5-F00F463960AF}" destId="{FFEF6BCF-D017-3A4A-A8F5-66B847EC5679}" srcOrd="12" destOrd="0" presId="urn:microsoft.com/office/officeart/2008/layout/LinedList"/>
    <dgm:cxn modelId="{8160BCBD-1731-3D4A-B6D7-ED2D060191D7}" type="presParOf" srcId="{46D7BC4B-96D3-CF46-99A5-F00F463960AF}" destId="{8E6707EF-9704-D340-A3C6-E01D7DEDB14C}" srcOrd="13" destOrd="0" presId="urn:microsoft.com/office/officeart/2008/layout/LinedList"/>
    <dgm:cxn modelId="{822A9170-4E67-F540-A4B1-A41612AFF4B6}" type="presParOf" srcId="{8E6707EF-9704-D340-A3C6-E01D7DEDB14C}" destId="{11C0A602-2276-704A-846E-4BEEC330F494}" srcOrd="0" destOrd="0" presId="urn:microsoft.com/office/officeart/2008/layout/LinedList"/>
    <dgm:cxn modelId="{F73BD502-EF65-4349-95D5-DE2B3BB99270}" type="presParOf" srcId="{8E6707EF-9704-D340-A3C6-E01D7DEDB14C}" destId="{56D303F1-0F28-D145-9C43-AF2BF294EB3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F76FF57-746B-4278-93BC-735B66A132E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B91F39D-1188-4277-BB0F-44FB86584150}">
      <dgm:prSet/>
      <dgm:spPr/>
      <dgm:t>
        <a:bodyPr/>
        <a:lstStyle/>
        <a:p>
          <a:r>
            <a:rPr lang="en-US" b="0" i="0" dirty="0"/>
            <a:t>The most common symptoms are:</a:t>
          </a:r>
          <a:endParaRPr lang="en-US" dirty="0"/>
        </a:p>
      </dgm:t>
    </dgm:pt>
    <dgm:pt modelId="{DF1EBCA2-D052-444B-B16D-7B0F8FAAC429}" type="parTrans" cxnId="{BE78C274-F73D-4599-9976-A20D0C640360}">
      <dgm:prSet/>
      <dgm:spPr/>
      <dgm:t>
        <a:bodyPr/>
        <a:lstStyle/>
        <a:p>
          <a:endParaRPr lang="en-US"/>
        </a:p>
      </dgm:t>
    </dgm:pt>
    <dgm:pt modelId="{205D51EB-87A4-46AE-83F5-C0F072E97918}" type="sibTrans" cxnId="{BE78C274-F73D-4599-9976-A20D0C640360}">
      <dgm:prSet/>
      <dgm:spPr/>
      <dgm:t>
        <a:bodyPr/>
        <a:lstStyle/>
        <a:p>
          <a:endParaRPr lang="en-US"/>
        </a:p>
      </dgm:t>
    </dgm:pt>
    <dgm:pt modelId="{85E71001-1420-4FE1-8441-185AE96C9BAB}">
      <dgm:prSet/>
      <dgm:spPr/>
      <dgm:t>
        <a:bodyPr/>
        <a:lstStyle/>
        <a:p>
          <a:r>
            <a:rPr lang="en-US" b="0" i="0" dirty="0"/>
            <a:t>Diarrhea, Vomiting, Nausea</a:t>
          </a:r>
          <a:r>
            <a:rPr lang="en-US" dirty="0"/>
            <a:t>, </a:t>
          </a:r>
          <a:r>
            <a:rPr lang="en-US" b="0" i="0" dirty="0"/>
            <a:t>Stomach pain</a:t>
          </a:r>
          <a:endParaRPr lang="en-US" dirty="0"/>
        </a:p>
      </dgm:t>
    </dgm:pt>
    <dgm:pt modelId="{1E279623-47C7-4FA3-84E2-399FEF91ED97}" type="parTrans" cxnId="{0FDFBF00-4352-4C29-8A70-93C98B93D468}">
      <dgm:prSet/>
      <dgm:spPr/>
      <dgm:t>
        <a:bodyPr/>
        <a:lstStyle/>
        <a:p>
          <a:endParaRPr lang="en-US"/>
        </a:p>
      </dgm:t>
    </dgm:pt>
    <dgm:pt modelId="{A1CCE7E8-6293-4C73-B167-B46157896A21}" type="sibTrans" cxnId="{0FDFBF00-4352-4C29-8A70-93C98B93D468}">
      <dgm:prSet/>
      <dgm:spPr/>
      <dgm:t>
        <a:bodyPr/>
        <a:lstStyle/>
        <a:p>
          <a:endParaRPr lang="en-US"/>
        </a:p>
      </dgm:t>
    </dgm:pt>
    <dgm:pt modelId="{FE1C1ECD-2332-460F-8C27-14A2DC085D63}">
      <dgm:prSet/>
      <dgm:spPr/>
      <dgm:t>
        <a:bodyPr/>
        <a:lstStyle/>
        <a:p>
          <a:r>
            <a:rPr lang="en-US" b="0" i="0" dirty="0"/>
            <a:t>Outbreaks are common</a:t>
          </a:r>
          <a:endParaRPr lang="en-US" dirty="0"/>
        </a:p>
      </dgm:t>
    </dgm:pt>
    <dgm:pt modelId="{55B19A5A-5587-4258-BC7A-3AE31C552038}" type="parTrans" cxnId="{AA22D026-DCB0-4F3C-BB57-AD38D9F61716}">
      <dgm:prSet/>
      <dgm:spPr/>
      <dgm:t>
        <a:bodyPr/>
        <a:lstStyle/>
        <a:p>
          <a:endParaRPr lang="en-US"/>
        </a:p>
      </dgm:t>
    </dgm:pt>
    <dgm:pt modelId="{A3EEF5EF-5BDC-40D5-A591-E5A058A459BE}" type="sibTrans" cxnId="{AA22D026-DCB0-4F3C-BB57-AD38D9F61716}">
      <dgm:prSet/>
      <dgm:spPr/>
      <dgm:t>
        <a:bodyPr/>
        <a:lstStyle/>
        <a:p>
          <a:endParaRPr lang="en-US"/>
        </a:p>
      </dgm:t>
    </dgm:pt>
    <dgm:pt modelId="{01CA760B-4568-4D66-9376-4E8BC7CFA0F5}">
      <dgm:prSet/>
      <dgm:spPr/>
      <dgm:t>
        <a:bodyPr/>
        <a:lstStyle/>
        <a:p>
          <a:r>
            <a:rPr lang="en-US" b="0" i="0" dirty="0"/>
            <a:t>The virus spreads very easily and quickly</a:t>
          </a:r>
          <a:endParaRPr lang="en-US" dirty="0"/>
        </a:p>
      </dgm:t>
    </dgm:pt>
    <dgm:pt modelId="{C2A2C7C4-DE5A-4164-93AF-7FFA90BD56C1}" type="parTrans" cxnId="{F5AF2057-4873-4C4B-97C3-BC12D868ED74}">
      <dgm:prSet/>
      <dgm:spPr/>
      <dgm:t>
        <a:bodyPr/>
        <a:lstStyle/>
        <a:p>
          <a:endParaRPr lang="en-US"/>
        </a:p>
      </dgm:t>
    </dgm:pt>
    <dgm:pt modelId="{6687032C-C97E-44C0-941C-BF8EB70E3C00}" type="sibTrans" cxnId="{F5AF2057-4873-4C4B-97C3-BC12D868ED74}">
      <dgm:prSet/>
      <dgm:spPr/>
      <dgm:t>
        <a:bodyPr/>
        <a:lstStyle/>
        <a:p>
          <a:endParaRPr lang="en-US"/>
        </a:p>
      </dgm:t>
    </dgm:pt>
    <dgm:pt modelId="{EC2069A7-9F17-4B8B-BA23-1B91E7991849}">
      <dgm:prSet/>
      <dgm:spPr/>
      <dgm:t>
        <a:bodyPr/>
        <a:lstStyle/>
        <a:p>
          <a:r>
            <a:rPr lang="en-US" b="0" i="0" dirty="0"/>
            <a:t>Norovirus spreads:</a:t>
          </a:r>
          <a:endParaRPr lang="en-US" dirty="0"/>
        </a:p>
      </dgm:t>
    </dgm:pt>
    <dgm:pt modelId="{22EA037D-873D-4F0C-88E1-9AA18D3CF091}" type="parTrans" cxnId="{89AE64DB-AB47-410A-8C9B-13B38B9C0BE5}">
      <dgm:prSet/>
      <dgm:spPr/>
      <dgm:t>
        <a:bodyPr/>
        <a:lstStyle/>
        <a:p>
          <a:endParaRPr lang="en-US"/>
        </a:p>
      </dgm:t>
    </dgm:pt>
    <dgm:pt modelId="{E6A66B0D-C4F2-46C4-A44D-324D12F913B6}" type="sibTrans" cxnId="{89AE64DB-AB47-410A-8C9B-13B38B9C0BE5}">
      <dgm:prSet/>
      <dgm:spPr/>
      <dgm:t>
        <a:bodyPr/>
        <a:lstStyle/>
        <a:p>
          <a:endParaRPr lang="en-US"/>
        </a:p>
      </dgm:t>
    </dgm:pt>
    <dgm:pt modelId="{C2C60868-5AB6-42E3-ACF7-E1A55BAC1EB8}">
      <dgm:prSet/>
      <dgm:spPr/>
      <dgm:t>
        <a:bodyPr/>
        <a:lstStyle/>
        <a:p>
          <a:r>
            <a:rPr lang="en-US" b="0" i="0" dirty="0"/>
            <a:t>From infected people to others</a:t>
          </a:r>
          <a:endParaRPr lang="en-US" dirty="0"/>
        </a:p>
      </dgm:t>
    </dgm:pt>
    <dgm:pt modelId="{4BEB9F6A-6343-4C87-A3C5-5698C352B23B}" type="parTrans" cxnId="{722750CC-2B61-4490-94BA-8FD076B974C0}">
      <dgm:prSet/>
      <dgm:spPr/>
      <dgm:t>
        <a:bodyPr/>
        <a:lstStyle/>
        <a:p>
          <a:endParaRPr lang="en-US"/>
        </a:p>
      </dgm:t>
    </dgm:pt>
    <dgm:pt modelId="{2AC86C0C-00E6-46D9-94AD-179BB562091B}" type="sibTrans" cxnId="{722750CC-2B61-4490-94BA-8FD076B974C0}">
      <dgm:prSet/>
      <dgm:spPr/>
      <dgm:t>
        <a:bodyPr/>
        <a:lstStyle/>
        <a:p>
          <a:endParaRPr lang="en-US"/>
        </a:p>
      </dgm:t>
    </dgm:pt>
    <dgm:pt modelId="{401D2AF2-C7DA-4AB7-8BC9-D17F83B956DE}">
      <dgm:prSet/>
      <dgm:spPr/>
      <dgm:t>
        <a:bodyPr/>
        <a:lstStyle/>
        <a:p>
          <a:r>
            <a:rPr lang="en-US" b="0" i="0" dirty="0"/>
            <a:t>Through contaminated foods and surfaces</a:t>
          </a:r>
          <a:endParaRPr lang="en-US" dirty="0"/>
        </a:p>
      </dgm:t>
    </dgm:pt>
    <dgm:pt modelId="{0C9D7DEF-A9CA-4788-9B62-E3B645A26759}" type="parTrans" cxnId="{FC1BC80D-8633-43B0-BA6E-2179930A1548}">
      <dgm:prSet/>
      <dgm:spPr/>
      <dgm:t>
        <a:bodyPr/>
        <a:lstStyle/>
        <a:p>
          <a:endParaRPr lang="en-US"/>
        </a:p>
      </dgm:t>
    </dgm:pt>
    <dgm:pt modelId="{E03787D0-0348-4EFB-8EEF-AC68C3A3A797}" type="sibTrans" cxnId="{FC1BC80D-8633-43B0-BA6E-2179930A1548}">
      <dgm:prSet/>
      <dgm:spPr/>
      <dgm:t>
        <a:bodyPr/>
        <a:lstStyle/>
        <a:p>
          <a:endParaRPr lang="en-US"/>
        </a:p>
      </dgm:t>
    </dgm:pt>
    <dgm:pt modelId="{E87491BD-149B-4D6E-B989-8276A02F855D}">
      <dgm:prSet/>
      <dgm:spPr/>
      <dgm:t>
        <a:bodyPr/>
        <a:lstStyle/>
        <a:p>
          <a:r>
            <a:rPr lang="en-US" b="0" i="0" dirty="0"/>
            <a:t>Outbreaks can happen anytime, but they occur most often from November to April</a:t>
          </a:r>
          <a:endParaRPr lang="en-US" dirty="0"/>
        </a:p>
      </dgm:t>
    </dgm:pt>
    <dgm:pt modelId="{C10C0857-3E2B-4E96-9F65-B34BE09825BE}" type="parTrans" cxnId="{F75BF9FE-7A41-4B52-911D-1FC9F6477ED5}">
      <dgm:prSet/>
      <dgm:spPr/>
      <dgm:t>
        <a:bodyPr/>
        <a:lstStyle/>
        <a:p>
          <a:endParaRPr lang="en-US"/>
        </a:p>
      </dgm:t>
    </dgm:pt>
    <dgm:pt modelId="{7771B0CF-F982-4FEF-A997-02CDE7854AD2}" type="sibTrans" cxnId="{F75BF9FE-7A41-4B52-911D-1FC9F6477ED5}">
      <dgm:prSet/>
      <dgm:spPr/>
      <dgm:t>
        <a:bodyPr/>
        <a:lstStyle/>
        <a:p>
          <a:endParaRPr lang="en-US"/>
        </a:p>
      </dgm:t>
    </dgm:pt>
    <dgm:pt modelId="{15E6CC69-3B34-48A4-9956-41EEF12C6723}">
      <dgm:prSet/>
      <dgm:spPr/>
      <dgm:t>
        <a:bodyPr/>
        <a:lstStyle/>
        <a:p>
          <a:r>
            <a:rPr lang="en-US" b="0" i="0" dirty="0"/>
            <a:t>Recent outbreak in Grand Canyon</a:t>
          </a:r>
          <a:endParaRPr lang="en-US" dirty="0"/>
        </a:p>
      </dgm:t>
    </dgm:pt>
    <dgm:pt modelId="{3406FF8F-61F2-4C12-9971-DDE504DB5FBA}" type="parTrans" cxnId="{D36C32AC-446E-48A5-9E2D-AE92CC17196E}">
      <dgm:prSet/>
      <dgm:spPr/>
      <dgm:t>
        <a:bodyPr/>
        <a:lstStyle/>
        <a:p>
          <a:endParaRPr lang="en-US"/>
        </a:p>
      </dgm:t>
    </dgm:pt>
    <dgm:pt modelId="{6C21876A-B551-4BDF-AFE8-B2A039BF92E1}" type="sibTrans" cxnId="{D36C32AC-446E-48A5-9E2D-AE92CC17196E}">
      <dgm:prSet/>
      <dgm:spPr/>
      <dgm:t>
        <a:bodyPr/>
        <a:lstStyle/>
        <a:p>
          <a:endParaRPr lang="en-US"/>
        </a:p>
      </dgm:t>
    </dgm:pt>
    <dgm:pt modelId="{3C0C787F-20DF-5847-A22B-8E5933C110E6}" type="pres">
      <dgm:prSet presAssocID="{4F76FF57-746B-4278-93BC-735B66A132E0}" presName="linear" presStyleCnt="0">
        <dgm:presLayoutVars>
          <dgm:animLvl val="lvl"/>
          <dgm:resizeHandles val="exact"/>
        </dgm:presLayoutVars>
      </dgm:prSet>
      <dgm:spPr/>
    </dgm:pt>
    <dgm:pt modelId="{56F11312-EAEE-B74F-AAAA-D23D98267362}" type="pres">
      <dgm:prSet presAssocID="{1B91F39D-1188-4277-BB0F-44FB86584150}" presName="parentText" presStyleLbl="node1" presStyleIdx="0" presStyleCnt="6">
        <dgm:presLayoutVars>
          <dgm:chMax val="0"/>
          <dgm:bulletEnabled val="1"/>
        </dgm:presLayoutVars>
      </dgm:prSet>
      <dgm:spPr/>
    </dgm:pt>
    <dgm:pt modelId="{EE5472EA-49C7-4745-A255-B5A2971A626F}" type="pres">
      <dgm:prSet presAssocID="{1B91F39D-1188-4277-BB0F-44FB86584150}" presName="childText" presStyleLbl="revTx" presStyleIdx="0" presStyleCnt="2">
        <dgm:presLayoutVars>
          <dgm:bulletEnabled val="1"/>
        </dgm:presLayoutVars>
      </dgm:prSet>
      <dgm:spPr/>
    </dgm:pt>
    <dgm:pt modelId="{D51F24A4-40FF-4342-B82D-110068EC61C9}" type="pres">
      <dgm:prSet presAssocID="{FE1C1ECD-2332-460F-8C27-14A2DC085D63}" presName="parentText" presStyleLbl="node1" presStyleIdx="1" presStyleCnt="6">
        <dgm:presLayoutVars>
          <dgm:chMax val="0"/>
          <dgm:bulletEnabled val="1"/>
        </dgm:presLayoutVars>
      </dgm:prSet>
      <dgm:spPr/>
    </dgm:pt>
    <dgm:pt modelId="{68EE916F-8B1C-9144-A6B8-93C4CD65B8F2}" type="pres">
      <dgm:prSet presAssocID="{A3EEF5EF-5BDC-40D5-A591-E5A058A459BE}" presName="spacer" presStyleCnt="0"/>
      <dgm:spPr/>
    </dgm:pt>
    <dgm:pt modelId="{3C59FDBE-C2CE-4145-A63F-B9EA668698DE}" type="pres">
      <dgm:prSet presAssocID="{01CA760B-4568-4D66-9376-4E8BC7CFA0F5}" presName="parentText" presStyleLbl="node1" presStyleIdx="2" presStyleCnt="6">
        <dgm:presLayoutVars>
          <dgm:chMax val="0"/>
          <dgm:bulletEnabled val="1"/>
        </dgm:presLayoutVars>
      </dgm:prSet>
      <dgm:spPr/>
    </dgm:pt>
    <dgm:pt modelId="{DCD29BF3-B94F-9145-BF90-B7243C8A55AA}" type="pres">
      <dgm:prSet presAssocID="{6687032C-C97E-44C0-941C-BF8EB70E3C00}" presName="spacer" presStyleCnt="0"/>
      <dgm:spPr/>
    </dgm:pt>
    <dgm:pt modelId="{7CBA771F-E209-8C47-9577-A466C359D84F}" type="pres">
      <dgm:prSet presAssocID="{EC2069A7-9F17-4B8B-BA23-1B91E7991849}" presName="parentText" presStyleLbl="node1" presStyleIdx="3" presStyleCnt="6">
        <dgm:presLayoutVars>
          <dgm:chMax val="0"/>
          <dgm:bulletEnabled val="1"/>
        </dgm:presLayoutVars>
      </dgm:prSet>
      <dgm:spPr/>
    </dgm:pt>
    <dgm:pt modelId="{9C09C864-BBC0-E54F-B5F6-BFF990390479}" type="pres">
      <dgm:prSet presAssocID="{EC2069A7-9F17-4B8B-BA23-1B91E7991849}" presName="childText" presStyleLbl="revTx" presStyleIdx="1" presStyleCnt="2">
        <dgm:presLayoutVars>
          <dgm:bulletEnabled val="1"/>
        </dgm:presLayoutVars>
      </dgm:prSet>
      <dgm:spPr/>
    </dgm:pt>
    <dgm:pt modelId="{17B8249A-377D-1C4D-9EE1-FC903C61A931}" type="pres">
      <dgm:prSet presAssocID="{E87491BD-149B-4D6E-B989-8276A02F855D}" presName="parentText" presStyleLbl="node1" presStyleIdx="4" presStyleCnt="6">
        <dgm:presLayoutVars>
          <dgm:chMax val="0"/>
          <dgm:bulletEnabled val="1"/>
        </dgm:presLayoutVars>
      </dgm:prSet>
      <dgm:spPr/>
    </dgm:pt>
    <dgm:pt modelId="{67385355-694C-8A4C-BFFF-84A625DE37C0}" type="pres">
      <dgm:prSet presAssocID="{7771B0CF-F982-4FEF-A997-02CDE7854AD2}" presName="spacer" presStyleCnt="0"/>
      <dgm:spPr/>
    </dgm:pt>
    <dgm:pt modelId="{23925C3D-0490-194D-97AD-327B4E53DB85}" type="pres">
      <dgm:prSet presAssocID="{15E6CC69-3B34-48A4-9956-41EEF12C6723}" presName="parentText" presStyleLbl="node1" presStyleIdx="5" presStyleCnt="6">
        <dgm:presLayoutVars>
          <dgm:chMax val="0"/>
          <dgm:bulletEnabled val="1"/>
        </dgm:presLayoutVars>
      </dgm:prSet>
      <dgm:spPr/>
    </dgm:pt>
  </dgm:ptLst>
  <dgm:cxnLst>
    <dgm:cxn modelId="{0FDFBF00-4352-4C29-8A70-93C98B93D468}" srcId="{1B91F39D-1188-4277-BB0F-44FB86584150}" destId="{85E71001-1420-4FE1-8441-185AE96C9BAB}" srcOrd="0" destOrd="0" parTransId="{1E279623-47C7-4FA3-84E2-399FEF91ED97}" sibTransId="{A1CCE7E8-6293-4C73-B167-B46157896A21}"/>
    <dgm:cxn modelId="{06468A06-C3F3-9345-ACA6-CF0BBE5F2650}" type="presOf" srcId="{401D2AF2-C7DA-4AB7-8BC9-D17F83B956DE}" destId="{9C09C864-BBC0-E54F-B5F6-BFF990390479}" srcOrd="0" destOrd="1" presId="urn:microsoft.com/office/officeart/2005/8/layout/vList2"/>
    <dgm:cxn modelId="{FC1BC80D-8633-43B0-BA6E-2179930A1548}" srcId="{EC2069A7-9F17-4B8B-BA23-1B91E7991849}" destId="{401D2AF2-C7DA-4AB7-8BC9-D17F83B956DE}" srcOrd="1" destOrd="0" parTransId="{0C9D7DEF-A9CA-4788-9B62-E3B645A26759}" sibTransId="{E03787D0-0348-4EFB-8EEF-AC68C3A3A797}"/>
    <dgm:cxn modelId="{08682B14-76F5-A440-830F-09735944A6FD}" type="presOf" srcId="{C2C60868-5AB6-42E3-ACF7-E1A55BAC1EB8}" destId="{9C09C864-BBC0-E54F-B5F6-BFF990390479}" srcOrd="0" destOrd="0" presId="urn:microsoft.com/office/officeart/2005/8/layout/vList2"/>
    <dgm:cxn modelId="{8C56EA23-E9A4-BE47-BED5-73022BC39098}" type="presOf" srcId="{85E71001-1420-4FE1-8441-185AE96C9BAB}" destId="{EE5472EA-49C7-4745-A255-B5A2971A626F}" srcOrd="0" destOrd="0" presId="urn:microsoft.com/office/officeart/2005/8/layout/vList2"/>
    <dgm:cxn modelId="{AA22D026-DCB0-4F3C-BB57-AD38D9F61716}" srcId="{4F76FF57-746B-4278-93BC-735B66A132E0}" destId="{FE1C1ECD-2332-460F-8C27-14A2DC085D63}" srcOrd="1" destOrd="0" parTransId="{55B19A5A-5587-4258-BC7A-3AE31C552038}" sibTransId="{A3EEF5EF-5BDC-40D5-A591-E5A058A459BE}"/>
    <dgm:cxn modelId="{C82A0329-85B8-7142-A5AB-D4FF964665AF}" type="presOf" srcId="{01CA760B-4568-4D66-9376-4E8BC7CFA0F5}" destId="{3C59FDBE-C2CE-4145-A63F-B9EA668698DE}" srcOrd="0" destOrd="0" presId="urn:microsoft.com/office/officeart/2005/8/layout/vList2"/>
    <dgm:cxn modelId="{B09AD547-E706-A249-9547-397532961772}" type="presOf" srcId="{1B91F39D-1188-4277-BB0F-44FB86584150}" destId="{56F11312-EAEE-B74F-AAAA-D23D98267362}" srcOrd="0" destOrd="0" presId="urn:microsoft.com/office/officeart/2005/8/layout/vList2"/>
    <dgm:cxn modelId="{F5AF2057-4873-4C4B-97C3-BC12D868ED74}" srcId="{4F76FF57-746B-4278-93BC-735B66A132E0}" destId="{01CA760B-4568-4D66-9376-4E8BC7CFA0F5}" srcOrd="2" destOrd="0" parTransId="{C2A2C7C4-DE5A-4164-93AF-7FFA90BD56C1}" sibTransId="{6687032C-C97E-44C0-941C-BF8EB70E3C00}"/>
    <dgm:cxn modelId="{64DF0A67-8389-BC45-8657-299C630D1F5C}" type="presOf" srcId="{EC2069A7-9F17-4B8B-BA23-1B91E7991849}" destId="{7CBA771F-E209-8C47-9577-A466C359D84F}" srcOrd="0" destOrd="0" presId="urn:microsoft.com/office/officeart/2005/8/layout/vList2"/>
    <dgm:cxn modelId="{BE78C274-F73D-4599-9976-A20D0C640360}" srcId="{4F76FF57-746B-4278-93BC-735B66A132E0}" destId="{1B91F39D-1188-4277-BB0F-44FB86584150}" srcOrd="0" destOrd="0" parTransId="{DF1EBCA2-D052-444B-B16D-7B0F8FAAC429}" sibTransId="{205D51EB-87A4-46AE-83F5-C0F072E97918}"/>
    <dgm:cxn modelId="{3F0A1E7E-A923-0040-8DFD-A769BB561FB9}" type="presOf" srcId="{4F76FF57-746B-4278-93BC-735B66A132E0}" destId="{3C0C787F-20DF-5847-A22B-8E5933C110E6}" srcOrd="0" destOrd="0" presId="urn:microsoft.com/office/officeart/2005/8/layout/vList2"/>
    <dgm:cxn modelId="{4812B384-9CA8-AA4F-B5B4-E6B8D74F1F3C}" type="presOf" srcId="{15E6CC69-3B34-48A4-9956-41EEF12C6723}" destId="{23925C3D-0490-194D-97AD-327B4E53DB85}" srcOrd="0" destOrd="0" presId="urn:microsoft.com/office/officeart/2005/8/layout/vList2"/>
    <dgm:cxn modelId="{BE0B9388-AC43-BE45-9C37-EEB18707B1F6}" type="presOf" srcId="{E87491BD-149B-4D6E-B989-8276A02F855D}" destId="{17B8249A-377D-1C4D-9EE1-FC903C61A931}" srcOrd="0" destOrd="0" presId="urn:microsoft.com/office/officeart/2005/8/layout/vList2"/>
    <dgm:cxn modelId="{D36C32AC-446E-48A5-9E2D-AE92CC17196E}" srcId="{4F76FF57-746B-4278-93BC-735B66A132E0}" destId="{15E6CC69-3B34-48A4-9956-41EEF12C6723}" srcOrd="5" destOrd="0" parTransId="{3406FF8F-61F2-4C12-9971-DDE504DB5FBA}" sibTransId="{6C21876A-B551-4BDF-AFE8-B2A039BF92E1}"/>
    <dgm:cxn modelId="{722750CC-2B61-4490-94BA-8FD076B974C0}" srcId="{EC2069A7-9F17-4B8B-BA23-1B91E7991849}" destId="{C2C60868-5AB6-42E3-ACF7-E1A55BAC1EB8}" srcOrd="0" destOrd="0" parTransId="{4BEB9F6A-6343-4C87-A3C5-5698C352B23B}" sibTransId="{2AC86C0C-00E6-46D9-94AD-179BB562091B}"/>
    <dgm:cxn modelId="{89AE64DB-AB47-410A-8C9B-13B38B9C0BE5}" srcId="{4F76FF57-746B-4278-93BC-735B66A132E0}" destId="{EC2069A7-9F17-4B8B-BA23-1B91E7991849}" srcOrd="3" destOrd="0" parTransId="{22EA037D-873D-4F0C-88E1-9AA18D3CF091}" sibTransId="{E6A66B0D-C4F2-46C4-A44D-324D12F913B6}"/>
    <dgm:cxn modelId="{3D9F0CE8-CA37-8041-8700-33CD570099BC}" type="presOf" srcId="{FE1C1ECD-2332-460F-8C27-14A2DC085D63}" destId="{D51F24A4-40FF-4342-B82D-110068EC61C9}" srcOrd="0" destOrd="0" presId="urn:microsoft.com/office/officeart/2005/8/layout/vList2"/>
    <dgm:cxn modelId="{F75BF9FE-7A41-4B52-911D-1FC9F6477ED5}" srcId="{4F76FF57-746B-4278-93BC-735B66A132E0}" destId="{E87491BD-149B-4D6E-B989-8276A02F855D}" srcOrd="4" destOrd="0" parTransId="{C10C0857-3E2B-4E96-9F65-B34BE09825BE}" sibTransId="{7771B0CF-F982-4FEF-A997-02CDE7854AD2}"/>
    <dgm:cxn modelId="{75F4DD7C-F9BB-874F-8C75-B4945B3FF4D0}" type="presParOf" srcId="{3C0C787F-20DF-5847-A22B-8E5933C110E6}" destId="{56F11312-EAEE-B74F-AAAA-D23D98267362}" srcOrd="0" destOrd="0" presId="urn:microsoft.com/office/officeart/2005/8/layout/vList2"/>
    <dgm:cxn modelId="{AA3C14A3-B036-354E-8A97-43F6C6F99A5F}" type="presParOf" srcId="{3C0C787F-20DF-5847-A22B-8E5933C110E6}" destId="{EE5472EA-49C7-4745-A255-B5A2971A626F}" srcOrd="1" destOrd="0" presId="urn:microsoft.com/office/officeart/2005/8/layout/vList2"/>
    <dgm:cxn modelId="{50959A76-4CA1-D245-9CAC-48F4A1A65133}" type="presParOf" srcId="{3C0C787F-20DF-5847-A22B-8E5933C110E6}" destId="{D51F24A4-40FF-4342-B82D-110068EC61C9}" srcOrd="2" destOrd="0" presId="urn:microsoft.com/office/officeart/2005/8/layout/vList2"/>
    <dgm:cxn modelId="{9FD6E9CF-30F3-0441-AD7A-0C4EB197A2C7}" type="presParOf" srcId="{3C0C787F-20DF-5847-A22B-8E5933C110E6}" destId="{68EE916F-8B1C-9144-A6B8-93C4CD65B8F2}" srcOrd="3" destOrd="0" presId="urn:microsoft.com/office/officeart/2005/8/layout/vList2"/>
    <dgm:cxn modelId="{A2BFFDAC-5CD6-D749-9687-4678DE07AE82}" type="presParOf" srcId="{3C0C787F-20DF-5847-A22B-8E5933C110E6}" destId="{3C59FDBE-C2CE-4145-A63F-B9EA668698DE}" srcOrd="4" destOrd="0" presId="urn:microsoft.com/office/officeart/2005/8/layout/vList2"/>
    <dgm:cxn modelId="{786AFC3D-9634-4D4E-9BB5-05D62EAF6323}" type="presParOf" srcId="{3C0C787F-20DF-5847-A22B-8E5933C110E6}" destId="{DCD29BF3-B94F-9145-BF90-B7243C8A55AA}" srcOrd="5" destOrd="0" presId="urn:microsoft.com/office/officeart/2005/8/layout/vList2"/>
    <dgm:cxn modelId="{12135981-98A8-164C-AFBE-ECF97A57FD5D}" type="presParOf" srcId="{3C0C787F-20DF-5847-A22B-8E5933C110E6}" destId="{7CBA771F-E209-8C47-9577-A466C359D84F}" srcOrd="6" destOrd="0" presId="urn:microsoft.com/office/officeart/2005/8/layout/vList2"/>
    <dgm:cxn modelId="{7B3FF259-42AD-6B4D-9B12-EB61DECC4393}" type="presParOf" srcId="{3C0C787F-20DF-5847-A22B-8E5933C110E6}" destId="{9C09C864-BBC0-E54F-B5F6-BFF990390479}" srcOrd="7" destOrd="0" presId="urn:microsoft.com/office/officeart/2005/8/layout/vList2"/>
    <dgm:cxn modelId="{159C4C58-F946-1D44-9A94-A968CFAA7BB4}" type="presParOf" srcId="{3C0C787F-20DF-5847-A22B-8E5933C110E6}" destId="{17B8249A-377D-1C4D-9EE1-FC903C61A931}" srcOrd="8" destOrd="0" presId="urn:microsoft.com/office/officeart/2005/8/layout/vList2"/>
    <dgm:cxn modelId="{380A6170-83F8-5D46-A005-F2B120F54598}" type="presParOf" srcId="{3C0C787F-20DF-5847-A22B-8E5933C110E6}" destId="{67385355-694C-8A4C-BFFF-84A625DE37C0}" srcOrd="9" destOrd="0" presId="urn:microsoft.com/office/officeart/2005/8/layout/vList2"/>
    <dgm:cxn modelId="{2FDCE086-96C1-BB4F-AD80-B7A63CE9FC11}" type="presParOf" srcId="{3C0C787F-20DF-5847-A22B-8E5933C110E6}" destId="{23925C3D-0490-194D-97AD-327B4E53DB85}"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A98D677-6F59-47D6-AE97-76D151B647DB}"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8E80CB7D-D076-4349-AC50-E76006E924EF}">
      <dgm:prSet/>
      <dgm:spPr/>
      <dgm:t>
        <a:bodyPr/>
        <a:lstStyle/>
        <a:p>
          <a:r>
            <a:rPr lang="en-US" b="0" i="1" u="sng" dirty="0"/>
            <a:t>CDC estimates Salmonella bacteria cause about 1.35 million infections, 26,500 hospitalizations, and 420 deaths in the United States every year. Food is the source for most of these illnesses.</a:t>
          </a:r>
          <a:endParaRPr lang="en-US" i="1" u="sng" dirty="0"/>
        </a:p>
      </dgm:t>
    </dgm:pt>
    <dgm:pt modelId="{50224A90-5A06-4098-A68E-3D7C5A70EDDD}" type="parTrans" cxnId="{C0E40FDE-F90C-414A-A4E6-6E82E63F5C49}">
      <dgm:prSet/>
      <dgm:spPr/>
      <dgm:t>
        <a:bodyPr/>
        <a:lstStyle/>
        <a:p>
          <a:endParaRPr lang="en-US"/>
        </a:p>
      </dgm:t>
    </dgm:pt>
    <dgm:pt modelId="{555EB563-ABD2-442E-A4DD-43182D916AC7}" type="sibTrans" cxnId="{C0E40FDE-F90C-414A-A4E6-6E82E63F5C49}">
      <dgm:prSet/>
      <dgm:spPr/>
      <dgm:t>
        <a:bodyPr/>
        <a:lstStyle/>
        <a:p>
          <a:endParaRPr lang="en-US"/>
        </a:p>
      </dgm:t>
    </dgm:pt>
    <dgm:pt modelId="{712743A2-C255-4F3C-8C69-0E75E5E6E9CC}">
      <dgm:prSet/>
      <dgm:spPr/>
      <dgm:t>
        <a:bodyPr/>
        <a:lstStyle/>
        <a:p>
          <a:r>
            <a:rPr lang="en-US" b="0" i="0" dirty="0"/>
            <a:t>Most people who get ill from </a:t>
          </a:r>
          <a:r>
            <a:rPr lang="en-US" b="0" i="1" dirty="0"/>
            <a:t>Salmonella</a:t>
          </a:r>
          <a:r>
            <a:rPr lang="en-US" b="0" i="0" dirty="0"/>
            <a:t> have diarrhea, fever, and stomach cramps.</a:t>
          </a:r>
          <a:endParaRPr lang="en-US" dirty="0"/>
        </a:p>
      </dgm:t>
    </dgm:pt>
    <dgm:pt modelId="{F859D785-6D5F-4A5E-83C3-8D61C37C279A}" type="parTrans" cxnId="{5E16B2D8-09D3-41DE-9767-04CD9005EFED}">
      <dgm:prSet/>
      <dgm:spPr/>
      <dgm:t>
        <a:bodyPr/>
        <a:lstStyle/>
        <a:p>
          <a:endParaRPr lang="en-US"/>
        </a:p>
      </dgm:t>
    </dgm:pt>
    <dgm:pt modelId="{5FB1B9B7-98A2-43C2-B0CD-8CE9AA1AC9E2}" type="sibTrans" cxnId="{5E16B2D8-09D3-41DE-9767-04CD9005EFED}">
      <dgm:prSet/>
      <dgm:spPr/>
      <dgm:t>
        <a:bodyPr/>
        <a:lstStyle/>
        <a:p>
          <a:endParaRPr lang="en-US"/>
        </a:p>
      </dgm:t>
    </dgm:pt>
    <dgm:pt modelId="{CE5F0AB9-6957-4748-8175-7EAF46F3898F}">
      <dgm:prSet/>
      <dgm:spPr/>
      <dgm:t>
        <a:bodyPr/>
        <a:lstStyle/>
        <a:p>
          <a:r>
            <a:rPr lang="en-US" b="0" i="0" dirty="0"/>
            <a:t>Symptoms usually begin </a:t>
          </a:r>
          <a:r>
            <a:rPr lang="en-US" b="1" i="1" u="sng" dirty="0"/>
            <a:t>6 hours to 6 days </a:t>
          </a:r>
          <a:r>
            <a:rPr lang="en-US" b="0" i="0" dirty="0"/>
            <a:t>after infection and last 4 to 7 days.</a:t>
          </a:r>
          <a:endParaRPr lang="en-US" dirty="0"/>
        </a:p>
      </dgm:t>
    </dgm:pt>
    <dgm:pt modelId="{F4A1F545-4B8D-425C-AB72-5A78D78EA3E9}" type="parTrans" cxnId="{C044047A-5E23-43B4-852F-ADF94E29771F}">
      <dgm:prSet/>
      <dgm:spPr/>
      <dgm:t>
        <a:bodyPr/>
        <a:lstStyle/>
        <a:p>
          <a:endParaRPr lang="en-US"/>
        </a:p>
      </dgm:t>
    </dgm:pt>
    <dgm:pt modelId="{D1F8EC09-7CF4-4851-A2E6-764BC6CE48A5}" type="sibTrans" cxnId="{C044047A-5E23-43B4-852F-ADF94E29771F}">
      <dgm:prSet/>
      <dgm:spPr/>
      <dgm:t>
        <a:bodyPr/>
        <a:lstStyle/>
        <a:p>
          <a:endParaRPr lang="en-US"/>
        </a:p>
      </dgm:t>
    </dgm:pt>
    <dgm:pt modelId="{AD1A524C-E5C1-4050-87FD-93107CBE0540}">
      <dgm:prSet/>
      <dgm:spPr/>
      <dgm:t>
        <a:bodyPr/>
        <a:lstStyle/>
        <a:p>
          <a:r>
            <a:rPr lang="en-US" b="0" i="0" dirty="0"/>
            <a:t>Most people recover without specific treatment and should not take antibiotics. Antibiotics are typically used only to treat people who have severe illness or who are at risk for it.</a:t>
          </a:r>
          <a:endParaRPr lang="en-US" dirty="0"/>
        </a:p>
      </dgm:t>
    </dgm:pt>
    <dgm:pt modelId="{53EC0619-FF3C-480A-8E5C-CE6C0F1BB460}" type="parTrans" cxnId="{F3AAF8D4-BC8B-44C1-A1B1-DB6B5681A9B6}">
      <dgm:prSet/>
      <dgm:spPr/>
      <dgm:t>
        <a:bodyPr/>
        <a:lstStyle/>
        <a:p>
          <a:endParaRPr lang="en-US"/>
        </a:p>
      </dgm:t>
    </dgm:pt>
    <dgm:pt modelId="{3B1170ED-6E7D-406F-AF97-ED2F2C46E64F}" type="sibTrans" cxnId="{F3AAF8D4-BC8B-44C1-A1B1-DB6B5681A9B6}">
      <dgm:prSet/>
      <dgm:spPr/>
      <dgm:t>
        <a:bodyPr/>
        <a:lstStyle/>
        <a:p>
          <a:endParaRPr lang="en-US"/>
        </a:p>
      </dgm:t>
    </dgm:pt>
    <dgm:pt modelId="{1F4DF534-21F3-4340-AE11-331B4FAAD183}">
      <dgm:prSet/>
      <dgm:spPr/>
      <dgm:t>
        <a:bodyPr/>
        <a:lstStyle/>
        <a:p>
          <a:r>
            <a:rPr lang="en-US" b="0" i="0" dirty="0"/>
            <a:t>Some people’s illness may be so severe that they need to be hospitalized.</a:t>
          </a:r>
          <a:endParaRPr lang="en-US" dirty="0"/>
        </a:p>
      </dgm:t>
    </dgm:pt>
    <dgm:pt modelId="{790BF47E-B828-4D69-902C-2627A60C7840}" type="parTrans" cxnId="{49B1F382-27E8-42A0-B72E-34AB9BE58366}">
      <dgm:prSet/>
      <dgm:spPr/>
      <dgm:t>
        <a:bodyPr/>
        <a:lstStyle/>
        <a:p>
          <a:endParaRPr lang="en-US"/>
        </a:p>
      </dgm:t>
    </dgm:pt>
    <dgm:pt modelId="{63C4DD22-375F-4652-9271-99B14F7FFB55}" type="sibTrans" cxnId="{49B1F382-27E8-42A0-B72E-34AB9BE58366}">
      <dgm:prSet/>
      <dgm:spPr/>
      <dgm:t>
        <a:bodyPr/>
        <a:lstStyle/>
        <a:p>
          <a:endParaRPr lang="en-US"/>
        </a:p>
      </dgm:t>
    </dgm:pt>
    <dgm:pt modelId="{9B8AF479-2F05-CA43-92AE-1CC83F8BFC37}" type="pres">
      <dgm:prSet presAssocID="{7A98D677-6F59-47D6-AE97-76D151B647DB}" presName="vert0" presStyleCnt="0">
        <dgm:presLayoutVars>
          <dgm:dir/>
          <dgm:animOne val="branch"/>
          <dgm:animLvl val="lvl"/>
        </dgm:presLayoutVars>
      </dgm:prSet>
      <dgm:spPr/>
    </dgm:pt>
    <dgm:pt modelId="{B649C2DD-7F8D-A747-B1F0-659E1A88BABA}" type="pres">
      <dgm:prSet presAssocID="{8E80CB7D-D076-4349-AC50-E76006E924EF}" presName="thickLine" presStyleLbl="alignNode1" presStyleIdx="0" presStyleCnt="5"/>
      <dgm:spPr/>
    </dgm:pt>
    <dgm:pt modelId="{B2462C4A-0AD6-754E-8873-B49CAA25D148}" type="pres">
      <dgm:prSet presAssocID="{8E80CB7D-D076-4349-AC50-E76006E924EF}" presName="horz1" presStyleCnt="0"/>
      <dgm:spPr/>
    </dgm:pt>
    <dgm:pt modelId="{60737B45-486E-584E-9601-CBCBC09575E0}" type="pres">
      <dgm:prSet presAssocID="{8E80CB7D-D076-4349-AC50-E76006E924EF}" presName="tx1" presStyleLbl="revTx" presStyleIdx="0" presStyleCnt="5"/>
      <dgm:spPr/>
    </dgm:pt>
    <dgm:pt modelId="{577259FF-C1EF-1E45-918D-98D0884C8C08}" type="pres">
      <dgm:prSet presAssocID="{8E80CB7D-D076-4349-AC50-E76006E924EF}" presName="vert1" presStyleCnt="0"/>
      <dgm:spPr/>
    </dgm:pt>
    <dgm:pt modelId="{8E023188-7448-104D-8F17-2FB2DF89E542}" type="pres">
      <dgm:prSet presAssocID="{712743A2-C255-4F3C-8C69-0E75E5E6E9CC}" presName="thickLine" presStyleLbl="alignNode1" presStyleIdx="1" presStyleCnt="5"/>
      <dgm:spPr/>
    </dgm:pt>
    <dgm:pt modelId="{8727C93A-FAA9-7341-946C-3083ADF66A32}" type="pres">
      <dgm:prSet presAssocID="{712743A2-C255-4F3C-8C69-0E75E5E6E9CC}" presName="horz1" presStyleCnt="0"/>
      <dgm:spPr/>
    </dgm:pt>
    <dgm:pt modelId="{EB65D783-4EDA-AC4D-8D69-608B337E7CE3}" type="pres">
      <dgm:prSet presAssocID="{712743A2-C255-4F3C-8C69-0E75E5E6E9CC}" presName="tx1" presStyleLbl="revTx" presStyleIdx="1" presStyleCnt="5"/>
      <dgm:spPr/>
    </dgm:pt>
    <dgm:pt modelId="{DD1CB926-9749-4D41-8E5B-7B8160A3F8E4}" type="pres">
      <dgm:prSet presAssocID="{712743A2-C255-4F3C-8C69-0E75E5E6E9CC}" presName="vert1" presStyleCnt="0"/>
      <dgm:spPr/>
    </dgm:pt>
    <dgm:pt modelId="{2EBBC652-B8EA-794C-A35B-C367655BC57F}" type="pres">
      <dgm:prSet presAssocID="{CE5F0AB9-6957-4748-8175-7EAF46F3898F}" presName="thickLine" presStyleLbl="alignNode1" presStyleIdx="2" presStyleCnt="5"/>
      <dgm:spPr/>
    </dgm:pt>
    <dgm:pt modelId="{85FCB4A4-6CF9-6F4B-9EF4-7AB862C84B95}" type="pres">
      <dgm:prSet presAssocID="{CE5F0AB9-6957-4748-8175-7EAF46F3898F}" presName="horz1" presStyleCnt="0"/>
      <dgm:spPr/>
    </dgm:pt>
    <dgm:pt modelId="{AC919DB4-258F-DE41-95CD-30BCA3C07B9A}" type="pres">
      <dgm:prSet presAssocID="{CE5F0AB9-6957-4748-8175-7EAF46F3898F}" presName="tx1" presStyleLbl="revTx" presStyleIdx="2" presStyleCnt="5"/>
      <dgm:spPr/>
    </dgm:pt>
    <dgm:pt modelId="{8AAC8671-9574-2345-9A74-7C2DC9EFD7B6}" type="pres">
      <dgm:prSet presAssocID="{CE5F0AB9-6957-4748-8175-7EAF46F3898F}" presName="vert1" presStyleCnt="0"/>
      <dgm:spPr/>
    </dgm:pt>
    <dgm:pt modelId="{F49FFAE9-5043-F245-84DB-E982A99D91BE}" type="pres">
      <dgm:prSet presAssocID="{AD1A524C-E5C1-4050-87FD-93107CBE0540}" presName="thickLine" presStyleLbl="alignNode1" presStyleIdx="3" presStyleCnt="5"/>
      <dgm:spPr/>
    </dgm:pt>
    <dgm:pt modelId="{5651424B-688F-6A42-8F08-D8279BF338A8}" type="pres">
      <dgm:prSet presAssocID="{AD1A524C-E5C1-4050-87FD-93107CBE0540}" presName="horz1" presStyleCnt="0"/>
      <dgm:spPr/>
    </dgm:pt>
    <dgm:pt modelId="{D221F8A7-23A7-404B-91ED-42B1C686E3DA}" type="pres">
      <dgm:prSet presAssocID="{AD1A524C-E5C1-4050-87FD-93107CBE0540}" presName="tx1" presStyleLbl="revTx" presStyleIdx="3" presStyleCnt="5"/>
      <dgm:spPr/>
    </dgm:pt>
    <dgm:pt modelId="{BF768D7E-0658-A141-A7A7-BCE1FA057319}" type="pres">
      <dgm:prSet presAssocID="{AD1A524C-E5C1-4050-87FD-93107CBE0540}" presName="vert1" presStyleCnt="0"/>
      <dgm:spPr/>
    </dgm:pt>
    <dgm:pt modelId="{3D6719DA-7CAB-D444-8D54-B7F3BCA95A36}" type="pres">
      <dgm:prSet presAssocID="{1F4DF534-21F3-4340-AE11-331B4FAAD183}" presName="thickLine" presStyleLbl="alignNode1" presStyleIdx="4" presStyleCnt="5"/>
      <dgm:spPr/>
    </dgm:pt>
    <dgm:pt modelId="{1BC16643-EAE3-F64E-AD18-775A947DA48B}" type="pres">
      <dgm:prSet presAssocID="{1F4DF534-21F3-4340-AE11-331B4FAAD183}" presName="horz1" presStyleCnt="0"/>
      <dgm:spPr/>
    </dgm:pt>
    <dgm:pt modelId="{EFF3A595-D7D2-6141-9A1F-48C3E1FC9F86}" type="pres">
      <dgm:prSet presAssocID="{1F4DF534-21F3-4340-AE11-331B4FAAD183}" presName="tx1" presStyleLbl="revTx" presStyleIdx="4" presStyleCnt="5"/>
      <dgm:spPr/>
    </dgm:pt>
    <dgm:pt modelId="{CB2F601F-820C-2B45-AA1F-8A055DFD4C82}" type="pres">
      <dgm:prSet presAssocID="{1F4DF534-21F3-4340-AE11-331B4FAAD183}" presName="vert1" presStyleCnt="0"/>
      <dgm:spPr/>
    </dgm:pt>
  </dgm:ptLst>
  <dgm:cxnLst>
    <dgm:cxn modelId="{D166CC05-0433-DC4E-B8A4-F6A59FD4FC5D}" type="presOf" srcId="{CE5F0AB9-6957-4748-8175-7EAF46F3898F}" destId="{AC919DB4-258F-DE41-95CD-30BCA3C07B9A}" srcOrd="0" destOrd="0" presId="urn:microsoft.com/office/officeart/2008/layout/LinedList"/>
    <dgm:cxn modelId="{6CD4222C-9802-284B-BBDB-96391650932B}" type="presOf" srcId="{712743A2-C255-4F3C-8C69-0E75E5E6E9CC}" destId="{EB65D783-4EDA-AC4D-8D69-608B337E7CE3}" srcOrd="0" destOrd="0" presId="urn:microsoft.com/office/officeart/2008/layout/LinedList"/>
    <dgm:cxn modelId="{C044047A-5E23-43B4-852F-ADF94E29771F}" srcId="{7A98D677-6F59-47D6-AE97-76D151B647DB}" destId="{CE5F0AB9-6957-4748-8175-7EAF46F3898F}" srcOrd="2" destOrd="0" parTransId="{F4A1F545-4B8D-425C-AB72-5A78D78EA3E9}" sibTransId="{D1F8EC09-7CF4-4851-A2E6-764BC6CE48A5}"/>
    <dgm:cxn modelId="{240F8A82-ACD6-DD48-8FDD-78B6BA6287FC}" type="presOf" srcId="{1F4DF534-21F3-4340-AE11-331B4FAAD183}" destId="{EFF3A595-D7D2-6141-9A1F-48C3E1FC9F86}" srcOrd="0" destOrd="0" presId="urn:microsoft.com/office/officeart/2008/layout/LinedList"/>
    <dgm:cxn modelId="{49B1F382-27E8-42A0-B72E-34AB9BE58366}" srcId="{7A98D677-6F59-47D6-AE97-76D151B647DB}" destId="{1F4DF534-21F3-4340-AE11-331B4FAAD183}" srcOrd="4" destOrd="0" parTransId="{790BF47E-B828-4D69-902C-2627A60C7840}" sibTransId="{63C4DD22-375F-4652-9271-99B14F7FFB55}"/>
    <dgm:cxn modelId="{1897ADB8-3734-704A-91E4-6814943C7340}" type="presOf" srcId="{8E80CB7D-D076-4349-AC50-E76006E924EF}" destId="{60737B45-486E-584E-9601-CBCBC09575E0}" srcOrd="0" destOrd="0" presId="urn:microsoft.com/office/officeart/2008/layout/LinedList"/>
    <dgm:cxn modelId="{212D40CD-861C-304F-A15C-CC921667794C}" type="presOf" srcId="{7A98D677-6F59-47D6-AE97-76D151B647DB}" destId="{9B8AF479-2F05-CA43-92AE-1CC83F8BFC37}" srcOrd="0" destOrd="0" presId="urn:microsoft.com/office/officeart/2008/layout/LinedList"/>
    <dgm:cxn modelId="{F3AAF8D4-BC8B-44C1-A1B1-DB6B5681A9B6}" srcId="{7A98D677-6F59-47D6-AE97-76D151B647DB}" destId="{AD1A524C-E5C1-4050-87FD-93107CBE0540}" srcOrd="3" destOrd="0" parTransId="{53EC0619-FF3C-480A-8E5C-CE6C0F1BB460}" sibTransId="{3B1170ED-6E7D-406F-AF97-ED2F2C46E64F}"/>
    <dgm:cxn modelId="{5E16B2D8-09D3-41DE-9767-04CD9005EFED}" srcId="{7A98D677-6F59-47D6-AE97-76D151B647DB}" destId="{712743A2-C255-4F3C-8C69-0E75E5E6E9CC}" srcOrd="1" destOrd="0" parTransId="{F859D785-6D5F-4A5E-83C3-8D61C37C279A}" sibTransId="{5FB1B9B7-98A2-43C2-B0CD-8CE9AA1AC9E2}"/>
    <dgm:cxn modelId="{C0E40FDE-F90C-414A-A4E6-6E82E63F5C49}" srcId="{7A98D677-6F59-47D6-AE97-76D151B647DB}" destId="{8E80CB7D-D076-4349-AC50-E76006E924EF}" srcOrd="0" destOrd="0" parTransId="{50224A90-5A06-4098-A68E-3D7C5A70EDDD}" sibTransId="{555EB563-ABD2-442E-A4DD-43182D916AC7}"/>
    <dgm:cxn modelId="{F6758EF2-E837-EC4E-A8B8-24274D03924D}" type="presOf" srcId="{AD1A524C-E5C1-4050-87FD-93107CBE0540}" destId="{D221F8A7-23A7-404B-91ED-42B1C686E3DA}" srcOrd="0" destOrd="0" presId="urn:microsoft.com/office/officeart/2008/layout/LinedList"/>
    <dgm:cxn modelId="{FE09C96F-F6BE-9840-8F72-7A69EA559902}" type="presParOf" srcId="{9B8AF479-2F05-CA43-92AE-1CC83F8BFC37}" destId="{B649C2DD-7F8D-A747-B1F0-659E1A88BABA}" srcOrd="0" destOrd="0" presId="urn:microsoft.com/office/officeart/2008/layout/LinedList"/>
    <dgm:cxn modelId="{F2A41AFF-F5CD-7F44-A9DA-E2E6CC8D7A26}" type="presParOf" srcId="{9B8AF479-2F05-CA43-92AE-1CC83F8BFC37}" destId="{B2462C4A-0AD6-754E-8873-B49CAA25D148}" srcOrd="1" destOrd="0" presId="urn:microsoft.com/office/officeart/2008/layout/LinedList"/>
    <dgm:cxn modelId="{DD2E205F-24FC-F349-AE38-0D2A41C5DFE3}" type="presParOf" srcId="{B2462C4A-0AD6-754E-8873-B49CAA25D148}" destId="{60737B45-486E-584E-9601-CBCBC09575E0}" srcOrd="0" destOrd="0" presId="urn:microsoft.com/office/officeart/2008/layout/LinedList"/>
    <dgm:cxn modelId="{F3C769C0-6556-4446-BD1D-C26B753E617C}" type="presParOf" srcId="{B2462C4A-0AD6-754E-8873-B49CAA25D148}" destId="{577259FF-C1EF-1E45-918D-98D0884C8C08}" srcOrd="1" destOrd="0" presId="urn:microsoft.com/office/officeart/2008/layout/LinedList"/>
    <dgm:cxn modelId="{2B7C7EBF-9693-794D-81FB-E57E3224E1F9}" type="presParOf" srcId="{9B8AF479-2F05-CA43-92AE-1CC83F8BFC37}" destId="{8E023188-7448-104D-8F17-2FB2DF89E542}" srcOrd="2" destOrd="0" presId="urn:microsoft.com/office/officeart/2008/layout/LinedList"/>
    <dgm:cxn modelId="{2E84604B-2DC0-9D4C-9FF8-0138036EAE8F}" type="presParOf" srcId="{9B8AF479-2F05-CA43-92AE-1CC83F8BFC37}" destId="{8727C93A-FAA9-7341-946C-3083ADF66A32}" srcOrd="3" destOrd="0" presId="urn:microsoft.com/office/officeart/2008/layout/LinedList"/>
    <dgm:cxn modelId="{19A9A2C8-0852-5244-BEF6-84DD28A4900B}" type="presParOf" srcId="{8727C93A-FAA9-7341-946C-3083ADF66A32}" destId="{EB65D783-4EDA-AC4D-8D69-608B337E7CE3}" srcOrd="0" destOrd="0" presId="urn:microsoft.com/office/officeart/2008/layout/LinedList"/>
    <dgm:cxn modelId="{BE111469-BBD7-FA41-9A0E-A8B0B1FA3B1E}" type="presParOf" srcId="{8727C93A-FAA9-7341-946C-3083ADF66A32}" destId="{DD1CB926-9749-4D41-8E5B-7B8160A3F8E4}" srcOrd="1" destOrd="0" presId="urn:microsoft.com/office/officeart/2008/layout/LinedList"/>
    <dgm:cxn modelId="{8785579D-B868-2946-988B-D4569360E940}" type="presParOf" srcId="{9B8AF479-2F05-CA43-92AE-1CC83F8BFC37}" destId="{2EBBC652-B8EA-794C-A35B-C367655BC57F}" srcOrd="4" destOrd="0" presId="urn:microsoft.com/office/officeart/2008/layout/LinedList"/>
    <dgm:cxn modelId="{FB598C06-325F-5B46-B5F3-413F409BB884}" type="presParOf" srcId="{9B8AF479-2F05-CA43-92AE-1CC83F8BFC37}" destId="{85FCB4A4-6CF9-6F4B-9EF4-7AB862C84B95}" srcOrd="5" destOrd="0" presId="urn:microsoft.com/office/officeart/2008/layout/LinedList"/>
    <dgm:cxn modelId="{62F319BC-59E1-804F-8F8E-2BC726C764C2}" type="presParOf" srcId="{85FCB4A4-6CF9-6F4B-9EF4-7AB862C84B95}" destId="{AC919DB4-258F-DE41-95CD-30BCA3C07B9A}" srcOrd="0" destOrd="0" presId="urn:microsoft.com/office/officeart/2008/layout/LinedList"/>
    <dgm:cxn modelId="{F86C39B8-CB11-3740-9A46-2D23B0770990}" type="presParOf" srcId="{85FCB4A4-6CF9-6F4B-9EF4-7AB862C84B95}" destId="{8AAC8671-9574-2345-9A74-7C2DC9EFD7B6}" srcOrd="1" destOrd="0" presId="urn:microsoft.com/office/officeart/2008/layout/LinedList"/>
    <dgm:cxn modelId="{CD283683-E1BD-FE4B-8081-2247F8920708}" type="presParOf" srcId="{9B8AF479-2F05-CA43-92AE-1CC83F8BFC37}" destId="{F49FFAE9-5043-F245-84DB-E982A99D91BE}" srcOrd="6" destOrd="0" presId="urn:microsoft.com/office/officeart/2008/layout/LinedList"/>
    <dgm:cxn modelId="{24F764FA-7D91-CE45-A182-C3A6A6A01D5E}" type="presParOf" srcId="{9B8AF479-2F05-CA43-92AE-1CC83F8BFC37}" destId="{5651424B-688F-6A42-8F08-D8279BF338A8}" srcOrd="7" destOrd="0" presId="urn:microsoft.com/office/officeart/2008/layout/LinedList"/>
    <dgm:cxn modelId="{34D41901-9E96-BD47-960B-E082982A23F2}" type="presParOf" srcId="{5651424B-688F-6A42-8F08-D8279BF338A8}" destId="{D221F8A7-23A7-404B-91ED-42B1C686E3DA}" srcOrd="0" destOrd="0" presId="urn:microsoft.com/office/officeart/2008/layout/LinedList"/>
    <dgm:cxn modelId="{DE9A3023-59F5-9948-A5A2-45347CFBFCB4}" type="presParOf" srcId="{5651424B-688F-6A42-8F08-D8279BF338A8}" destId="{BF768D7E-0658-A141-A7A7-BCE1FA057319}" srcOrd="1" destOrd="0" presId="urn:microsoft.com/office/officeart/2008/layout/LinedList"/>
    <dgm:cxn modelId="{3CA48C4A-A862-EF47-9593-273D9F5A1C2F}" type="presParOf" srcId="{9B8AF479-2F05-CA43-92AE-1CC83F8BFC37}" destId="{3D6719DA-7CAB-D444-8D54-B7F3BCA95A36}" srcOrd="8" destOrd="0" presId="urn:microsoft.com/office/officeart/2008/layout/LinedList"/>
    <dgm:cxn modelId="{B7447F02-56F0-C546-8C40-E6ACD1E3EBB5}" type="presParOf" srcId="{9B8AF479-2F05-CA43-92AE-1CC83F8BFC37}" destId="{1BC16643-EAE3-F64E-AD18-775A947DA48B}" srcOrd="9" destOrd="0" presId="urn:microsoft.com/office/officeart/2008/layout/LinedList"/>
    <dgm:cxn modelId="{6D4457F5-6619-4545-AD15-567A86B90CBD}" type="presParOf" srcId="{1BC16643-EAE3-F64E-AD18-775A947DA48B}" destId="{EFF3A595-D7D2-6141-9A1F-48C3E1FC9F86}" srcOrd="0" destOrd="0" presId="urn:microsoft.com/office/officeart/2008/layout/LinedList"/>
    <dgm:cxn modelId="{BC9CD676-8C1C-634F-B573-920374FC9FC2}" type="presParOf" srcId="{1BC16643-EAE3-F64E-AD18-775A947DA48B}" destId="{CB2F601F-820C-2B45-AA1F-8A055DFD4C8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B4CD3E-BAA3-6947-B5FE-3211D2BC643B}">
      <dsp:nvSpPr>
        <dsp:cNvPr id="0" name=""/>
        <dsp:cNvSpPr/>
      </dsp:nvSpPr>
      <dsp:spPr>
        <a:xfrm>
          <a:off x="0" y="230796"/>
          <a:ext cx="6797675" cy="95471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Vitals: HR 110, BP 146/100, rr18, BG 120, temp 35.7, gcs 15</a:t>
          </a:r>
        </a:p>
      </dsp:txBody>
      <dsp:txXfrm>
        <a:off x="46606" y="277402"/>
        <a:ext cx="6704463" cy="861507"/>
      </dsp:txXfrm>
    </dsp:sp>
    <dsp:sp modelId="{11945A1E-7B92-7F48-B619-3ECE87949F45}">
      <dsp:nvSpPr>
        <dsp:cNvPr id="0" name=""/>
        <dsp:cNvSpPr/>
      </dsp:nvSpPr>
      <dsp:spPr>
        <a:xfrm>
          <a:off x="0" y="1254636"/>
          <a:ext cx="6797675" cy="954719"/>
        </a:xfrm>
        <a:prstGeom prst="roundRect">
          <a:avLst/>
        </a:prstGeom>
        <a:solidFill>
          <a:schemeClr val="accent2">
            <a:hueOff val="-748425"/>
            <a:satOff val="-337"/>
            <a:lumOff val="352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Exam: Normal</a:t>
          </a:r>
        </a:p>
      </dsp:txBody>
      <dsp:txXfrm>
        <a:off x="46606" y="1301242"/>
        <a:ext cx="6704463" cy="861507"/>
      </dsp:txXfrm>
    </dsp:sp>
    <dsp:sp modelId="{EB29C669-9AD4-CC47-935E-B5986557FCB8}">
      <dsp:nvSpPr>
        <dsp:cNvPr id="0" name=""/>
        <dsp:cNvSpPr/>
      </dsp:nvSpPr>
      <dsp:spPr>
        <a:xfrm>
          <a:off x="0" y="2278476"/>
          <a:ext cx="6797675" cy="954719"/>
        </a:xfrm>
        <a:prstGeom prst="roundRect">
          <a:avLst/>
        </a:prstGeom>
        <a:solidFill>
          <a:schemeClr val="accent2">
            <a:hueOff val="-1496851"/>
            <a:satOff val="-674"/>
            <a:lumOff val="70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Assessment: </a:t>
          </a:r>
        </a:p>
      </dsp:txBody>
      <dsp:txXfrm>
        <a:off x="46606" y="2325082"/>
        <a:ext cx="6704463" cy="861507"/>
      </dsp:txXfrm>
    </dsp:sp>
    <dsp:sp modelId="{93D072D9-0AF3-7E47-B4D1-48683A0C8364}">
      <dsp:nvSpPr>
        <dsp:cNvPr id="0" name=""/>
        <dsp:cNvSpPr/>
      </dsp:nvSpPr>
      <dsp:spPr>
        <a:xfrm>
          <a:off x="0" y="3233195"/>
          <a:ext cx="6797675" cy="218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Dispatched to a 37-year-old male who had overdosed.  A party on the scene had started CPR.  She was his girlfriend who found him down.  She pushed on his chest and then he came around.  She stated he had a history of opioid abuse.  He reported having some “blues” and drank 3 beers ”which must have been too much”.  He he had used drugs for approximately 10 years.  NKDA.  He is on Suboxone.  Patient refused transport.  </a:t>
          </a:r>
        </a:p>
      </dsp:txBody>
      <dsp:txXfrm>
        <a:off x="0" y="3233195"/>
        <a:ext cx="6797675" cy="21859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23E3B-1029-CB49-AF04-92861CFAAD75}">
      <dsp:nvSpPr>
        <dsp:cNvPr id="0" name=""/>
        <dsp:cNvSpPr/>
      </dsp:nvSpPr>
      <dsp:spPr>
        <a:xfrm>
          <a:off x="0" y="3802474"/>
          <a:ext cx="6910387" cy="124805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0" i="0" kern="1200" dirty="0"/>
            <a:t>Although people with </a:t>
          </a:r>
          <a:r>
            <a:rPr lang="en-US" sz="1600" b="0" i="1" kern="1200" dirty="0"/>
            <a:t>Campylobacter</a:t>
          </a:r>
          <a:r>
            <a:rPr lang="en-US" sz="1600" b="0" i="0" kern="1200" dirty="0"/>
            <a:t> infection usually recover on their own, some need antibiotic treatment.</a:t>
          </a:r>
          <a:endParaRPr lang="en-US" sz="1600" kern="1200" dirty="0"/>
        </a:p>
      </dsp:txBody>
      <dsp:txXfrm>
        <a:off x="0" y="3802474"/>
        <a:ext cx="6910387" cy="1248057"/>
      </dsp:txXfrm>
    </dsp:sp>
    <dsp:sp modelId="{9D5510BA-7F0F-DE43-84FC-19D8272C8BBD}">
      <dsp:nvSpPr>
        <dsp:cNvPr id="0" name=""/>
        <dsp:cNvSpPr/>
      </dsp:nvSpPr>
      <dsp:spPr>
        <a:xfrm rot="10800000">
          <a:off x="0" y="1901683"/>
          <a:ext cx="6910387" cy="1919511"/>
        </a:xfrm>
        <a:prstGeom prst="upArrowCallout">
          <a:avLst/>
        </a:prstGeom>
        <a:solidFill>
          <a:schemeClr val="accent2">
            <a:hueOff val="-748425"/>
            <a:satOff val="-337"/>
            <a:lumOff val="352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0" i="0" kern="1200" dirty="0"/>
            <a:t>People can get </a:t>
          </a:r>
          <a:r>
            <a:rPr lang="en-US" sz="1600" b="0" i="1" kern="1200" dirty="0"/>
            <a:t>Campylobacter </a:t>
          </a:r>
          <a:r>
            <a:rPr lang="en-US" sz="1600" b="0" i="0" kern="1200" dirty="0"/>
            <a:t>infection by eating raw or undercooked poultry or eating something that touched it. They can also get it from eating other foods, including seafood, meat, and produce, </a:t>
          </a:r>
          <a:r>
            <a:rPr lang="en-US" sz="1600" b="1" i="0" u="sng" kern="1200" dirty="0"/>
            <a:t>by contact with animals, and by drinking untreated water</a:t>
          </a:r>
          <a:r>
            <a:rPr lang="en-US" sz="1600" b="0" i="0" kern="1200" dirty="0"/>
            <a:t>.</a:t>
          </a:r>
          <a:endParaRPr lang="en-US" sz="1600" kern="1200" dirty="0"/>
        </a:p>
      </dsp:txBody>
      <dsp:txXfrm rot="10800000">
        <a:off x="0" y="1901683"/>
        <a:ext cx="6910387" cy="1247241"/>
      </dsp:txXfrm>
    </dsp:sp>
    <dsp:sp modelId="{7BE05AB2-6CE2-F440-93EA-024CBBA1FAF7}">
      <dsp:nvSpPr>
        <dsp:cNvPr id="0" name=""/>
        <dsp:cNvSpPr/>
      </dsp:nvSpPr>
      <dsp:spPr>
        <a:xfrm rot="10800000">
          <a:off x="0" y="892"/>
          <a:ext cx="6910387" cy="1919511"/>
        </a:xfrm>
        <a:prstGeom prst="upArrowCallout">
          <a:avLst/>
        </a:prstGeom>
        <a:solidFill>
          <a:schemeClr val="accent2">
            <a:hueOff val="-1496851"/>
            <a:satOff val="-674"/>
            <a:lumOff val="70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0" i="1" kern="1200" dirty="0"/>
            <a:t>Campylobacter</a:t>
          </a:r>
          <a:r>
            <a:rPr lang="en-US" sz="1600" b="0" i="0" kern="1200" dirty="0"/>
            <a:t> causes an estimated 1.5 million illnesses each year in the United States.</a:t>
          </a:r>
          <a:endParaRPr lang="en-US" sz="1600" kern="1200" dirty="0"/>
        </a:p>
      </dsp:txBody>
      <dsp:txXfrm rot="10800000">
        <a:off x="0" y="892"/>
        <a:ext cx="6910387" cy="124724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2FC71-2CB0-9644-B1DC-BCFC6FDBDA26}">
      <dsp:nvSpPr>
        <dsp:cNvPr id="0" name=""/>
        <dsp:cNvSpPr/>
      </dsp:nvSpPr>
      <dsp:spPr>
        <a:xfrm>
          <a:off x="0" y="30984"/>
          <a:ext cx="10058399" cy="71487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a:t>People who carry Staph can contaminate food if they don’t wash their hands before touching it. If food is contaminated with Staph, the bacteria can multiply in the food and produce toxins that can make people ill. Staph bacteria are killed by cooking, but the toxins are not destroyed and will still be able to cause illness.</a:t>
          </a:r>
          <a:endParaRPr lang="en-US" sz="1300" kern="1200"/>
        </a:p>
      </dsp:txBody>
      <dsp:txXfrm>
        <a:off x="34897" y="65881"/>
        <a:ext cx="9988605" cy="645076"/>
      </dsp:txXfrm>
    </dsp:sp>
    <dsp:sp modelId="{B99A8AAA-8881-5349-8EA7-AB03451EAD54}">
      <dsp:nvSpPr>
        <dsp:cNvPr id="0" name=""/>
        <dsp:cNvSpPr/>
      </dsp:nvSpPr>
      <dsp:spPr>
        <a:xfrm>
          <a:off x="0" y="783294"/>
          <a:ext cx="10058399" cy="71487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a:t>Foods that are not cooked after handling, such as sliced meats, puddings, pastries, and sandwiches, are especially risky if contaminated with Staph.</a:t>
          </a:r>
          <a:endParaRPr lang="en-US" sz="1300" kern="1200"/>
        </a:p>
      </dsp:txBody>
      <dsp:txXfrm>
        <a:off x="34897" y="818191"/>
        <a:ext cx="9988605" cy="645076"/>
      </dsp:txXfrm>
    </dsp:sp>
    <dsp:sp modelId="{2BD38B68-34C4-2A4E-90CF-7C8E1D851047}">
      <dsp:nvSpPr>
        <dsp:cNvPr id="0" name=""/>
        <dsp:cNvSpPr/>
      </dsp:nvSpPr>
      <dsp:spPr>
        <a:xfrm>
          <a:off x="0" y="1535604"/>
          <a:ext cx="10058399" cy="71487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a:t>Food contaminated with Staph toxin may not smell bad or look spoiled.</a:t>
          </a:r>
          <a:endParaRPr lang="en-US" sz="1300" kern="1200"/>
        </a:p>
      </dsp:txBody>
      <dsp:txXfrm>
        <a:off x="34897" y="1570501"/>
        <a:ext cx="9988605" cy="645076"/>
      </dsp:txXfrm>
    </dsp:sp>
    <dsp:sp modelId="{8E82F049-C239-8149-9755-F8AAEEC6FF76}">
      <dsp:nvSpPr>
        <dsp:cNvPr id="0" name=""/>
        <dsp:cNvSpPr/>
      </dsp:nvSpPr>
      <dsp:spPr>
        <a:xfrm>
          <a:off x="0" y="2287914"/>
          <a:ext cx="10058399" cy="71487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a:t>Staph food poisoning is characterized by a sudden start of nausea, vomiting, and stomach cramps. Most people also have diarrhea.</a:t>
          </a:r>
          <a:endParaRPr lang="en-US" sz="1300" kern="1200"/>
        </a:p>
      </dsp:txBody>
      <dsp:txXfrm>
        <a:off x="34897" y="2322811"/>
        <a:ext cx="9988605" cy="645076"/>
      </dsp:txXfrm>
    </dsp:sp>
    <dsp:sp modelId="{42CDE4F2-9D79-6E42-B995-B3A7923EAFD3}">
      <dsp:nvSpPr>
        <dsp:cNvPr id="0" name=""/>
        <dsp:cNvSpPr/>
      </dsp:nvSpPr>
      <dsp:spPr>
        <a:xfrm>
          <a:off x="0" y="3040225"/>
          <a:ext cx="10058399" cy="71487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a:t>Symptoms usually develop within 30 minutes to 8 hours after eating or drinking an item containing Staph toxin, and last no longer than 1 day. Severe illness is rare.</a:t>
          </a:r>
          <a:endParaRPr lang="en-US" sz="1300" kern="1200"/>
        </a:p>
      </dsp:txBody>
      <dsp:txXfrm>
        <a:off x="34897" y="3075122"/>
        <a:ext cx="9988605" cy="64507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432703-0784-054E-8870-8372AE75759E}">
      <dsp:nvSpPr>
        <dsp:cNvPr id="0" name=""/>
        <dsp:cNvSpPr/>
      </dsp:nvSpPr>
      <dsp:spPr>
        <a:xfrm>
          <a:off x="0" y="0"/>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D9334E-222E-3D49-BF25-B7866C1EF5C9}">
      <dsp:nvSpPr>
        <dsp:cNvPr id="0" name=""/>
        <dsp:cNvSpPr/>
      </dsp:nvSpPr>
      <dsp:spPr>
        <a:xfrm>
          <a:off x="0" y="0"/>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kern="1200" dirty="0"/>
            <a:t>Botulism is a rare but serious illness caused by a toxin that attacks the body’s nerves.</a:t>
          </a:r>
          <a:endParaRPr lang="en-US" sz="1700" kern="1200" dirty="0"/>
        </a:p>
      </dsp:txBody>
      <dsp:txXfrm>
        <a:off x="0" y="0"/>
        <a:ext cx="6797675" cy="1412477"/>
      </dsp:txXfrm>
    </dsp:sp>
    <dsp:sp modelId="{48A95781-3558-3344-A00A-76E1A0EEEC34}">
      <dsp:nvSpPr>
        <dsp:cNvPr id="0" name=""/>
        <dsp:cNvSpPr/>
      </dsp:nvSpPr>
      <dsp:spPr>
        <a:xfrm>
          <a:off x="0" y="1412478"/>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748D9B-0C3C-8E41-97E0-EE75437E7F6D}">
      <dsp:nvSpPr>
        <dsp:cNvPr id="0" name=""/>
        <dsp:cNvSpPr/>
      </dsp:nvSpPr>
      <dsp:spPr>
        <a:xfrm>
          <a:off x="0" y="1412477"/>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u="sng" kern="1200" dirty="0">
              <a:hlinkClick xmlns:r="http://schemas.openxmlformats.org/officeDocument/2006/relationships" r:id="rId1"/>
            </a:rPr>
            <a:t>Symptoms</a:t>
          </a:r>
          <a:r>
            <a:rPr lang="en-US" sz="1700" b="0" i="0" kern="1200" dirty="0"/>
            <a:t> of botulism usually start with weakness of the muscles that control the eyes, face, mouth, and throat. This weakness may spread to the neck, arms, torso, and legs. Botulism also can weaken the muscles involved in breathing, which can lead to difficulty breathing and even death.</a:t>
          </a:r>
          <a:endParaRPr lang="en-US" sz="1700" kern="1200" dirty="0"/>
        </a:p>
      </dsp:txBody>
      <dsp:txXfrm>
        <a:off x="0" y="1412477"/>
        <a:ext cx="6797675" cy="1412477"/>
      </dsp:txXfrm>
    </dsp:sp>
    <dsp:sp modelId="{1B435B27-5CC1-4842-B3B1-488F2B51DDE7}">
      <dsp:nvSpPr>
        <dsp:cNvPr id="0" name=""/>
        <dsp:cNvSpPr/>
      </dsp:nvSpPr>
      <dsp:spPr>
        <a:xfrm>
          <a:off x="0" y="2824956"/>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59488F-F785-2B4C-AA20-D22E94ABE733}">
      <dsp:nvSpPr>
        <dsp:cNvPr id="0" name=""/>
        <dsp:cNvSpPr/>
      </dsp:nvSpPr>
      <dsp:spPr>
        <a:xfrm>
          <a:off x="0" y="2824955"/>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i="0" kern="1200" dirty="0"/>
            <a:t>Infant botulism</a:t>
          </a:r>
          <a:r>
            <a:rPr lang="en-US" sz="1700" b="0" i="0" kern="1200" dirty="0"/>
            <a:t> can happen if the spores of the bacteria get into an infant’s intestines. The spores grow and produce the toxin which causes illness.</a:t>
          </a:r>
          <a:endParaRPr lang="en-US" sz="1700" kern="1200" dirty="0"/>
        </a:p>
      </dsp:txBody>
      <dsp:txXfrm>
        <a:off x="0" y="2824955"/>
        <a:ext cx="6797675" cy="1412477"/>
      </dsp:txXfrm>
    </dsp:sp>
    <dsp:sp modelId="{A7733F93-93E2-6D4C-88FC-92C82F0C8427}">
      <dsp:nvSpPr>
        <dsp:cNvPr id="0" name=""/>
        <dsp:cNvSpPr/>
      </dsp:nvSpPr>
      <dsp:spPr>
        <a:xfrm>
          <a:off x="0" y="4237434"/>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82C2FB-299E-2741-9363-D3DB8BC086D6}">
      <dsp:nvSpPr>
        <dsp:cNvPr id="0" name=""/>
        <dsp:cNvSpPr/>
      </dsp:nvSpPr>
      <dsp:spPr>
        <a:xfrm>
          <a:off x="0" y="4237433"/>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i="0" kern="1200" dirty="0"/>
            <a:t>Foodborne botulism</a:t>
          </a:r>
          <a:r>
            <a:rPr lang="en-US" sz="1700" b="0" i="0" kern="1200" dirty="0"/>
            <a:t> can happen by eating foods that have been contaminated with botulinum toxin. Common sources of foodborne botulism are </a:t>
          </a:r>
          <a:r>
            <a:rPr lang="en-US" sz="1700" b="0" i="0" u="sng" kern="1200" dirty="0">
              <a:hlinkClick xmlns:r="http://schemas.openxmlformats.org/officeDocument/2006/relationships" r:id="rId2"/>
            </a:rPr>
            <a:t>homemade foods</a:t>
          </a:r>
          <a:r>
            <a:rPr lang="en-US" sz="1700" b="0" i="0" kern="1200" dirty="0"/>
            <a:t> that have been improperly canned, preserved, or fermented. Though uncommon, store-bought foods also can be contaminated with botulinum toxin.</a:t>
          </a:r>
          <a:endParaRPr lang="en-US" sz="1700" kern="1200" dirty="0"/>
        </a:p>
      </dsp:txBody>
      <dsp:txXfrm>
        <a:off x="0" y="4237433"/>
        <a:ext cx="6797675" cy="141247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A8DE3-041B-AD49-8377-9651867ADFC2}">
      <dsp:nvSpPr>
        <dsp:cNvPr id="0" name=""/>
        <dsp:cNvSpPr/>
      </dsp:nvSpPr>
      <dsp:spPr>
        <a:xfrm>
          <a:off x="377190" y="3160"/>
          <a:ext cx="2907506" cy="174450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dirty="0"/>
            <a:t>Listeriosis is a serious infection usually caused by eating food contaminated with the bacterium </a:t>
          </a:r>
          <a:r>
            <a:rPr lang="en-US" sz="1700" b="0" i="1" kern="1200" dirty="0"/>
            <a:t>Listeria monocytogenes</a:t>
          </a:r>
          <a:r>
            <a:rPr lang="en-US" sz="1700" b="0" i="0" kern="1200" dirty="0"/>
            <a:t>. </a:t>
          </a:r>
          <a:endParaRPr lang="en-US" sz="1700" kern="1200" dirty="0"/>
        </a:p>
      </dsp:txBody>
      <dsp:txXfrm>
        <a:off x="377190" y="3160"/>
        <a:ext cx="2907506" cy="1744503"/>
      </dsp:txXfrm>
    </dsp:sp>
    <dsp:sp modelId="{3C4B9324-0305-634E-9330-3FB383768F7D}">
      <dsp:nvSpPr>
        <dsp:cNvPr id="0" name=""/>
        <dsp:cNvSpPr/>
      </dsp:nvSpPr>
      <dsp:spPr>
        <a:xfrm>
          <a:off x="3575446" y="3160"/>
          <a:ext cx="2907506" cy="174450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dirty="0"/>
            <a:t>An estimated 1,600 people get listeriosis each year, and about 260 die. </a:t>
          </a:r>
          <a:endParaRPr lang="en-US" sz="1700" kern="1200" dirty="0"/>
        </a:p>
      </dsp:txBody>
      <dsp:txXfrm>
        <a:off x="3575446" y="3160"/>
        <a:ext cx="2907506" cy="1744503"/>
      </dsp:txXfrm>
    </dsp:sp>
    <dsp:sp modelId="{E81E3E80-A9CE-DD4A-B3EF-0404C08CB11D}">
      <dsp:nvSpPr>
        <dsp:cNvPr id="0" name=""/>
        <dsp:cNvSpPr/>
      </dsp:nvSpPr>
      <dsp:spPr>
        <a:xfrm>
          <a:off x="6773703" y="3160"/>
          <a:ext cx="2907506" cy="174450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dirty="0"/>
            <a:t>The infection is most likely to sicken pregnant women and their newborns, adults aged 65 or older, and people with weakened immune systems to invasive illness</a:t>
          </a:r>
          <a:endParaRPr lang="en-US" sz="1700" kern="1200" dirty="0"/>
        </a:p>
      </dsp:txBody>
      <dsp:txXfrm>
        <a:off x="6773703" y="3160"/>
        <a:ext cx="2907506" cy="1744503"/>
      </dsp:txXfrm>
    </dsp:sp>
    <dsp:sp modelId="{8288AFAD-08A6-6E42-A6AD-F4CF2C6E2C2E}">
      <dsp:nvSpPr>
        <dsp:cNvPr id="0" name=""/>
        <dsp:cNvSpPr/>
      </dsp:nvSpPr>
      <dsp:spPr>
        <a:xfrm>
          <a:off x="1976318" y="2038415"/>
          <a:ext cx="2907506" cy="1744503"/>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55650">
            <a:lnSpc>
              <a:spcPct val="90000"/>
            </a:lnSpc>
            <a:spcBef>
              <a:spcPct val="0"/>
            </a:spcBef>
            <a:spcAft>
              <a:spcPct val="35000"/>
            </a:spcAft>
            <a:buNone/>
          </a:pPr>
          <a:r>
            <a:rPr lang="en-US" sz="1700" b="0" i="0" kern="1200" dirty="0"/>
            <a:t>People who are pregnant </a:t>
          </a:r>
          <a:r>
            <a:rPr lang="en-US" sz="1700" kern="1200" dirty="0"/>
            <a:t>S</a:t>
          </a:r>
          <a:r>
            <a:rPr lang="en-US" sz="1700" b="0" i="0" kern="1200" dirty="0"/>
            <a:t>ymptoms typically include</a:t>
          </a:r>
          <a:endParaRPr lang="en-US" sz="1700" kern="1200" dirty="0"/>
        </a:p>
        <a:p>
          <a:pPr marL="171450" lvl="1" indent="-171450" algn="l" defTabSz="711200">
            <a:lnSpc>
              <a:spcPct val="90000"/>
            </a:lnSpc>
            <a:spcBef>
              <a:spcPct val="0"/>
            </a:spcBef>
            <a:spcAft>
              <a:spcPct val="15000"/>
            </a:spcAft>
            <a:buChar char="•"/>
          </a:pPr>
          <a:r>
            <a:rPr lang="en-US" sz="1600" b="0" i="0" kern="1200" dirty="0"/>
            <a:t>Fever and Flu-like symptoms, such as muscle aches and fatigue</a:t>
          </a:r>
          <a:endParaRPr lang="en-US" sz="1600" kern="1200" dirty="0"/>
        </a:p>
      </dsp:txBody>
      <dsp:txXfrm>
        <a:off x="1976318" y="2038415"/>
        <a:ext cx="2907506" cy="1744503"/>
      </dsp:txXfrm>
    </dsp:sp>
    <dsp:sp modelId="{256627E7-960D-4B44-A332-688184DFFA2A}">
      <dsp:nvSpPr>
        <dsp:cNvPr id="0" name=""/>
        <dsp:cNvSpPr/>
      </dsp:nvSpPr>
      <dsp:spPr>
        <a:xfrm>
          <a:off x="5174575" y="2038415"/>
          <a:ext cx="2907506" cy="1744503"/>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55650">
            <a:lnSpc>
              <a:spcPct val="90000"/>
            </a:lnSpc>
            <a:spcBef>
              <a:spcPct val="0"/>
            </a:spcBef>
            <a:spcAft>
              <a:spcPct val="35000"/>
            </a:spcAft>
            <a:buNone/>
          </a:pPr>
          <a:r>
            <a:rPr lang="en-US" sz="1700" b="0" i="0" kern="1200" dirty="0"/>
            <a:t>People who are not pregnant symptoms typically include</a:t>
          </a:r>
          <a:endParaRPr lang="en-US" sz="1700" kern="1200" dirty="0"/>
        </a:p>
        <a:p>
          <a:pPr marL="171450" lvl="1" indent="-171450" algn="l" defTabSz="711200">
            <a:lnSpc>
              <a:spcPct val="90000"/>
            </a:lnSpc>
            <a:spcBef>
              <a:spcPct val="0"/>
            </a:spcBef>
            <a:spcAft>
              <a:spcPct val="15000"/>
            </a:spcAft>
            <a:buChar char="•"/>
          </a:pPr>
          <a:r>
            <a:rPr lang="en-US" sz="1600" b="0" i="0" kern="1200" dirty="0"/>
            <a:t>Fever, Flu-like symptoms, such as muscle aches and fatigue, Headache, seizures, confusion</a:t>
          </a:r>
          <a:endParaRPr lang="en-US" sz="1600" kern="1200" dirty="0"/>
        </a:p>
      </dsp:txBody>
      <dsp:txXfrm>
        <a:off x="5174575" y="2038415"/>
        <a:ext cx="2907506" cy="174450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5DC4F9-29CA-364A-86A5-AB87672D8EBC}">
      <dsp:nvSpPr>
        <dsp:cNvPr id="0" name=""/>
        <dsp:cNvSpPr/>
      </dsp:nvSpPr>
      <dsp:spPr>
        <a:xfrm>
          <a:off x="0" y="392030"/>
          <a:ext cx="6797675" cy="28413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575" tIns="458216" rIns="527575" bIns="156464" numCol="1" spcCol="1270" anchor="t" anchorCtr="0">
          <a:noAutofit/>
        </a:bodyPr>
        <a:lstStyle/>
        <a:p>
          <a:pPr marL="228600" lvl="1" indent="-228600" algn="l" defTabSz="977900">
            <a:lnSpc>
              <a:spcPct val="90000"/>
            </a:lnSpc>
            <a:spcBef>
              <a:spcPct val="0"/>
            </a:spcBef>
            <a:spcAft>
              <a:spcPct val="15000"/>
            </a:spcAft>
            <a:buChar char="•"/>
          </a:pPr>
          <a:r>
            <a:rPr lang="en-US" sz="2200" b="0" i="0" kern="1200" dirty="0"/>
            <a:t>Symptoms in pregnant people are usually mild. Some pregnant people never have symptoms.</a:t>
          </a:r>
          <a:endParaRPr lang="en-US" sz="2200" kern="1200" dirty="0"/>
        </a:p>
        <a:p>
          <a:pPr marL="228600" lvl="1" indent="-228600" algn="l" defTabSz="977900">
            <a:lnSpc>
              <a:spcPct val="90000"/>
            </a:lnSpc>
            <a:spcBef>
              <a:spcPct val="0"/>
            </a:spcBef>
            <a:spcAft>
              <a:spcPct val="15000"/>
            </a:spcAft>
            <a:buChar char="•"/>
          </a:pPr>
          <a:r>
            <a:rPr lang="en-US" sz="2200" b="0" i="0" kern="1200" dirty="0"/>
            <a:t>However, infection during pregnancy usually leads to miscarriage, stillbirth, premature delivery, or life-threatening infection of the newborn.</a:t>
          </a:r>
          <a:endParaRPr lang="en-US" sz="2200" kern="1200" dirty="0"/>
        </a:p>
      </dsp:txBody>
      <dsp:txXfrm>
        <a:off x="0" y="392030"/>
        <a:ext cx="6797675" cy="2841300"/>
      </dsp:txXfrm>
    </dsp:sp>
    <dsp:sp modelId="{85C06D22-FE66-4A4F-9F94-91B290DEBEB6}">
      <dsp:nvSpPr>
        <dsp:cNvPr id="0" name=""/>
        <dsp:cNvSpPr/>
      </dsp:nvSpPr>
      <dsp:spPr>
        <a:xfrm>
          <a:off x="339883" y="67310"/>
          <a:ext cx="4758372"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977900">
            <a:lnSpc>
              <a:spcPct val="90000"/>
            </a:lnSpc>
            <a:spcBef>
              <a:spcPct val="0"/>
            </a:spcBef>
            <a:spcAft>
              <a:spcPct val="35000"/>
            </a:spcAft>
            <a:buNone/>
          </a:pPr>
          <a:r>
            <a:rPr lang="en-US" sz="2200" b="0" i="0" kern="1200" dirty="0"/>
            <a:t>People who are pregnant</a:t>
          </a:r>
          <a:endParaRPr lang="en-US" sz="2200" kern="1200" dirty="0"/>
        </a:p>
      </dsp:txBody>
      <dsp:txXfrm>
        <a:off x="371586" y="99013"/>
        <a:ext cx="4694966" cy="586034"/>
      </dsp:txXfrm>
    </dsp:sp>
    <dsp:sp modelId="{5BE77BCF-0531-7547-9CAC-F3FC0965ECE6}">
      <dsp:nvSpPr>
        <dsp:cNvPr id="0" name=""/>
        <dsp:cNvSpPr/>
      </dsp:nvSpPr>
      <dsp:spPr>
        <a:xfrm>
          <a:off x="0" y="3676851"/>
          <a:ext cx="6797675" cy="19057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575" tIns="458216" rIns="527575" bIns="156464" numCol="1" spcCol="1270" anchor="t" anchorCtr="0">
          <a:noAutofit/>
        </a:bodyPr>
        <a:lstStyle/>
        <a:p>
          <a:pPr marL="228600" lvl="1" indent="-228600" algn="l" defTabSz="977900">
            <a:lnSpc>
              <a:spcPct val="90000"/>
            </a:lnSpc>
            <a:spcBef>
              <a:spcPct val="0"/>
            </a:spcBef>
            <a:spcAft>
              <a:spcPct val="15000"/>
            </a:spcAft>
            <a:buChar char="•"/>
          </a:pPr>
          <a:r>
            <a:rPr lang="en-US" sz="2200" b="0" i="0" kern="1200" dirty="0"/>
            <a:t>Symptoms in non-pregnant people can be severe.</a:t>
          </a:r>
          <a:endParaRPr lang="en-US" sz="2200" kern="1200" dirty="0"/>
        </a:p>
        <a:p>
          <a:pPr marL="228600" lvl="1" indent="-228600" algn="l" defTabSz="977900">
            <a:lnSpc>
              <a:spcPct val="90000"/>
            </a:lnSpc>
            <a:spcBef>
              <a:spcPct val="0"/>
            </a:spcBef>
            <a:spcAft>
              <a:spcPct val="15000"/>
            </a:spcAft>
            <a:buChar char="•"/>
          </a:pPr>
          <a:r>
            <a:rPr lang="en-US" sz="2200" b="1" i="0" u="sng" kern="1200" dirty="0"/>
            <a:t>Almost 1 in 20 non-pregnant people with invasive listeriosis die.</a:t>
          </a:r>
          <a:endParaRPr lang="en-US" sz="2200" b="1" u="sng" kern="1200" dirty="0"/>
        </a:p>
      </dsp:txBody>
      <dsp:txXfrm>
        <a:off x="0" y="3676851"/>
        <a:ext cx="6797675" cy="1905750"/>
      </dsp:txXfrm>
    </dsp:sp>
    <dsp:sp modelId="{6779B4B3-7ECE-074A-8F79-AF6088AA359B}">
      <dsp:nvSpPr>
        <dsp:cNvPr id="0" name=""/>
        <dsp:cNvSpPr/>
      </dsp:nvSpPr>
      <dsp:spPr>
        <a:xfrm>
          <a:off x="339883" y="3352131"/>
          <a:ext cx="4758372"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977900">
            <a:lnSpc>
              <a:spcPct val="90000"/>
            </a:lnSpc>
            <a:spcBef>
              <a:spcPct val="0"/>
            </a:spcBef>
            <a:spcAft>
              <a:spcPct val="35000"/>
            </a:spcAft>
            <a:buNone/>
          </a:pPr>
          <a:r>
            <a:rPr lang="en-US" sz="2200" b="0" i="0" kern="1200" dirty="0"/>
            <a:t>People who are not pregnant</a:t>
          </a:r>
          <a:endParaRPr lang="en-US" sz="2200" kern="1200" dirty="0"/>
        </a:p>
      </dsp:txBody>
      <dsp:txXfrm>
        <a:off x="371586" y="3383834"/>
        <a:ext cx="4694966" cy="58603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A6279-8188-F046-BC5F-12E7B584082C}">
      <dsp:nvSpPr>
        <dsp:cNvPr id="0" name=""/>
        <dsp:cNvSpPr/>
      </dsp:nvSpPr>
      <dsp:spPr>
        <a:xfrm>
          <a:off x="0" y="117384"/>
          <a:ext cx="6797675" cy="1039252"/>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dirty="0"/>
            <a:t>Most people with </a:t>
          </a:r>
          <a:r>
            <a:rPr lang="en-US" sz="1900" b="0" i="1" kern="1200" dirty="0"/>
            <a:t>Shigella</a:t>
          </a:r>
          <a:r>
            <a:rPr lang="en-US" sz="1900" b="0" i="0" kern="1200" dirty="0"/>
            <a:t> infection have diarrhea (sometimes bloody), fever, and stomach cramps. </a:t>
          </a:r>
          <a:endParaRPr lang="en-US" sz="1900" kern="1200" dirty="0"/>
        </a:p>
      </dsp:txBody>
      <dsp:txXfrm>
        <a:off x="50732" y="168116"/>
        <a:ext cx="6696211" cy="937788"/>
      </dsp:txXfrm>
    </dsp:sp>
    <dsp:sp modelId="{6E36A354-1EC3-7A46-91A6-DCAF98C4E962}">
      <dsp:nvSpPr>
        <dsp:cNvPr id="0" name=""/>
        <dsp:cNvSpPr/>
      </dsp:nvSpPr>
      <dsp:spPr>
        <a:xfrm>
          <a:off x="0" y="1211357"/>
          <a:ext cx="6797675" cy="1039252"/>
        </a:xfrm>
        <a:prstGeom prst="roundRect">
          <a:avLst/>
        </a:prstGeom>
        <a:solidFill>
          <a:schemeClr val="accent2">
            <a:hueOff val="-374213"/>
            <a:satOff val="-169"/>
            <a:lumOff val="176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dirty="0"/>
            <a:t>Symptoms usually begin 1–2 days after infection and last 7 days. </a:t>
          </a:r>
          <a:endParaRPr lang="en-US" sz="1900" kern="1200" dirty="0"/>
        </a:p>
      </dsp:txBody>
      <dsp:txXfrm>
        <a:off x="50732" y="1262089"/>
        <a:ext cx="6696211" cy="937788"/>
      </dsp:txXfrm>
    </dsp:sp>
    <dsp:sp modelId="{D6F4FCF6-170D-F048-BF9E-8F11D2BA8CDA}">
      <dsp:nvSpPr>
        <dsp:cNvPr id="0" name=""/>
        <dsp:cNvSpPr/>
      </dsp:nvSpPr>
      <dsp:spPr>
        <a:xfrm>
          <a:off x="0" y="2305329"/>
          <a:ext cx="6797675" cy="1039252"/>
        </a:xfrm>
        <a:prstGeom prst="roundRect">
          <a:avLst/>
        </a:prstGeom>
        <a:solidFill>
          <a:schemeClr val="accent2">
            <a:hueOff val="-748425"/>
            <a:satOff val="-337"/>
            <a:lumOff val="352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dirty="0"/>
            <a:t>Most people recover without needing antibiotics. </a:t>
          </a:r>
          <a:endParaRPr lang="en-US" sz="1900" kern="1200" dirty="0"/>
        </a:p>
      </dsp:txBody>
      <dsp:txXfrm>
        <a:off x="50732" y="2356061"/>
        <a:ext cx="6696211" cy="937788"/>
      </dsp:txXfrm>
    </dsp:sp>
    <dsp:sp modelId="{5ADCBDEA-051D-3748-9A8E-B42D9A6DDE57}">
      <dsp:nvSpPr>
        <dsp:cNvPr id="0" name=""/>
        <dsp:cNvSpPr/>
      </dsp:nvSpPr>
      <dsp:spPr>
        <a:xfrm>
          <a:off x="0" y="3399302"/>
          <a:ext cx="6797675" cy="1039252"/>
        </a:xfrm>
        <a:prstGeom prst="roundRect">
          <a:avLst/>
        </a:prstGeom>
        <a:solidFill>
          <a:schemeClr val="accent2">
            <a:hueOff val="-1122638"/>
            <a:satOff val="-506"/>
            <a:lumOff val="529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dirty="0"/>
            <a:t>However, people with severe illness and those with underlying conditions that weaken the immune system should be given antibiotics. </a:t>
          </a:r>
          <a:endParaRPr lang="en-US" sz="1900" kern="1200" dirty="0"/>
        </a:p>
      </dsp:txBody>
      <dsp:txXfrm>
        <a:off x="50732" y="3450034"/>
        <a:ext cx="6696211" cy="937788"/>
      </dsp:txXfrm>
    </dsp:sp>
    <dsp:sp modelId="{4215B1C4-E261-EF4D-98F9-B84F5D537298}">
      <dsp:nvSpPr>
        <dsp:cNvPr id="0" name=""/>
        <dsp:cNvSpPr/>
      </dsp:nvSpPr>
      <dsp:spPr>
        <a:xfrm>
          <a:off x="0" y="4493274"/>
          <a:ext cx="6797675" cy="1039252"/>
        </a:xfrm>
        <a:prstGeom prst="roundRect">
          <a:avLst/>
        </a:prstGeom>
        <a:solidFill>
          <a:schemeClr val="accent2">
            <a:hueOff val="-1496851"/>
            <a:satOff val="-674"/>
            <a:lumOff val="70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dirty="0"/>
            <a:t>Antibiotics can shorten the duration of illness (by about 2 days) and might help reduce the spread of </a:t>
          </a:r>
          <a:r>
            <a:rPr lang="en-US" sz="1900" b="0" i="1" kern="1200" dirty="0"/>
            <a:t>Shigella</a:t>
          </a:r>
          <a:r>
            <a:rPr lang="en-US" sz="1900" b="0" i="0" kern="1200" dirty="0"/>
            <a:t> to others. </a:t>
          </a:r>
          <a:endParaRPr lang="en-US" sz="1900" kern="1200" dirty="0"/>
        </a:p>
      </dsp:txBody>
      <dsp:txXfrm>
        <a:off x="50732" y="4544006"/>
        <a:ext cx="6696211" cy="93778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079A3-276D-6341-9D0A-5678E31DB813}">
      <dsp:nvSpPr>
        <dsp:cNvPr id="0" name=""/>
        <dsp:cNvSpPr/>
      </dsp:nvSpPr>
      <dsp:spPr>
        <a:xfrm>
          <a:off x="0" y="-167518"/>
          <a:ext cx="8549640" cy="130301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t>HUS is a serious disease that affects the kidneys and blood clotting system. It usually occurs after a person has had a diarrheal illness caused by a toxin-producing bacterium. Most cases of HUS occur as a rare complication of infection with the bacterium </a:t>
          </a:r>
          <a:r>
            <a:rPr lang="en-US" sz="1800" b="0" i="1" kern="1200" dirty="0"/>
            <a:t>E. coli</a:t>
          </a:r>
          <a:r>
            <a:rPr lang="en-US" sz="1800" b="0" i="0" kern="1200" dirty="0"/>
            <a:t> O157:H7.</a:t>
          </a:r>
          <a:endParaRPr lang="en-US" sz="1800" kern="1200" dirty="0"/>
        </a:p>
      </dsp:txBody>
      <dsp:txXfrm>
        <a:off x="38164" y="-129354"/>
        <a:ext cx="7143584" cy="1226687"/>
      </dsp:txXfrm>
    </dsp:sp>
    <dsp:sp modelId="{0AB7B590-0D56-EB44-8043-633409BCB9D9}">
      <dsp:nvSpPr>
        <dsp:cNvPr id="0" name=""/>
        <dsp:cNvSpPr/>
      </dsp:nvSpPr>
      <dsp:spPr>
        <a:xfrm>
          <a:off x="754379" y="1352665"/>
          <a:ext cx="8549640" cy="1303015"/>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t>Anyone can get HUS. HUS is a rare disease but is more common in children than adults, especially children less than five years of age. HUS is the leading cause of acute kidney failure in children. About 200-300 cases of HUS are reported in the United States each year.</a:t>
          </a:r>
          <a:endParaRPr lang="en-US" sz="1800" kern="1200" dirty="0"/>
        </a:p>
      </dsp:txBody>
      <dsp:txXfrm>
        <a:off x="792543" y="1390829"/>
        <a:ext cx="6871971" cy="1226687"/>
      </dsp:txXfrm>
    </dsp:sp>
    <dsp:sp modelId="{8FCBCB4C-E34D-3547-98B7-1D2BF7BB840D}">
      <dsp:nvSpPr>
        <dsp:cNvPr id="0" name=""/>
        <dsp:cNvSpPr/>
      </dsp:nvSpPr>
      <dsp:spPr>
        <a:xfrm>
          <a:off x="1508759" y="2537812"/>
          <a:ext cx="8549640" cy="1973091"/>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t>HUS can be mild or severe. Early symptoms of HUS include decreased urine output, diarrhea, and feeling slow and tired (lethargy). Low red blood cell count (anemia), low platelet count, and decreased kidney function are signs that might be detected by laboratory testing. Fever and neurologic changes (e.g., drowsiness, unconsciousness, and seizures) are also common among patients </a:t>
          </a:r>
          <a:endParaRPr lang="en-US" sz="1800" kern="1200" dirty="0"/>
        </a:p>
      </dsp:txBody>
      <dsp:txXfrm>
        <a:off x="1566549" y="2595602"/>
        <a:ext cx="6832719" cy="1857511"/>
      </dsp:txXfrm>
    </dsp:sp>
    <dsp:sp modelId="{FA869406-FC97-2D4E-8FBC-FA12CB96D88B}">
      <dsp:nvSpPr>
        <dsp:cNvPr id="0" name=""/>
        <dsp:cNvSpPr/>
      </dsp:nvSpPr>
      <dsp:spPr>
        <a:xfrm>
          <a:off x="7702679" y="820601"/>
          <a:ext cx="846960" cy="846960"/>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7893245" y="820601"/>
        <a:ext cx="465828" cy="637337"/>
      </dsp:txXfrm>
    </dsp:sp>
    <dsp:sp modelId="{3D5C7F1E-2F57-9047-AF86-0ACC273B6098}">
      <dsp:nvSpPr>
        <dsp:cNvPr id="0" name=""/>
        <dsp:cNvSpPr/>
      </dsp:nvSpPr>
      <dsp:spPr>
        <a:xfrm>
          <a:off x="8457059" y="2332099"/>
          <a:ext cx="846960" cy="846960"/>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8647625" y="2332099"/>
        <a:ext cx="465828" cy="63733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C8E5B-B814-EA47-91FD-E694FEE8C4F3}">
      <dsp:nvSpPr>
        <dsp:cNvPr id="0" name=""/>
        <dsp:cNvSpPr/>
      </dsp:nvSpPr>
      <dsp:spPr>
        <a:xfrm>
          <a:off x="0" y="0"/>
          <a:ext cx="8549640" cy="1135824"/>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t>Febrile seizures are seizures or convulsions that occur in young children and are triggered by fever.  The fever may accompany common childhood illnesses such as a cold, the flu, or an ear infection.  </a:t>
          </a:r>
          <a:r>
            <a:rPr lang="en-US" sz="1600" b="1" i="0" u="sng" kern="1200" dirty="0"/>
            <a:t>In some cases, a child may not have a fever at the time of the seizure but will develop one a few hours later.</a:t>
          </a:r>
          <a:endParaRPr lang="en-US" sz="1600" b="1" u="sng" kern="1200" dirty="0"/>
        </a:p>
      </dsp:txBody>
      <dsp:txXfrm>
        <a:off x="33267" y="33267"/>
        <a:ext cx="7323997" cy="1069290"/>
      </dsp:txXfrm>
    </dsp:sp>
    <dsp:sp modelId="{C1FC88E8-2497-FD42-BB68-C86753657EC6}">
      <dsp:nvSpPr>
        <dsp:cNvPr id="0" name=""/>
        <dsp:cNvSpPr/>
      </dsp:nvSpPr>
      <dsp:spPr>
        <a:xfrm>
          <a:off x="754379" y="1325127"/>
          <a:ext cx="8549640" cy="113582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t>If a child has a fever, most parents will use fever-lowering drugs such as acetaminophen or ibuprofen to make the child more comfortable.  However, studies show this does not reduce the risk of having another febrile seizure.</a:t>
          </a:r>
          <a:endParaRPr lang="en-US" sz="1600" kern="1200" dirty="0"/>
        </a:p>
      </dsp:txBody>
      <dsp:txXfrm>
        <a:off x="787646" y="1358394"/>
        <a:ext cx="6990440" cy="1069290"/>
      </dsp:txXfrm>
    </dsp:sp>
    <dsp:sp modelId="{A6B518B6-D16A-9047-86A2-389407D094D5}">
      <dsp:nvSpPr>
        <dsp:cNvPr id="0" name=""/>
        <dsp:cNvSpPr/>
      </dsp:nvSpPr>
      <dsp:spPr>
        <a:xfrm>
          <a:off x="1508759" y="2650255"/>
          <a:ext cx="8549640" cy="1135824"/>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t>Most febrile seizures last only a few minutes and are accompanied by a fever above 101°F (38.3°C).  Young children between the ages of about 6 months and 5 years old are the most likely to experience febrile seizures.  Children are at the greatest risk of having a febrile seizure at age 2.  </a:t>
          </a:r>
          <a:endParaRPr lang="en-US" sz="1600" kern="1200" dirty="0"/>
        </a:p>
      </dsp:txBody>
      <dsp:txXfrm>
        <a:off x="1542026" y="2683522"/>
        <a:ext cx="6990440" cy="1069290"/>
      </dsp:txXfrm>
    </dsp:sp>
    <dsp:sp modelId="{25697CA2-BBAB-9040-8BFC-99840162A40C}">
      <dsp:nvSpPr>
        <dsp:cNvPr id="0" name=""/>
        <dsp:cNvSpPr/>
      </dsp:nvSpPr>
      <dsp:spPr>
        <a:xfrm>
          <a:off x="7811354" y="861333"/>
          <a:ext cx="738285" cy="738285"/>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dirty="0"/>
        </a:p>
      </dsp:txBody>
      <dsp:txXfrm>
        <a:off x="7977468" y="861333"/>
        <a:ext cx="406057" cy="555559"/>
      </dsp:txXfrm>
    </dsp:sp>
    <dsp:sp modelId="{556B722B-4144-894D-982B-54CC528C6BD4}">
      <dsp:nvSpPr>
        <dsp:cNvPr id="0" name=""/>
        <dsp:cNvSpPr/>
      </dsp:nvSpPr>
      <dsp:spPr>
        <a:xfrm>
          <a:off x="8565734" y="2178889"/>
          <a:ext cx="738285" cy="738285"/>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dirty="0"/>
        </a:p>
      </dsp:txBody>
      <dsp:txXfrm>
        <a:off x="8731848" y="2178889"/>
        <a:ext cx="406057" cy="55555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5D44A-867D-0543-8BB8-010502DA5B6D}">
      <dsp:nvSpPr>
        <dsp:cNvPr id="0" name=""/>
        <dsp:cNvSpPr/>
      </dsp:nvSpPr>
      <dsp:spPr>
        <a:xfrm>
          <a:off x="0" y="689"/>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1D1B58-9AAF-D047-BF33-AEEA21D51896}">
      <dsp:nvSpPr>
        <dsp:cNvPr id="0" name=""/>
        <dsp:cNvSpPr/>
      </dsp:nvSpPr>
      <dsp:spPr>
        <a:xfrm>
          <a:off x="0" y="689"/>
          <a:ext cx="6797675"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Exam and history same</a:t>
          </a:r>
        </a:p>
      </dsp:txBody>
      <dsp:txXfrm>
        <a:off x="0" y="689"/>
        <a:ext cx="6797675" cy="806933"/>
      </dsp:txXfrm>
    </dsp:sp>
    <dsp:sp modelId="{70879C46-A0FF-7F43-9132-F4BE166394FF}">
      <dsp:nvSpPr>
        <dsp:cNvPr id="0" name=""/>
        <dsp:cNvSpPr/>
      </dsp:nvSpPr>
      <dsp:spPr>
        <a:xfrm>
          <a:off x="0" y="807622"/>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36A6FE-40B7-9E47-A522-ED62DB13076C}">
      <dsp:nvSpPr>
        <dsp:cNvPr id="0" name=""/>
        <dsp:cNvSpPr/>
      </dsp:nvSpPr>
      <dsp:spPr>
        <a:xfrm>
          <a:off x="0" y="807622"/>
          <a:ext cx="6797675"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Labs: Low white blood cells at 3.7 and low platelets at 121</a:t>
          </a:r>
        </a:p>
      </dsp:txBody>
      <dsp:txXfrm>
        <a:off x="0" y="807622"/>
        <a:ext cx="6797675" cy="806933"/>
      </dsp:txXfrm>
    </dsp:sp>
    <dsp:sp modelId="{59236EFE-9581-4D48-8658-0C29D132FC2A}">
      <dsp:nvSpPr>
        <dsp:cNvPr id="0" name=""/>
        <dsp:cNvSpPr/>
      </dsp:nvSpPr>
      <dsp:spPr>
        <a:xfrm>
          <a:off x="0" y="1614556"/>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524681-682B-F94C-8801-10C06F6C089F}">
      <dsp:nvSpPr>
        <dsp:cNvPr id="0" name=""/>
        <dsp:cNvSpPr/>
      </dsp:nvSpPr>
      <dsp:spPr>
        <a:xfrm>
          <a:off x="0" y="1614556"/>
          <a:ext cx="6797675"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Potassium 3.4, Glucose 58</a:t>
          </a:r>
        </a:p>
      </dsp:txBody>
      <dsp:txXfrm>
        <a:off x="0" y="1614556"/>
        <a:ext cx="6797675" cy="806933"/>
      </dsp:txXfrm>
    </dsp:sp>
    <dsp:sp modelId="{34E04290-7238-3F4C-8F8A-2E4F4DF101F1}">
      <dsp:nvSpPr>
        <dsp:cNvPr id="0" name=""/>
        <dsp:cNvSpPr/>
      </dsp:nvSpPr>
      <dsp:spPr>
        <a:xfrm>
          <a:off x="0" y="2421489"/>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82B609-DDE1-9F4E-BB8B-2A6FC36611D9}">
      <dsp:nvSpPr>
        <dsp:cNvPr id="0" name=""/>
        <dsp:cNvSpPr/>
      </dsp:nvSpPr>
      <dsp:spPr>
        <a:xfrm>
          <a:off x="0" y="2421489"/>
          <a:ext cx="6797675"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Lactic normal, CRP elevated</a:t>
          </a:r>
        </a:p>
      </dsp:txBody>
      <dsp:txXfrm>
        <a:off x="0" y="2421489"/>
        <a:ext cx="6797675" cy="806933"/>
      </dsp:txXfrm>
    </dsp:sp>
    <dsp:sp modelId="{4D32EE6E-4862-CF4A-89E1-8F30B5AB3834}">
      <dsp:nvSpPr>
        <dsp:cNvPr id="0" name=""/>
        <dsp:cNvSpPr/>
      </dsp:nvSpPr>
      <dsp:spPr>
        <a:xfrm>
          <a:off x="0" y="3228422"/>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E54873-CFA0-2141-8A8A-1C7BE24C5D45}">
      <dsp:nvSpPr>
        <dsp:cNvPr id="0" name=""/>
        <dsp:cNvSpPr/>
      </dsp:nvSpPr>
      <dsp:spPr>
        <a:xfrm>
          <a:off x="0" y="3228422"/>
          <a:ext cx="6797675"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Urine: multiple markers for UTI</a:t>
          </a:r>
        </a:p>
      </dsp:txBody>
      <dsp:txXfrm>
        <a:off x="0" y="3228422"/>
        <a:ext cx="6797675" cy="806933"/>
      </dsp:txXfrm>
    </dsp:sp>
    <dsp:sp modelId="{89ADBAED-FEB5-8D45-AAE3-944321741CC2}">
      <dsp:nvSpPr>
        <dsp:cNvPr id="0" name=""/>
        <dsp:cNvSpPr/>
      </dsp:nvSpPr>
      <dsp:spPr>
        <a:xfrm>
          <a:off x="0" y="4035355"/>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C58F30-3C15-884D-862B-88D458E4ED97}">
      <dsp:nvSpPr>
        <dsp:cNvPr id="0" name=""/>
        <dsp:cNvSpPr/>
      </dsp:nvSpPr>
      <dsp:spPr>
        <a:xfrm>
          <a:off x="0" y="4035355"/>
          <a:ext cx="6797675"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Admitted for UTI and cellulitis as well as hypoglycemia</a:t>
          </a:r>
        </a:p>
      </dsp:txBody>
      <dsp:txXfrm>
        <a:off x="0" y="4035355"/>
        <a:ext cx="6797675" cy="806933"/>
      </dsp:txXfrm>
    </dsp:sp>
    <dsp:sp modelId="{4C35C661-76DB-7349-8251-2D96F32BD53D}">
      <dsp:nvSpPr>
        <dsp:cNvPr id="0" name=""/>
        <dsp:cNvSpPr/>
      </dsp:nvSpPr>
      <dsp:spPr>
        <a:xfrm>
          <a:off x="0" y="4842289"/>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E7FF9C-061B-D84A-AF4D-92060E2E055D}">
      <dsp:nvSpPr>
        <dsp:cNvPr id="0" name=""/>
        <dsp:cNvSpPr/>
      </dsp:nvSpPr>
      <dsp:spPr>
        <a:xfrm>
          <a:off x="0" y="4842289"/>
          <a:ext cx="6797675"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Cultures grew Klebsiella pneumonia</a:t>
          </a:r>
        </a:p>
      </dsp:txBody>
      <dsp:txXfrm>
        <a:off x="0" y="4842289"/>
        <a:ext cx="6797675" cy="80693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FF22FF-4E9B-DA44-A72F-EAD24BE85AA9}">
      <dsp:nvSpPr>
        <dsp:cNvPr id="0" name=""/>
        <dsp:cNvSpPr/>
      </dsp:nvSpPr>
      <dsp:spPr>
        <a:xfrm>
          <a:off x="0" y="33389"/>
          <a:ext cx="6582555" cy="794503"/>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Admitted due to high risk chest pain</a:t>
          </a:r>
        </a:p>
      </dsp:txBody>
      <dsp:txXfrm>
        <a:off x="38784" y="72173"/>
        <a:ext cx="6504987" cy="716935"/>
      </dsp:txXfrm>
    </dsp:sp>
    <dsp:sp modelId="{BA314605-49CC-CA4F-9CD7-8B78F30090F7}">
      <dsp:nvSpPr>
        <dsp:cNvPr id="0" name=""/>
        <dsp:cNvSpPr/>
      </dsp:nvSpPr>
      <dsp:spPr>
        <a:xfrm>
          <a:off x="0" y="885492"/>
          <a:ext cx="6582555" cy="794503"/>
        </a:xfrm>
        <a:prstGeom prst="roundRect">
          <a:avLst/>
        </a:prstGeom>
        <a:solidFill>
          <a:schemeClr val="accent2">
            <a:hueOff val="-299370"/>
            <a:satOff val="-135"/>
            <a:lumOff val="141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ECHO showed severe cardiomyopathy with EF 25% and severe diastolic failure</a:t>
          </a:r>
        </a:p>
      </dsp:txBody>
      <dsp:txXfrm>
        <a:off x="38784" y="924276"/>
        <a:ext cx="6504987" cy="716935"/>
      </dsp:txXfrm>
    </dsp:sp>
    <dsp:sp modelId="{F1D731A1-BD21-9F4B-A82E-68F76188695A}">
      <dsp:nvSpPr>
        <dsp:cNvPr id="0" name=""/>
        <dsp:cNvSpPr/>
      </dsp:nvSpPr>
      <dsp:spPr>
        <a:xfrm>
          <a:off x="0" y="1737595"/>
          <a:ext cx="6582555" cy="794503"/>
        </a:xfrm>
        <a:prstGeom prst="roundRect">
          <a:avLst/>
        </a:prstGeom>
        <a:solidFill>
          <a:schemeClr val="accent2">
            <a:hueOff val="-598740"/>
            <a:satOff val="-270"/>
            <a:lumOff val="28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No concerns for new MI</a:t>
          </a:r>
        </a:p>
      </dsp:txBody>
      <dsp:txXfrm>
        <a:off x="38784" y="1776379"/>
        <a:ext cx="6504987" cy="716935"/>
      </dsp:txXfrm>
    </dsp:sp>
    <dsp:sp modelId="{56BC3A72-69B0-8F44-9A0E-C29AD9A0D236}">
      <dsp:nvSpPr>
        <dsp:cNvPr id="0" name=""/>
        <dsp:cNvSpPr/>
      </dsp:nvSpPr>
      <dsp:spPr>
        <a:xfrm>
          <a:off x="0" y="2589699"/>
          <a:ext cx="6582555" cy="794503"/>
        </a:xfrm>
        <a:prstGeom prst="roundRect">
          <a:avLst/>
        </a:prstGeom>
        <a:solidFill>
          <a:schemeClr val="accent2">
            <a:hueOff val="-898110"/>
            <a:satOff val="-404"/>
            <a:lumOff val="423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Cardiology consulted and recommended outpatient evaluation for AICD</a:t>
          </a:r>
        </a:p>
      </dsp:txBody>
      <dsp:txXfrm>
        <a:off x="38784" y="2628483"/>
        <a:ext cx="6504987" cy="716935"/>
      </dsp:txXfrm>
    </dsp:sp>
    <dsp:sp modelId="{EC330F0E-5B62-1640-B929-979C12F2D13A}">
      <dsp:nvSpPr>
        <dsp:cNvPr id="0" name=""/>
        <dsp:cNvSpPr/>
      </dsp:nvSpPr>
      <dsp:spPr>
        <a:xfrm>
          <a:off x="0" y="3441802"/>
          <a:ext cx="6582555" cy="794503"/>
        </a:xfrm>
        <a:prstGeom prst="roundRect">
          <a:avLst/>
        </a:prstGeom>
        <a:solidFill>
          <a:schemeClr val="accent2">
            <a:hueOff val="-1197480"/>
            <a:satOff val="-539"/>
            <a:lumOff val="564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Incidentally found with pancytopenia so BM done and final path pending</a:t>
          </a:r>
        </a:p>
      </dsp:txBody>
      <dsp:txXfrm>
        <a:off x="38784" y="3480586"/>
        <a:ext cx="6504987" cy="716935"/>
      </dsp:txXfrm>
    </dsp:sp>
    <dsp:sp modelId="{A4677FE7-AD97-CD44-AABD-B499501E67C9}">
      <dsp:nvSpPr>
        <dsp:cNvPr id="0" name=""/>
        <dsp:cNvSpPr/>
      </dsp:nvSpPr>
      <dsp:spPr>
        <a:xfrm>
          <a:off x="0" y="4293905"/>
          <a:ext cx="6582555" cy="794503"/>
        </a:xfrm>
        <a:prstGeom prst="roundRect">
          <a:avLst/>
        </a:prstGeom>
        <a:solidFill>
          <a:schemeClr val="accent2">
            <a:hueOff val="-1496851"/>
            <a:satOff val="-674"/>
            <a:lumOff val="70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Also noted with cirrhosis, portal hypertension, and splenomegaly</a:t>
          </a:r>
        </a:p>
      </dsp:txBody>
      <dsp:txXfrm>
        <a:off x="38784" y="4332689"/>
        <a:ext cx="6504987" cy="716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BEE670-63FD-9742-94E7-09097B3B9E38}">
      <dsp:nvSpPr>
        <dsp:cNvPr id="0" name=""/>
        <dsp:cNvSpPr/>
      </dsp:nvSpPr>
      <dsp:spPr>
        <a:xfrm>
          <a:off x="0" y="311846"/>
          <a:ext cx="6797675" cy="119175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CBC and CMP normal</a:t>
          </a:r>
        </a:p>
      </dsp:txBody>
      <dsp:txXfrm>
        <a:off x="58177" y="370023"/>
        <a:ext cx="6681321" cy="1075400"/>
      </dsp:txXfrm>
    </dsp:sp>
    <dsp:sp modelId="{511236AD-0AC0-9F4F-9158-933F8758899F}">
      <dsp:nvSpPr>
        <dsp:cNvPr id="0" name=""/>
        <dsp:cNvSpPr/>
      </dsp:nvSpPr>
      <dsp:spPr>
        <a:xfrm>
          <a:off x="0" y="1590001"/>
          <a:ext cx="6797675" cy="1191754"/>
        </a:xfrm>
        <a:prstGeom prst="roundRect">
          <a:avLst/>
        </a:prstGeom>
        <a:solidFill>
          <a:schemeClr val="accent2">
            <a:hueOff val="-498950"/>
            <a:satOff val="-225"/>
            <a:lumOff val="235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Head CT normal</a:t>
          </a:r>
        </a:p>
      </dsp:txBody>
      <dsp:txXfrm>
        <a:off x="58177" y="1648178"/>
        <a:ext cx="6681321" cy="1075400"/>
      </dsp:txXfrm>
    </dsp:sp>
    <dsp:sp modelId="{A34E0E7F-CFED-1D4F-B324-3718798920DC}">
      <dsp:nvSpPr>
        <dsp:cNvPr id="0" name=""/>
        <dsp:cNvSpPr/>
      </dsp:nvSpPr>
      <dsp:spPr>
        <a:xfrm>
          <a:off x="0" y="2868156"/>
          <a:ext cx="6797675" cy="1191754"/>
        </a:xfrm>
        <a:prstGeom prst="roundRect">
          <a:avLst/>
        </a:prstGeom>
        <a:solidFill>
          <a:schemeClr val="accent2">
            <a:hueOff val="-997900"/>
            <a:satOff val="-449"/>
            <a:lumOff val="470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Urine drug screen with methamphetamines or amphetamines</a:t>
          </a:r>
        </a:p>
      </dsp:txBody>
      <dsp:txXfrm>
        <a:off x="58177" y="2926333"/>
        <a:ext cx="6681321" cy="1075400"/>
      </dsp:txXfrm>
    </dsp:sp>
    <dsp:sp modelId="{83ACE41D-B36E-F748-A03C-A92BB44C2275}">
      <dsp:nvSpPr>
        <dsp:cNvPr id="0" name=""/>
        <dsp:cNvSpPr/>
      </dsp:nvSpPr>
      <dsp:spPr>
        <a:xfrm>
          <a:off x="0" y="4146310"/>
          <a:ext cx="6797675" cy="1191754"/>
        </a:xfrm>
        <a:prstGeom prst="roundRect">
          <a:avLst/>
        </a:prstGeom>
        <a:solidFill>
          <a:schemeClr val="accent2">
            <a:hueOff val="-1496851"/>
            <a:satOff val="-674"/>
            <a:lumOff val="70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Discharged home with information and a prescription for Narcan.</a:t>
          </a:r>
        </a:p>
      </dsp:txBody>
      <dsp:txXfrm>
        <a:off x="58177" y="4204487"/>
        <a:ext cx="6681321" cy="10754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0A6FF-810F-4242-9651-E1E8D336D151}">
      <dsp:nvSpPr>
        <dsp:cNvPr id="0" name=""/>
        <dsp:cNvSpPr/>
      </dsp:nvSpPr>
      <dsp:spPr>
        <a:xfrm>
          <a:off x="0" y="488376"/>
          <a:ext cx="6797675" cy="113373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t>Most pacemakers and ICDs (implantable cardioverter defibrillators) are implanted in the upper left side of the chest.</a:t>
          </a:r>
          <a:endParaRPr lang="en-US" sz="1600" kern="1200" dirty="0"/>
        </a:p>
      </dsp:txBody>
      <dsp:txXfrm>
        <a:off x="55344" y="543720"/>
        <a:ext cx="6686987" cy="1023042"/>
      </dsp:txXfrm>
    </dsp:sp>
    <dsp:sp modelId="{FF8538F9-4DC8-764B-B9B7-955499E68D1A}">
      <dsp:nvSpPr>
        <dsp:cNvPr id="0" name=""/>
        <dsp:cNvSpPr/>
      </dsp:nvSpPr>
      <dsp:spPr>
        <a:xfrm>
          <a:off x="0" y="1668186"/>
          <a:ext cx="6797675" cy="1133730"/>
        </a:xfrm>
        <a:prstGeom prst="roundRect">
          <a:avLst/>
        </a:prstGeom>
        <a:solidFill>
          <a:schemeClr val="accent2">
            <a:hueOff val="-498950"/>
            <a:satOff val="-225"/>
            <a:lumOff val="235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t>During CPR, chest compressions are done in the center of the chest and should not affect a pacemaker or ICD that has been in place for a while. If your pacemaker has been inserted recently, there’s a small chance that the leads may be moved by vigorous chest compressions.</a:t>
          </a:r>
          <a:endParaRPr lang="en-US" sz="1600" kern="1200" dirty="0"/>
        </a:p>
      </dsp:txBody>
      <dsp:txXfrm>
        <a:off x="55344" y="1723530"/>
        <a:ext cx="6686987" cy="1023042"/>
      </dsp:txXfrm>
    </dsp:sp>
    <dsp:sp modelId="{A72F9E0C-3D83-1445-87F6-860A828B6050}">
      <dsp:nvSpPr>
        <dsp:cNvPr id="0" name=""/>
        <dsp:cNvSpPr/>
      </dsp:nvSpPr>
      <dsp:spPr>
        <a:xfrm>
          <a:off x="0" y="2847996"/>
          <a:ext cx="6797675" cy="1133730"/>
        </a:xfrm>
        <a:prstGeom prst="roundRect">
          <a:avLst/>
        </a:prstGeom>
        <a:solidFill>
          <a:schemeClr val="accent2">
            <a:hueOff val="-997900"/>
            <a:satOff val="-449"/>
            <a:lumOff val="470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t>If a defibrillator is available, it should be used immediately. It analyses the heart rhythm through externally placed pads, and if it detects that the heart has been restored to a normal rhythm by an ICD, it won’t deliver a shock. The ICDs won’t be damaged by the defibrillator.</a:t>
          </a:r>
          <a:endParaRPr lang="en-US" sz="1600" kern="1200" dirty="0"/>
        </a:p>
      </dsp:txBody>
      <dsp:txXfrm>
        <a:off x="55344" y="2903340"/>
        <a:ext cx="6686987" cy="1023042"/>
      </dsp:txXfrm>
    </dsp:sp>
    <dsp:sp modelId="{C4D2E35D-8467-184F-906C-43CDF463260C}">
      <dsp:nvSpPr>
        <dsp:cNvPr id="0" name=""/>
        <dsp:cNvSpPr/>
      </dsp:nvSpPr>
      <dsp:spPr>
        <a:xfrm>
          <a:off x="0" y="4027806"/>
          <a:ext cx="6797675" cy="1133730"/>
        </a:xfrm>
        <a:prstGeom prst="roundRect">
          <a:avLst/>
        </a:prstGeom>
        <a:solidFill>
          <a:schemeClr val="accent2">
            <a:hueOff val="-1496851"/>
            <a:satOff val="-674"/>
            <a:lumOff val="70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The AHA recommends that the responder allow 30 to 60 seconds for the implanted device to complete the therapy cycle before administering external defibrillation</a:t>
          </a:r>
        </a:p>
      </dsp:txBody>
      <dsp:txXfrm>
        <a:off x="55344" y="4083150"/>
        <a:ext cx="6686987" cy="10230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F86C4-D1E9-734E-8881-B0A742533A0F}">
      <dsp:nvSpPr>
        <dsp:cNvPr id="0" name=""/>
        <dsp:cNvSpPr/>
      </dsp:nvSpPr>
      <dsp:spPr>
        <a:xfrm>
          <a:off x="0" y="714"/>
          <a:ext cx="10058399" cy="106937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kern="1200" dirty="0"/>
            <a:t>Naloxone can quickly restore normal breathing and save the life of a person who is overdosing on opioids.</a:t>
          </a:r>
          <a:r>
            <a:rPr lang="en-US" sz="2000" b="0" i="0" kern="1200" dirty="0"/>
            <a:t> </a:t>
          </a:r>
          <a:endParaRPr lang="en-US" sz="2000" kern="1200" dirty="0"/>
        </a:p>
      </dsp:txBody>
      <dsp:txXfrm>
        <a:off x="52203" y="52917"/>
        <a:ext cx="9953993" cy="964972"/>
      </dsp:txXfrm>
    </dsp:sp>
    <dsp:sp modelId="{0E36CC7D-D843-F64F-9F54-E37A462CCAE4}">
      <dsp:nvSpPr>
        <dsp:cNvPr id="0" name=""/>
        <dsp:cNvSpPr/>
      </dsp:nvSpPr>
      <dsp:spPr>
        <a:xfrm>
          <a:off x="0" y="1084169"/>
          <a:ext cx="10058399" cy="106937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In 2017, over 47,600 people died from an overdose on opioid drugs, including prescription pain relievers, heroin, and fentanyl.</a:t>
          </a:r>
          <a:endParaRPr lang="en-US" sz="2000" kern="1200" dirty="0"/>
        </a:p>
      </dsp:txBody>
      <dsp:txXfrm>
        <a:off x="52203" y="1136372"/>
        <a:ext cx="9953993" cy="964972"/>
      </dsp:txXfrm>
    </dsp:sp>
    <dsp:sp modelId="{F1261281-4946-7B40-901E-DF4FA9A3DE67}">
      <dsp:nvSpPr>
        <dsp:cNvPr id="0" name=""/>
        <dsp:cNvSpPr/>
      </dsp:nvSpPr>
      <dsp:spPr>
        <a:xfrm>
          <a:off x="0" y="2167625"/>
          <a:ext cx="10058399" cy="106937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A naloxone distribution program in Massachusetts reduced opioid overdose deaths, without increasing opioid use, by an estimated 11 percent in the nineteen communities that implemented the program.</a:t>
          </a:r>
          <a:endParaRPr lang="en-US" sz="2000" kern="1200" dirty="0"/>
        </a:p>
      </dsp:txBody>
      <dsp:txXfrm>
        <a:off x="52203" y="2219828"/>
        <a:ext cx="9953993" cy="964972"/>
      </dsp:txXfrm>
    </dsp:sp>
    <dsp:sp modelId="{8F95BF9E-3DA8-CF41-AE19-C378A8415275}">
      <dsp:nvSpPr>
        <dsp:cNvPr id="0" name=""/>
        <dsp:cNvSpPr/>
      </dsp:nvSpPr>
      <dsp:spPr>
        <a:xfrm>
          <a:off x="0" y="3251080"/>
          <a:ext cx="10058399" cy="106937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A large-scale national study showed that opioid overdose deaths decreased by 14 percent in states after they enacted naloxone access laws.</a:t>
          </a:r>
          <a:endParaRPr lang="en-US" sz="2000" kern="1200" dirty="0"/>
        </a:p>
      </dsp:txBody>
      <dsp:txXfrm>
        <a:off x="52203" y="3303283"/>
        <a:ext cx="9953993" cy="9649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1532B-1301-8D42-8538-789347D2B2E5}">
      <dsp:nvSpPr>
        <dsp:cNvPr id="0" name=""/>
        <dsp:cNvSpPr/>
      </dsp:nvSpPr>
      <dsp:spPr>
        <a:xfrm>
          <a:off x="0" y="689"/>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17F3C5-A550-6246-89F5-334EEF921750}">
      <dsp:nvSpPr>
        <dsp:cNvPr id="0" name=""/>
        <dsp:cNvSpPr/>
      </dsp:nvSpPr>
      <dsp:spPr>
        <a:xfrm>
          <a:off x="0" y="689"/>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He was intubated on arrival to the ER with a 7.5cc ETT</a:t>
          </a:r>
        </a:p>
      </dsp:txBody>
      <dsp:txXfrm>
        <a:off x="0" y="689"/>
        <a:ext cx="6797675" cy="1129706"/>
      </dsp:txXfrm>
    </dsp:sp>
    <dsp:sp modelId="{F01BE27B-C16F-AE41-90A9-25C51313C1CE}">
      <dsp:nvSpPr>
        <dsp:cNvPr id="0" name=""/>
        <dsp:cNvSpPr/>
      </dsp:nvSpPr>
      <dsp:spPr>
        <a:xfrm>
          <a:off x="0" y="1130396"/>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7F02D5-3987-6344-A724-2FE51C475302}">
      <dsp:nvSpPr>
        <dsp:cNvPr id="0" name=""/>
        <dsp:cNvSpPr/>
      </dsp:nvSpPr>
      <dsp:spPr>
        <a:xfrm>
          <a:off x="0" y="1130396"/>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He received four more rounds of epinephrine and four round of bicarbonate</a:t>
          </a:r>
        </a:p>
      </dsp:txBody>
      <dsp:txXfrm>
        <a:off x="0" y="1130396"/>
        <a:ext cx="6797675" cy="1129706"/>
      </dsp:txXfrm>
    </dsp:sp>
    <dsp:sp modelId="{DABE0A94-E0F6-B249-8C11-B4FC0252D2D7}">
      <dsp:nvSpPr>
        <dsp:cNvPr id="0" name=""/>
        <dsp:cNvSpPr/>
      </dsp:nvSpPr>
      <dsp:spPr>
        <a:xfrm>
          <a:off x="0" y="2260102"/>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98A706-6E3B-9D40-B038-F5FB0DC10E52}">
      <dsp:nvSpPr>
        <dsp:cNvPr id="0" name=""/>
        <dsp:cNvSpPr/>
      </dsp:nvSpPr>
      <dsp:spPr>
        <a:xfrm>
          <a:off x="0" y="2260102"/>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Labs: WBC 14 with 7 bands, Potassium 3.3, glucose 390, lfts mildly elevated, troponin 0.33</a:t>
          </a:r>
        </a:p>
      </dsp:txBody>
      <dsp:txXfrm>
        <a:off x="0" y="2260102"/>
        <a:ext cx="6797675" cy="1129706"/>
      </dsp:txXfrm>
    </dsp:sp>
    <dsp:sp modelId="{74894244-B46A-E847-A3C9-52D904C25069}">
      <dsp:nvSpPr>
        <dsp:cNvPr id="0" name=""/>
        <dsp:cNvSpPr/>
      </dsp:nvSpPr>
      <dsp:spPr>
        <a:xfrm>
          <a:off x="0" y="3389809"/>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992503-D230-934D-B854-056C72C52445}">
      <dsp:nvSpPr>
        <dsp:cNvPr id="0" name=""/>
        <dsp:cNvSpPr/>
      </dsp:nvSpPr>
      <dsp:spPr>
        <a:xfrm>
          <a:off x="0" y="3389809"/>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No etiology for PEA found including a bedside ultrasound</a:t>
          </a:r>
        </a:p>
      </dsp:txBody>
      <dsp:txXfrm>
        <a:off x="0" y="3389809"/>
        <a:ext cx="6797675" cy="1129706"/>
      </dsp:txXfrm>
    </dsp:sp>
    <dsp:sp modelId="{498C6F11-D8CA-BA47-A3C6-1093E753E2B7}">
      <dsp:nvSpPr>
        <dsp:cNvPr id="0" name=""/>
        <dsp:cNvSpPr/>
      </dsp:nvSpPr>
      <dsp:spPr>
        <a:xfrm>
          <a:off x="0" y="4519515"/>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D66DED-FF6D-EC49-BE38-16D5AF462CBE}">
      <dsp:nvSpPr>
        <dsp:cNvPr id="0" name=""/>
        <dsp:cNvSpPr/>
      </dsp:nvSpPr>
      <dsp:spPr>
        <a:xfrm>
          <a:off x="0" y="4519515"/>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Code called </a:t>
          </a:r>
        </a:p>
      </dsp:txBody>
      <dsp:txXfrm>
        <a:off x="0" y="4519515"/>
        <a:ext cx="6797675" cy="11297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44B70-A840-6C49-9380-F04AF41BE062}">
      <dsp:nvSpPr>
        <dsp:cNvPr id="0" name=""/>
        <dsp:cNvSpPr/>
      </dsp:nvSpPr>
      <dsp:spPr>
        <a:xfrm>
          <a:off x="0" y="22896"/>
          <a:ext cx="6797675" cy="115202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Trauma Activation by criteria</a:t>
          </a:r>
        </a:p>
      </dsp:txBody>
      <dsp:txXfrm>
        <a:off x="56237" y="79133"/>
        <a:ext cx="6685201" cy="1039555"/>
      </dsp:txXfrm>
    </dsp:sp>
    <dsp:sp modelId="{E3385F2C-EE55-664D-A4DB-8AAAED6A8449}">
      <dsp:nvSpPr>
        <dsp:cNvPr id="0" name=""/>
        <dsp:cNvSpPr/>
      </dsp:nvSpPr>
      <dsp:spPr>
        <a:xfrm>
          <a:off x="0" y="1258446"/>
          <a:ext cx="6797675" cy="1152029"/>
        </a:xfrm>
        <a:prstGeom prst="roundRect">
          <a:avLst/>
        </a:prstGeom>
        <a:solidFill>
          <a:schemeClr val="accent2">
            <a:hueOff val="-748425"/>
            <a:satOff val="-337"/>
            <a:lumOff val="352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Labs unremarkable except for mildly elevated liver tests</a:t>
          </a:r>
        </a:p>
      </dsp:txBody>
      <dsp:txXfrm>
        <a:off x="56237" y="1314683"/>
        <a:ext cx="6685201" cy="1039555"/>
      </dsp:txXfrm>
    </dsp:sp>
    <dsp:sp modelId="{99B11757-D3D0-FA43-A009-BFD6A766E047}">
      <dsp:nvSpPr>
        <dsp:cNvPr id="0" name=""/>
        <dsp:cNvSpPr/>
      </dsp:nvSpPr>
      <dsp:spPr>
        <a:xfrm>
          <a:off x="0" y="2493995"/>
          <a:ext cx="6797675" cy="1152029"/>
        </a:xfrm>
        <a:prstGeom prst="roundRect">
          <a:avLst/>
        </a:prstGeom>
        <a:solidFill>
          <a:schemeClr val="accent2">
            <a:hueOff val="-1496851"/>
            <a:satOff val="-674"/>
            <a:lumOff val="70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Imaging:</a:t>
          </a:r>
        </a:p>
      </dsp:txBody>
      <dsp:txXfrm>
        <a:off x="56237" y="2550232"/>
        <a:ext cx="6685201" cy="1039555"/>
      </dsp:txXfrm>
    </dsp:sp>
    <dsp:sp modelId="{126C9A09-0B34-9B44-A40C-1622094E7F97}">
      <dsp:nvSpPr>
        <dsp:cNvPr id="0" name=""/>
        <dsp:cNvSpPr/>
      </dsp:nvSpPr>
      <dsp:spPr>
        <a:xfrm>
          <a:off x="0" y="3646025"/>
          <a:ext cx="6797675" cy="1980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a:t>Right displaced posterior rib fractures 3-6</a:t>
          </a:r>
        </a:p>
        <a:p>
          <a:pPr marL="228600" lvl="1" indent="-228600" algn="l" defTabSz="1022350">
            <a:lnSpc>
              <a:spcPct val="90000"/>
            </a:lnSpc>
            <a:spcBef>
              <a:spcPct val="0"/>
            </a:spcBef>
            <a:spcAft>
              <a:spcPct val="20000"/>
            </a:spcAft>
            <a:buChar char="•"/>
          </a:pPr>
          <a:r>
            <a:rPr lang="en-US" sz="2300" kern="1200"/>
            <a:t>Transverse process fracture at T2</a:t>
          </a:r>
        </a:p>
        <a:p>
          <a:pPr marL="228600" lvl="1" indent="-228600" algn="l" defTabSz="1022350">
            <a:lnSpc>
              <a:spcPct val="90000"/>
            </a:lnSpc>
            <a:spcBef>
              <a:spcPct val="0"/>
            </a:spcBef>
            <a:spcAft>
              <a:spcPct val="20000"/>
            </a:spcAft>
            <a:buChar char="•"/>
          </a:pPr>
          <a:r>
            <a:rPr lang="en-US" sz="2300" kern="1200"/>
            <a:t>Right pneumothorax</a:t>
          </a:r>
        </a:p>
        <a:p>
          <a:pPr marL="228600" lvl="1" indent="-228600" algn="l" defTabSz="1022350">
            <a:lnSpc>
              <a:spcPct val="90000"/>
            </a:lnSpc>
            <a:spcBef>
              <a:spcPct val="0"/>
            </a:spcBef>
            <a:spcAft>
              <a:spcPct val="20000"/>
            </a:spcAft>
            <a:buChar char="•"/>
          </a:pPr>
          <a:r>
            <a:rPr lang="en-US" sz="2300" kern="1200"/>
            <a:t>Contusion right parotid</a:t>
          </a:r>
        </a:p>
        <a:p>
          <a:pPr marL="228600" lvl="1" indent="-228600" algn="l" defTabSz="1022350">
            <a:lnSpc>
              <a:spcPct val="90000"/>
            </a:lnSpc>
            <a:spcBef>
              <a:spcPct val="0"/>
            </a:spcBef>
            <a:spcAft>
              <a:spcPct val="20000"/>
            </a:spcAft>
            <a:buChar char="•"/>
          </a:pPr>
          <a:r>
            <a:rPr lang="en-US" sz="2300" kern="1200"/>
            <a:t>Distal humerus fracture</a:t>
          </a:r>
        </a:p>
      </dsp:txBody>
      <dsp:txXfrm>
        <a:off x="0" y="3646025"/>
        <a:ext cx="6797675" cy="19809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3EE80-177F-0E4C-8071-66052C670D30}">
      <dsp:nvSpPr>
        <dsp:cNvPr id="0" name=""/>
        <dsp:cNvSpPr/>
      </dsp:nvSpPr>
      <dsp:spPr>
        <a:xfrm>
          <a:off x="0" y="64611"/>
          <a:ext cx="6797675" cy="100737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t>Pneumothorax</a:t>
          </a:r>
        </a:p>
      </dsp:txBody>
      <dsp:txXfrm>
        <a:off x="49176" y="113787"/>
        <a:ext cx="6699323" cy="909018"/>
      </dsp:txXfrm>
    </dsp:sp>
    <dsp:sp modelId="{21EF3690-755F-1D4B-92BC-93AFD415BCD9}">
      <dsp:nvSpPr>
        <dsp:cNvPr id="0" name=""/>
        <dsp:cNvSpPr/>
      </dsp:nvSpPr>
      <dsp:spPr>
        <a:xfrm>
          <a:off x="0" y="1192941"/>
          <a:ext cx="6797675" cy="1007370"/>
        </a:xfrm>
        <a:prstGeom prst="roundRect">
          <a:avLst/>
        </a:prstGeom>
        <a:solidFill>
          <a:schemeClr val="accent5">
            <a:hueOff val="-374225"/>
            <a:satOff val="169"/>
            <a:lumOff val="-176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t>Tension pneumothorax</a:t>
          </a:r>
        </a:p>
      </dsp:txBody>
      <dsp:txXfrm>
        <a:off x="49176" y="1242117"/>
        <a:ext cx="6699323" cy="909018"/>
      </dsp:txXfrm>
    </dsp:sp>
    <dsp:sp modelId="{160FB5C9-999B-A34E-8009-2A09B4FE5E7A}">
      <dsp:nvSpPr>
        <dsp:cNvPr id="0" name=""/>
        <dsp:cNvSpPr/>
      </dsp:nvSpPr>
      <dsp:spPr>
        <a:xfrm>
          <a:off x="0" y="2321271"/>
          <a:ext cx="6797675" cy="1007370"/>
        </a:xfrm>
        <a:prstGeom prst="roundRect">
          <a:avLst/>
        </a:prstGeom>
        <a:solidFill>
          <a:schemeClr val="accent5">
            <a:hueOff val="-748450"/>
            <a:satOff val="337"/>
            <a:lumOff val="-352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t>Hemothorax</a:t>
          </a:r>
        </a:p>
      </dsp:txBody>
      <dsp:txXfrm>
        <a:off x="49176" y="2370447"/>
        <a:ext cx="6699323" cy="909018"/>
      </dsp:txXfrm>
    </dsp:sp>
    <dsp:sp modelId="{91764B75-A643-5F43-9B53-07B29651E72E}">
      <dsp:nvSpPr>
        <dsp:cNvPr id="0" name=""/>
        <dsp:cNvSpPr/>
      </dsp:nvSpPr>
      <dsp:spPr>
        <a:xfrm>
          <a:off x="0" y="3449601"/>
          <a:ext cx="6797675" cy="1007370"/>
        </a:xfrm>
        <a:prstGeom prst="roundRect">
          <a:avLst/>
        </a:prstGeom>
        <a:solidFill>
          <a:schemeClr val="accent5">
            <a:hueOff val="-1122674"/>
            <a:satOff val="506"/>
            <a:lumOff val="-529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t>Aortic injury</a:t>
          </a:r>
        </a:p>
      </dsp:txBody>
      <dsp:txXfrm>
        <a:off x="49176" y="3498777"/>
        <a:ext cx="6699323" cy="909018"/>
      </dsp:txXfrm>
    </dsp:sp>
    <dsp:sp modelId="{64DD074C-12AC-CB46-A53D-1F50803629B3}">
      <dsp:nvSpPr>
        <dsp:cNvPr id="0" name=""/>
        <dsp:cNvSpPr/>
      </dsp:nvSpPr>
      <dsp:spPr>
        <a:xfrm>
          <a:off x="0" y="4577931"/>
          <a:ext cx="6797675" cy="1007370"/>
        </a:xfrm>
        <a:prstGeom prst="roundRect">
          <a:avLst/>
        </a:prstGeom>
        <a:solidFill>
          <a:schemeClr val="accent5">
            <a:hueOff val="-1496899"/>
            <a:satOff val="674"/>
            <a:lumOff val="-70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t>Cardiac injury</a:t>
          </a:r>
        </a:p>
      </dsp:txBody>
      <dsp:txXfrm>
        <a:off x="49176" y="4627107"/>
        <a:ext cx="6699323" cy="9090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D1885-BC96-1542-A0D6-A3905162E339}">
      <dsp:nvSpPr>
        <dsp:cNvPr id="0" name=""/>
        <dsp:cNvSpPr/>
      </dsp:nvSpPr>
      <dsp:spPr>
        <a:xfrm>
          <a:off x="0" y="689"/>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6A1E69-ACDC-1A49-A0FC-7EA18F2F7711}">
      <dsp:nvSpPr>
        <dsp:cNvPr id="0" name=""/>
        <dsp:cNvSpPr/>
      </dsp:nvSpPr>
      <dsp:spPr>
        <a:xfrm>
          <a:off x="0" y="689"/>
          <a:ext cx="6797675"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Exam: Unremarkable</a:t>
          </a:r>
        </a:p>
      </dsp:txBody>
      <dsp:txXfrm>
        <a:off x="0" y="689"/>
        <a:ext cx="6797675" cy="806933"/>
      </dsp:txXfrm>
    </dsp:sp>
    <dsp:sp modelId="{BC7386C8-29D6-BC4E-8767-F985E3B3731E}">
      <dsp:nvSpPr>
        <dsp:cNvPr id="0" name=""/>
        <dsp:cNvSpPr/>
      </dsp:nvSpPr>
      <dsp:spPr>
        <a:xfrm>
          <a:off x="0" y="807622"/>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13BECF-2953-CF45-820A-B26E7A4D69C3}">
      <dsp:nvSpPr>
        <dsp:cNvPr id="0" name=""/>
        <dsp:cNvSpPr/>
      </dsp:nvSpPr>
      <dsp:spPr>
        <a:xfrm>
          <a:off x="0" y="807622"/>
          <a:ext cx="6797675"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Labs: WBC elevated at 19.9, potassium 3.4</a:t>
          </a:r>
        </a:p>
      </dsp:txBody>
      <dsp:txXfrm>
        <a:off x="0" y="807622"/>
        <a:ext cx="6797675" cy="806933"/>
      </dsp:txXfrm>
    </dsp:sp>
    <dsp:sp modelId="{11BC29F8-E325-7749-BA6E-C3B25974D517}">
      <dsp:nvSpPr>
        <dsp:cNvPr id="0" name=""/>
        <dsp:cNvSpPr/>
      </dsp:nvSpPr>
      <dsp:spPr>
        <a:xfrm>
          <a:off x="0" y="1614556"/>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3277B2-851C-BD49-BA3B-78B7319B102C}">
      <dsp:nvSpPr>
        <dsp:cNvPr id="0" name=""/>
        <dsp:cNvSpPr/>
      </dsp:nvSpPr>
      <dsp:spPr>
        <a:xfrm>
          <a:off x="0" y="1614556"/>
          <a:ext cx="6797675"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Lactic acid elevated 3.1 and then improved to normal with hydration</a:t>
          </a:r>
        </a:p>
      </dsp:txBody>
      <dsp:txXfrm>
        <a:off x="0" y="1614556"/>
        <a:ext cx="6797675" cy="806933"/>
      </dsp:txXfrm>
    </dsp:sp>
    <dsp:sp modelId="{4594E3E6-5B59-0349-999D-D70A03891CE0}">
      <dsp:nvSpPr>
        <dsp:cNvPr id="0" name=""/>
        <dsp:cNvSpPr/>
      </dsp:nvSpPr>
      <dsp:spPr>
        <a:xfrm>
          <a:off x="0" y="2421489"/>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A7B3F0-DC06-5A41-9FE7-E1FE9F0AA00A}">
      <dsp:nvSpPr>
        <dsp:cNvPr id="0" name=""/>
        <dsp:cNvSpPr/>
      </dsp:nvSpPr>
      <dsp:spPr>
        <a:xfrm>
          <a:off x="0" y="2421489"/>
          <a:ext cx="6797675"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Urine drug screen with cocaine</a:t>
          </a:r>
        </a:p>
      </dsp:txBody>
      <dsp:txXfrm>
        <a:off x="0" y="2421489"/>
        <a:ext cx="6797675" cy="806933"/>
      </dsp:txXfrm>
    </dsp:sp>
    <dsp:sp modelId="{D2AC2493-49BC-354E-B448-4795CAEBED69}">
      <dsp:nvSpPr>
        <dsp:cNvPr id="0" name=""/>
        <dsp:cNvSpPr/>
      </dsp:nvSpPr>
      <dsp:spPr>
        <a:xfrm>
          <a:off x="0" y="3228422"/>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0D309A-24C3-ED44-9921-A9AD50FCBB44}">
      <dsp:nvSpPr>
        <dsp:cNvPr id="0" name=""/>
        <dsp:cNvSpPr/>
      </dsp:nvSpPr>
      <dsp:spPr>
        <a:xfrm>
          <a:off x="0" y="3228422"/>
          <a:ext cx="6797675"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CT head normal</a:t>
          </a:r>
        </a:p>
      </dsp:txBody>
      <dsp:txXfrm>
        <a:off x="0" y="3228422"/>
        <a:ext cx="6797675" cy="806933"/>
      </dsp:txXfrm>
    </dsp:sp>
    <dsp:sp modelId="{68A13392-626C-174C-8896-95F6DBD0D5F9}">
      <dsp:nvSpPr>
        <dsp:cNvPr id="0" name=""/>
        <dsp:cNvSpPr/>
      </dsp:nvSpPr>
      <dsp:spPr>
        <a:xfrm>
          <a:off x="0" y="4035355"/>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0CC45D-DB27-BC4C-BA63-7D8B35A3578B}">
      <dsp:nvSpPr>
        <dsp:cNvPr id="0" name=""/>
        <dsp:cNvSpPr/>
      </dsp:nvSpPr>
      <dsp:spPr>
        <a:xfrm>
          <a:off x="0" y="4035355"/>
          <a:ext cx="6797675"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CT of abdomen with right hydronephrosis and urine retention with UA concerning for UTI</a:t>
          </a:r>
        </a:p>
      </dsp:txBody>
      <dsp:txXfrm>
        <a:off x="0" y="4035355"/>
        <a:ext cx="6797675" cy="806933"/>
      </dsp:txXfrm>
    </dsp:sp>
    <dsp:sp modelId="{FFEF6BCF-D017-3A4A-A8F5-66B847EC5679}">
      <dsp:nvSpPr>
        <dsp:cNvPr id="0" name=""/>
        <dsp:cNvSpPr/>
      </dsp:nvSpPr>
      <dsp:spPr>
        <a:xfrm>
          <a:off x="0" y="4842289"/>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C0A602-2276-704A-846E-4BEEC330F494}">
      <dsp:nvSpPr>
        <dsp:cNvPr id="0" name=""/>
        <dsp:cNvSpPr/>
      </dsp:nvSpPr>
      <dsp:spPr>
        <a:xfrm>
          <a:off x="0" y="4842289"/>
          <a:ext cx="6797675"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Cultures all negative</a:t>
          </a:r>
        </a:p>
      </dsp:txBody>
      <dsp:txXfrm>
        <a:off x="0" y="4842289"/>
        <a:ext cx="6797675" cy="8069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11312-EAEE-B74F-AAAA-D23D98267362}">
      <dsp:nvSpPr>
        <dsp:cNvPr id="0" name=""/>
        <dsp:cNvSpPr/>
      </dsp:nvSpPr>
      <dsp:spPr>
        <a:xfrm>
          <a:off x="0" y="65577"/>
          <a:ext cx="6797675" cy="754777"/>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dirty="0"/>
            <a:t>The most common symptoms are:</a:t>
          </a:r>
          <a:endParaRPr lang="en-US" sz="1900" kern="1200" dirty="0"/>
        </a:p>
      </dsp:txBody>
      <dsp:txXfrm>
        <a:off x="36845" y="102422"/>
        <a:ext cx="6723985" cy="681087"/>
      </dsp:txXfrm>
    </dsp:sp>
    <dsp:sp modelId="{EE5472EA-49C7-4745-A255-B5A2971A626F}">
      <dsp:nvSpPr>
        <dsp:cNvPr id="0" name=""/>
        <dsp:cNvSpPr/>
      </dsp:nvSpPr>
      <dsp:spPr>
        <a:xfrm>
          <a:off x="0" y="820355"/>
          <a:ext cx="6797675"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b="0" i="0" kern="1200" dirty="0"/>
            <a:t>Diarrhea, Vomiting, Nausea</a:t>
          </a:r>
          <a:r>
            <a:rPr lang="en-US" sz="1500" kern="1200" dirty="0"/>
            <a:t>, </a:t>
          </a:r>
          <a:r>
            <a:rPr lang="en-US" sz="1500" b="0" i="0" kern="1200" dirty="0"/>
            <a:t>Stomach pain</a:t>
          </a:r>
          <a:endParaRPr lang="en-US" sz="1500" kern="1200" dirty="0"/>
        </a:p>
      </dsp:txBody>
      <dsp:txXfrm>
        <a:off x="0" y="820355"/>
        <a:ext cx="6797675" cy="314640"/>
      </dsp:txXfrm>
    </dsp:sp>
    <dsp:sp modelId="{D51F24A4-40FF-4342-B82D-110068EC61C9}">
      <dsp:nvSpPr>
        <dsp:cNvPr id="0" name=""/>
        <dsp:cNvSpPr/>
      </dsp:nvSpPr>
      <dsp:spPr>
        <a:xfrm>
          <a:off x="0" y="1134995"/>
          <a:ext cx="6797675" cy="754777"/>
        </a:xfrm>
        <a:prstGeom prst="roundRect">
          <a:avLst/>
        </a:prstGeom>
        <a:solidFill>
          <a:schemeClr val="accent2">
            <a:hueOff val="-299370"/>
            <a:satOff val="-135"/>
            <a:lumOff val="141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dirty="0"/>
            <a:t>Outbreaks are common</a:t>
          </a:r>
          <a:endParaRPr lang="en-US" sz="1900" kern="1200" dirty="0"/>
        </a:p>
      </dsp:txBody>
      <dsp:txXfrm>
        <a:off x="36845" y="1171840"/>
        <a:ext cx="6723985" cy="681087"/>
      </dsp:txXfrm>
    </dsp:sp>
    <dsp:sp modelId="{3C59FDBE-C2CE-4145-A63F-B9EA668698DE}">
      <dsp:nvSpPr>
        <dsp:cNvPr id="0" name=""/>
        <dsp:cNvSpPr/>
      </dsp:nvSpPr>
      <dsp:spPr>
        <a:xfrm>
          <a:off x="0" y="1944493"/>
          <a:ext cx="6797675" cy="754777"/>
        </a:xfrm>
        <a:prstGeom prst="roundRect">
          <a:avLst/>
        </a:prstGeom>
        <a:solidFill>
          <a:schemeClr val="accent2">
            <a:hueOff val="-598740"/>
            <a:satOff val="-270"/>
            <a:lumOff val="28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dirty="0"/>
            <a:t>The virus spreads very easily and quickly</a:t>
          </a:r>
          <a:endParaRPr lang="en-US" sz="1900" kern="1200" dirty="0"/>
        </a:p>
      </dsp:txBody>
      <dsp:txXfrm>
        <a:off x="36845" y="1981338"/>
        <a:ext cx="6723985" cy="681087"/>
      </dsp:txXfrm>
    </dsp:sp>
    <dsp:sp modelId="{7CBA771F-E209-8C47-9577-A466C359D84F}">
      <dsp:nvSpPr>
        <dsp:cNvPr id="0" name=""/>
        <dsp:cNvSpPr/>
      </dsp:nvSpPr>
      <dsp:spPr>
        <a:xfrm>
          <a:off x="0" y="2753990"/>
          <a:ext cx="6797675" cy="754777"/>
        </a:xfrm>
        <a:prstGeom prst="roundRect">
          <a:avLst/>
        </a:prstGeom>
        <a:solidFill>
          <a:schemeClr val="accent2">
            <a:hueOff val="-898110"/>
            <a:satOff val="-404"/>
            <a:lumOff val="423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dirty="0"/>
            <a:t>Norovirus spreads:</a:t>
          </a:r>
          <a:endParaRPr lang="en-US" sz="1900" kern="1200" dirty="0"/>
        </a:p>
      </dsp:txBody>
      <dsp:txXfrm>
        <a:off x="36845" y="2790835"/>
        <a:ext cx="6723985" cy="681087"/>
      </dsp:txXfrm>
    </dsp:sp>
    <dsp:sp modelId="{9C09C864-BBC0-E54F-B5F6-BFF990390479}">
      <dsp:nvSpPr>
        <dsp:cNvPr id="0" name=""/>
        <dsp:cNvSpPr/>
      </dsp:nvSpPr>
      <dsp:spPr>
        <a:xfrm>
          <a:off x="0" y="3508768"/>
          <a:ext cx="6797675" cy="511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b="0" i="0" kern="1200" dirty="0"/>
            <a:t>From infected people to others</a:t>
          </a:r>
          <a:endParaRPr lang="en-US" sz="1500" kern="1200" dirty="0"/>
        </a:p>
        <a:p>
          <a:pPr marL="114300" lvl="1" indent="-114300" algn="l" defTabSz="666750">
            <a:lnSpc>
              <a:spcPct val="90000"/>
            </a:lnSpc>
            <a:spcBef>
              <a:spcPct val="0"/>
            </a:spcBef>
            <a:spcAft>
              <a:spcPct val="20000"/>
            </a:spcAft>
            <a:buChar char="•"/>
          </a:pPr>
          <a:r>
            <a:rPr lang="en-US" sz="1500" b="0" i="0" kern="1200" dirty="0"/>
            <a:t>Through contaminated foods and surfaces</a:t>
          </a:r>
          <a:endParaRPr lang="en-US" sz="1500" kern="1200" dirty="0"/>
        </a:p>
      </dsp:txBody>
      <dsp:txXfrm>
        <a:off x="0" y="3508768"/>
        <a:ext cx="6797675" cy="511290"/>
      </dsp:txXfrm>
    </dsp:sp>
    <dsp:sp modelId="{17B8249A-377D-1C4D-9EE1-FC903C61A931}">
      <dsp:nvSpPr>
        <dsp:cNvPr id="0" name=""/>
        <dsp:cNvSpPr/>
      </dsp:nvSpPr>
      <dsp:spPr>
        <a:xfrm>
          <a:off x="0" y="4020058"/>
          <a:ext cx="6797675" cy="754777"/>
        </a:xfrm>
        <a:prstGeom prst="roundRect">
          <a:avLst/>
        </a:prstGeom>
        <a:solidFill>
          <a:schemeClr val="accent2">
            <a:hueOff val="-1197480"/>
            <a:satOff val="-539"/>
            <a:lumOff val="564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dirty="0"/>
            <a:t>Outbreaks can happen anytime, but they occur most often from November to April</a:t>
          </a:r>
          <a:endParaRPr lang="en-US" sz="1900" kern="1200" dirty="0"/>
        </a:p>
      </dsp:txBody>
      <dsp:txXfrm>
        <a:off x="36845" y="4056903"/>
        <a:ext cx="6723985" cy="681087"/>
      </dsp:txXfrm>
    </dsp:sp>
    <dsp:sp modelId="{23925C3D-0490-194D-97AD-327B4E53DB85}">
      <dsp:nvSpPr>
        <dsp:cNvPr id="0" name=""/>
        <dsp:cNvSpPr/>
      </dsp:nvSpPr>
      <dsp:spPr>
        <a:xfrm>
          <a:off x="0" y="4829556"/>
          <a:ext cx="6797675" cy="754777"/>
        </a:xfrm>
        <a:prstGeom prst="roundRect">
          <a:avLst/>
        </a:prstGeom>
        <a:solidFill>
          <a:schemeClr val="accent2">
            <a:hueOff val="-1496851"/>
            <a:satOff val="-674"/>
            <a:lumOff val="70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dirty="0"/>
            <a:t>Recent outbreak in Grand Canyon</a:t>
          </a:r>
          <a:endParaRPr lang="en-US" sz="1900" kern="1200" dirty="0"/>
        </a:p>
      </dsp:txBody>
      <dsp:txXfrm>
        <a:off x="36845" y="4866401"/>
        <a:ext cx="6723985" cy="6810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9C2DD-7F8D-A747-B1F0-659E1A88BABA}">
      <dsp:nvSpPr>
        <dsp:cNvPr id="0" name=""/>
        <dsp:cNvSpPr/>
      </dsp:nvSpPr>
      <dsp:spPr>
        <a:xfrm>
          <a:off x="0" y="689"/>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737B45-486E-584E-9601-CBCBC09575E0}">
      <dsp:nvSpPr>
        <dsp:cNvPr id="0" name=""/>
        <dsp:cNvSpPr/>
      </dsp:nvSpPr>
      <dsp:spPr>
        <a:xfrm>
          <a:off x="0" y="689"/>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1" u="sng" kern="1200" dirty="0"/>
            <a:t>CDC estimates Salmonella bacteria cause about 1.35 million infections, 26,500 hospitalizations, and 420 deaths in the United States every year. Food is the source for most of these illnesses.</a:t>
          </a:r>
          <a:endParaRPr lang="en-US" sz="1800" i="1" u="sng" kern="1200" dirty="0"/>
        </a:p>
      </dsp:txBody>
      <dsp:txXfrm>
        <a:off x="0" y="689"/>
        <a:ext cx="6797675" cy="1129706"/>
      </dsp:txXfrm>
    </dsp:sp>
    <dsp:sp modelId="{8E023188-7448-104D-8F17-2FB2DF89E542}">
      <dsp:nvSpPr>
        <dsp:cNvPr id="0" name=""/>
        <dsp:cNvSpPr/>
      </dsp:nvSpPr>
      <dsp:spPr>
        <a:xfrm>
          <a:off x="0" y="1130396"/>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65D783-4EDA-AC4D-8D69-608B337E7CE3}">
      <dsp:nvSpPr>
        <dsp:cNvPr id="0" name=""/>
        <dsp:cNvSpPr/>
      </dsp:nvSpPr>
      <dsp:spPr>
        <a:xfrm>
          <a:off x="0" y="1130396"/>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t>Most people who get ill from </a:t>
          </a:r>
          <a:r>
            <a:rPr lang="en-US" sz="1800" b="0" i="1" kern="1200" dirty="0"/>
            <a:t>Salmonella</a:t>
          </a:r>
          <a:r>
            <a:rPr lang="en-US" sz="1800" b="0" i="0" kern="1200" dirty="0"/>
            <a:t> have diarrhea, fever, and stomach cramps.</a:t>
          </a:r>
          <a:endParaRPr lang="en-US" sz="1800" kern="1200" dirty="0"/>
        </a:p>
      </dsp:txBody>
      <dsp:txXfrm>
        <a:off x="0" y="1130396"/>
        <a:ext cx="6797675" cy="1129706"/>
      </dsp:txXfrm>
    </dsp:sp>
    <dsp:sp modelId="{2EBBC652-B8EA-794C-A35B-C367655BC57F}">
      <dsp:nvSpPr>
        <dsp:cNvPr id="0" name=""/>
        <dsp:cNvSpPr/>
      </dsp:nvSpPr>
      <dsp:spPr>
        <a:xfrm>
          <a:off x="0" y="2260102"/>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919DB4-258F-DE41-95CD-30BCA3C07B9A}">
      <dsp:nvSpPr>
        <dsp:cNvPr id="0" name=""/>
        <dsp:cNvSpPr/>
      </dsp:nvSpPr>
      <dsp:spPr>
        <a:xfrm>
          <a:off x="0" y="2260102"/>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t>Symptoms usually begin </a:t>
          </a:r>
          <a:r>
            <a:rPr lang="en-US" sz="1800" b="1" i="1" u="sng" kern="1200" dirty="0"/>
            <a:t>6 hours to 6 days </a:t>
          </a:r>
          <a:r>
            <a:rPr lang="en-US" sz="1800" b="0" i="0" kern="1200" dirty="0"/>
            <a:t>after infection and last 4 to 7 days.</a:t>
          </a:r>
          <a:endParaRPr lang="en-US" sz="1800" kern="1200" dirty="0"/>
        </a:p>
      </dsp:txBody>
      <dsp:txXfrm>
        <a:off x="0" y="2260102"/>
        <a:ext cx="6797675" cy="1129706"/>
      </dsp:txXfrm>
    </dsp:sp>
    <dsp:sp modelId="{F49FFAE9-5043-F245-84DB-E982A99D91BE}">
      <dsp:nvSpPr>
        <dsp:cNvPr id="0" name=""/>
        <dsp:cNvSpPr/>
      </dsp:nvSpPr>
      <dsp:spPr>
        <a:xfrm>
          <a:off x="0" y="3389809"/>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21F8A7-23A7-404B-91ED-42B1C686E3DA}">
      <dsp:nvSpPr>
        <dsp:cNvPr id="0" name=""/>
        <dsp:cNvSpPr/>
      </dsp:nvSpPr>
      <dsp:spPr>
        <a:xfrm>
          <a:off x="0" y="3389809"/>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t>Most people recover without specific treatment and should not take antibiotics. Antibiotics are typically used only to treat people who have severe illness or who are at risk for it.</a:t>
          </a:r>
          <a:endParaRPr lang="en-US" sz="1800" kern="1200" dirty="0"/>
        </a:p>
      </dsp:txBody>
      <dsp:txXfrm>
        <a:off x="0" y="3389809"/>
        <a:ext cx="6797675" cy="1129706"/>
      </dsp:txXfrm>
    </dsp:sp>
    <dsp:sp modelId="{3D6719DA-7CAB-D444-8D54-B7F3BCA95A36}">
      <dsp:nvSpPr>
        <dsp:cNvPr id="0" name=""/>
        <dsp:cNvSpPr/>
      </dsp:nvSpPr>
      <dsp:spPr>
        <a:xfrm>
          <a:off x="0" y="4519515"/>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F3A595-D7D2-6141-9A1F-48C3E1FC9F86}">
      <dsp:nvSpPr>
        <dsp:cNvPr id="0" name=""/>
        <dsp:cNvSpPr/>
      </dsp:nvSpPr>
      <dsp:spPr>
        <a:xfrm>
          <a:off x="0" y="4519515"/>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t>Some people’s illness may be so severe that they need to be hospitalized.</a:t>
          </a:r>
          <a:endParaRPr lang="en-US" sz="1800" kern="1200" dirty="0"/>
        </a:p>
      </dsp:txBody>
      <dsp:txXfrm>
        <a:off x="0" y="4519515"/>
        <a:ext cx="6797675" cy="11297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10/26/22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60194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10/26/22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85591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10/26/22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47880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10/26/22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5847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10/26/22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15968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10/26/22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13927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10/26/22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31723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10/26/22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23914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10/26/22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65581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10/26/22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01095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10/26/22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88081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10/26/22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5609365"/>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sz="42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cdc.gov/parasites/transmission/index.html#tabs-1-3" TargetMode="External"/><Relationship Id="rId2" Type="http://schemas.openxmlformats.org/officeDocument/2006/relationships/hyperlink" Target="https://www.cdc.gov/foodsafety/diseases/index.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cdc.gov/salmonella" TargetMode="External"/><Relationship Id="rId2" Type="http://schemas.openxmlformats.org/officeDocument/2006/relationships/hyperlink" Target="https://www.cdc.gov/norovirus/" TargetMode="External"/><Relationship Id="rId1" Type="http://schemas.openxmlformats.org/officeDocument/2006/relationships/slideLayout" Target="../slideLayouts/slideLayout2.xml"/><Relationship Id="rId6" Type="http://schemas.openxmlformats.org/officeDocument/2006/relationships/hyperlink" Target="https://www.cdc.gov/foodsafety/diseases/staphylococcal.html" TargetMode="External"/><Relationship Id="rId5" Type="http://schemas.openxmlformats.org/officeDocument/2006/relationships/hyperlink" Target="https://www.cdc.gov/campylobacter" TargetMode="External"/><Relationship Id="rId4" Type="http://schemas.openxmlformats.org/officeDocument/2006/relationships/hyperlink" Target="https://www.cdc.gov/foodsafety/diseases/clostridium-perfringens.htm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www.cdc.gov/vibrio" TargetMode="External"/><Relationship Id="rId2" Type="http://schemas.openxmlformats.org/officeDocument/2006/relationships/hyperlink" Target="https://www.cdc.gov/foodsafety/symptoms.html#symptoms" TargetMode="External"/><Relationship Id="rId1" Type="http://schemas.openxmlformats.org/officeDocument/2006/relationships/slideLayout" Target="../slideLayouts/slideLayout2.xml"/><Relationship Id="rId6" Type="http://schemas.openxmlformats.org/officeDocument/2006/relationships/hyperlink" Target="https://www.cdc.gov/ecoli" TargetMode="External"/><Relationship Id="rId5" Type="http://schemas.openxmlformats.org/officeDocument/2006/relationships/hyperlink" Target="https://www.cdc.gov/listeria" TargetMode="External"/><Relationship Id="rId4" Type="http://schemas.openxmlformats.org/officeDocument/2006/relationships/hyperlink" Target="https://www.cdc.gov/botulism" TargetMode="Externa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3" Type="http://schemas.openxmlformats.org/officeDocument/2006/relationships/hyperlink" Target="https://www.fsis.usda.gov/wps/portal/fsis/topics/food-safety-education/get-answers/food-safety-fact-sheets/safe-food-handling/danger-zone-40-f-140-f/ct_index" TargetMode="External"/><Relationship Id="rId2" Type="http://schemas.openxmlformats.org/officeDocument/2006/relationships/hyperlink" Target="https://www.cdc.gov/foodsafety/foods-linked-illness.html#poultry"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www.epilepsy.com/learn/types-seizures"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AF4F2BA-3C03-4E2C-8ABC-0949B61B3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Neon 3D circle art">
            <a:extLst>
              <a:ext uri="{FF2B5EF4-FFF2-40B4-BE49-F238E27FC236}">
                <a16:creationId xmlns:a16="http://schemas.microsoft.com/office/drawing/2014/main" id="{AEEC5083-1D24-0448-6D17-51DED1BB5991}"/>
              </a:ext>
            </a:extLst>
          </p:cNvPr>
          <p:cNvPicPr>
            <a:picLocks noChangeAspect="1"/>
          </p:cNvPicPr>
          <p:nvPr/>
        </p:nvPicPr>
        <p:blipFill rotWithShape="1">
          <a:blip r:embed="rId2">
            <a:alphaModFix amt="35000"/>
          </a:blip>
          <a:srcRect t="10664" b="10664"/>
          <a:stretch/>
        </p:blipFill>
        <p:spPr>
          <a:xfrm>
            <a:off x="20" y="10"/>
            <a:ext cx="12191980" cy="6857990"/>
          </a:xfrm>
          <a:prstGeom prst="rect">
            <a:avLst/>
          </a:prstGeom>
        </p:spPr>
      </p:pic>
      <p:sp>
        <p:nvSpPr>
          <p:cNvPr id="2" name="Title 1">
            <a:extLst>
              <a:ext uri="{FF2B5EF4-FFF2-40B4-BE49-F238E27FC236}">
                <a16:creationId xmlns:a16="http://schemas.microsoft.com/office/drawing/2014/main" id="{B014C192-BC88-3BEA-D504-99EB76F3434D}"/>
              </a:ext>
            </a:extLst>
          </p:cNvPr>
          <p:cNvSpPr>
            <a:spLocks noGrp="1"/>
          </p:cNvSpPr>
          <p:nvPr>
            <p:ph type="ctrTitle"/>
          </p:nvPr>
        </p:nvSpPr>
        <p:spPr>
          <a:xfrm>
            <a:off x="1097280" y="758952"/>
            <a:ext cx="10058400" cy="3566160"/>
          </a:xfrm>
        </p:spPr>
        <p:txBody>
          <a:bodyPr>
            <a:normAutofit/>
          </a:bodyPr>
          <a:lstStyle/>
          <a:p>
            <a:r>
              <a:rPr lang="en-US" dirty="0">
                <a:solidFill>
                  <a:srgbClr val="FFFFFF"/>
                </a:solidFill>
              </a:rPr>
              <a:t>EMS Presentation</a:t>
            </a:r>
          </a:p>
        </p:txBody>
      </p:sp>
      <p:sp>
        <p:nvSpPr>
          <p:cNvPr id="3" name="Subtitle 2">
            <a:extLst>
              <a:ext uri="{FF2B5EF4-FFF2-40B4-BE49-F238E27FC236}">
                <a16:creationId xmlns:a16="http://schemas.microsoft.com/office/drawing/2014/main" id="{3DB5FDEB-0D76-7CE1-2C9C-1272BF43C3CF}"/>
              </a:ext>
            </a:extLst>
          </p:cNvPr>
          <p:cNvSpPr>
            <a:spLocks noGrp="1"/>
          </p:cNvSpPr>
          <p:nvPr>
            <p:ph type="subTitle" idx="1"/>
          </p:nvPr>
        </p:nvSpPr>
        <p:spPr>
          <a:xfrm>
            <a:off x="1100051" y="4645152"/>
            <a:ext cx="10058400" cy="1143000"/>
          </a:xfrm>
        </p:spPr>
        <p:txBody>
          <a:bodyPr>
            <a:normAutofit/>
          </a:bodyPr>
          <a:lstStyle/>
          <a:p>
            <a:r>
              <a:rPr lang="en-US" dirty="0">
                <a:solidFill>
                  <a:srgbClr val="FFFFFF"/>
                </a:solidFill>
              </a:rPr>
              <a:t>October 27, 2022</a:t>
            </a:r>
          </a:p>
        </p:txBody>
      </p:sp>
      <p:cxnSp>
        <p:nvCxnSpPr>
          <p:cNvPr id="18" name="Straight Connector 17">
            <a:extLst>
              <a:ext uri="{FF2B5EF4-FFF2-40B4-BE49-F238E27FC236}">
                <a16:creationId xmlns:a16="http://schemas.microsoft.com/office/drawing/2014/main" id="{A07787ED-5EDC-4C54-AD87-55B60D0FE3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footer rectangle">
            <a:extLst>
              <a:ext uri="{FF2B5EF4-FFF2-40B4-BE49-F238E27FC236}">
                <a16:creationId xmlns:a16="http://schemas.microsoft.com/office/drawing/2014/main" id="{B40A8CA7-7D5A-43B0-A1A0-B558ECA9E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011536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30296-CF77-3F26-0D36-DB580EE7B465}"/>
              </a:ext>
            </a:extLst>
          </p:cNvPr>
          <p:cNvSpPr>
            <a:spLocks noGrp="1"/>
          </p:cNvSpPr>
          <p:nvPr>
            <p:ph type="title"/>
          </p:nvPr>
        </p:nvSpPr>
        <p:spPr/>
        <p:txBody>
          <a:bodyPr/>
          <a:lstStyle/>
          <a:p>
            <a:r>
              <a:rPr lang="en-US" dirty="0"/>
              <a:t>EMS presentation</a:t>
            </a:r>
          </a:p>
        </p:txBody>
      </p:sp>
      <p:sp>
        <p:nvSpPr>
          <p:cNvPr id="3" name="Content Placeholder 2">
            <a:extLst>
              <a:ext uri="{FF2B5EF4-FFF2-40B4-BE49-F238E27FC236}">
                <a16:creationId xmlns:a16="http://schemas.microsoft.com/office/drawing/2014/main" id="{D3192F4F-9E30-A5DF-A4D7-06040CD2B273}"/>
              </a:ext>
            </a:extLst>
          </p:cNvPr>
          <p:cNvSpPr>
            <a:spLocks noGrp="1"/>
          </p:cNvSpPr>
          <p:nvPr>
            <p:ph idx="1"/>
          </p:nvPr>
        </p:nvSpPr>
        <p:spPr/>
        <p:txBody>
          <a:bodyPr/>
          <a:lstStyle/>
          <a:p>
            <a:r>
              <a:rPr lang="en-US" dirty="0"/>
              <a:t>Date: 10/8/2022</a:t>
            </a:r>
          </a:p>
          <a:p>
            <a:r>
              <a:rPr lang="en-US" dirty="0"/>
              <a:t>Address: 200 Cord 215</a:t>
            </a:r>
          </a:p>
          <a:p>
            <a:r>
              <a:rPr lang="en-US" dirty="0"/>
              <a:t>Team:</a:t>
            </a:r>
          </a:p>
          <a:p>
            <a:pPr lvl="1"/>
            <a:r>
              <a:rPr lang="en-US" dirty="0"/>
              <a:t>Cody Blair</a:t>
            </a:r>
          </a:p>
          <a:p>
            <a:pPr lvl="1"/>
            <a:r>
              <a:rPr lang="en-US" dirty="0"/>
              <a:t>Triston Quigley</a:t>
            </a:r>
          </a:p>
          <a:p>
            <a:pPr lvl="1"/>
            <a:r>
              <a:rPr lang="en-US" dirty="0"/>
              <a:t>Kevin Alvey</a:t>
            </a:r>
          </a:p>
          <a:p>
            <a:r>
              <a:rPr lang="en-US" dirty="0"/>
              <a:t>Call:  Possible stroke vs TIA.  Caller hung up.  No other information.</a:t>
            </a:r>
          </a:p>
        </p:txBody>
      </p:sp>
    </p:spTree>
    <p:extLst>
      <p:ext uri="{BB962C8B-B14F-4D97-AF65-F5344CB8AC3E}">
        <p14:creationId xmlns:p14="http://schemas.microsoft.com/office/powerpoint/2010/main" val="3826357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0ACEC71-F424-E2CA-F6FF-1F008AF4CA78}"/>
              </a:ext>
            </a:extLst>
          </p:cNvPr>
          <p:cNvSpPr>
            <a:spLocks noGrp="1"/>
          </p:cNvSpPr>
          <p:nvPr>
            <p:ph type="title"/>
          </p:nvPr>
        </p:nvSpPr>
        <p:spPr>
          <a:xfrm>
            <a:off x="1097280" y="286603"/>
            <a:ext cx="10058400" cy="1450757"/>
          </a:xfrm>
        </p:spPr>
        <p:txBody>
          <a:bodyPr anchor="ctr">
            <a:normAutofit/>
          </a:bodyPr>
          <a:lstStyle/>
          <a:p>
            <a:r>
              <a:rPr lang="en-US">
                <a:solidFill>
                  <a:srgbClr val="FFFFFF"/>
                </a:solidFill>
              </a:rPr>
              <a:t>EMS Assessment</a:t>
            </a:r>
          </a:p>
        </p:txBody>
      </p:sp>
      <p:sp>
        <p:nvSpPr>
          <p:cNvPr id="3" name="Content Placeholder 2">
            <a:extLst>
              <a:ext uri="{FF2B5EF4-FFF2-40B4-BE49-F238E27FC236}">
                <a16:creationId xmlns:a16="http://schemas.microsoft.com/office/drawing/2014/main" id="{2182DD5E-8A51-22B7-E5C2-E627D56B0465}"/>
              </a:ext>
            </a:extLst>
          </p:cNvPr>
          <p:cNvSpPr>
            <a:spLocks noGrp="1"/>
          </p:cNvSpPr>
          <p:nvPr>
            <p:ph idx="1"/>
          </p:nvPr>
        </p:nvSpPr>
        <p:spPr>
          <a:xfrm>
            <a:off x="1096963" y="2023963"/>
            <a:ext cx="10058400" cy="3845025"/>
          </a:xfrm>
        </p:spPr>
        <p:txBody>
          <a:bodyPr>
            <a:noAutofit/>
          </a:bodyPr>
          <a:lstStyle/>
          <a:p>
            <a:pPr>
              <a:lnSpc>
                <a:spcPct val="110000"/>
              </a:lnSpc>
            </a:pPr>
            <a:r>
              <a:rPr lang="en-US" sz="2000" dirty="0"/>
              <a:t>Vitals: HR 50, Pulse ox 80%, RR 8 weak/agonal, BG 133, GCS 8</a:t>
            </a:r>
          </a:p>
          <a:p>
            <a:pPr>
              <a:lnSpc>
                <a:spcPct val="110000"/>
              </a:lnSpc>
            </a:pPr>
            <a:r>
              <a:rPr lang="en-US" sz="2000" dirty="0"/>
              <a:t>Exam: Heart normal, lungs with poor breath sounds, unresponsive, pupils sluggish</a:t>
            </a:r>
          </a:p>
          <a:p>
            <a:pPr>
              <a:lnSpc>
                <a:spcPct val="110000"/>
              </a:lnSpc>
            </a:pPr>
            <a:r>
              <a:rPr lang="en-US" sz="2000" dirty="0"/>
              <a:t>Interventions: IO placed left tibia, bagged, CPR, oral airway, oxygen at 15L NC, epinephrine</a:t>
            </a:r>
          </a:p>
          <a:p>
            <a:pPr>
              <a:lnSpc>
                <a:spcPct val="110000"/>
              </a:lnSpc>
            </a:pPr>
            <a:r>
              <a:rPr lang="en-US" sz="2000" dirty="0"/>
              <a:t>Rhythms: PEA</a:t>
            </a:r>
          </a:p>
          <a:p>
            <a:pPr>
              <a:lnSpc>
                <a:spcPct val="110000"/>
              </a:lnSpc>
            </a:pPr>
            <a:r>
              <a:rPr lang="en-US" sz="2000" dirty="0"/>
              <a:t>Summary: Male in his 40s laying on the ground at gas station on concrete floor.  He appeared postictal from a seizure.  He was unable to communicate with EMS.  Only thing he said was that he could not breathe.  On arrival , he found an obese adult male on the ground.  He had poor skin color with central cyanosis noted on face and lips.  He was also clammy and cool to the touch.  He had sputum and light colored blood about the edge of his lips.  He was awake and appeared to have an open airway and maintaining.  He had fecal and urinary incontinence.  </a:t>
            </a:r>
          </a:p>
        </p:txBody>
      </p:sp>
      <p:sp>
        <p:nvSpPr>
          <p:cNvPr id="12" name="Rectangle 11">
            <a:extLst>
              <a:ext uri="{FF2B5EF4-FFF2-40B4-BE49-F238E27FC236}">
                <a16:creationId xmlns:a16="http://schemas.microsoft.com/office/drawing/2014/main" id="{359CEC61-F44B-43B3-B40F-AE38C5AF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62835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DE5E8-21C3-FB19-2FF1-879D850D6F8E}"/>
              </a:ext>
            </a:extLst>
          </p:cNvPr>
          <p:cNvSpPr>
            <a:spLocks noGrp="1"/>
          </p:cNvSpPr>
          <p:nvPr>
            <p:ph type="title"/>
          </p:nvPr>
        </p:nvSpPr>
        <p:spPr/>
        <p:txBody>
          <a:bodyPr/>
          <a:lstStyle/>
          <a:p>
            <a:r>
              <a:rPr lang="en-US" dirty="0"/>
              <a:t>EMS Assessment</a:t>
            </a:r>
          </a:p>
        </p:txBody>
      </p:sp>
      <p:sp>
        <p:nvSpPr>
          <p:cNvPr id="3" name="Content Placeholder 2">
            <a:extLst>
              <a:ext uri="{FF2B5EF4-FFF2-40B4-BE49-F238E27FC236}">
                <a16:creationId xmlns:a16="http://schemas.microsoft.com/office/drawing/2014/main" id="{17B79083-68A7-F418-F98D-CB274D5B690B}"/>
              </a:ext>
            </a:extLst>
          </p:cNvPr>
          <p:cNvSpPr>
            <a:spLocks noGrp="1"/>
          </p:cNvSpPr>
          <p:nvPr>
            <p:ph idx="1"/>
          </p:nvPr>
        </p:nvSpPr>
        <p:spPr/>
        <p:txBody>
          <a:bodyPr>
            <a:normAutofit/>
          </a:bodyPr>
          <a:lstStyle/>
          <a:p>
            <a:r>
              <a:rPr lang="en-US" sz="2000" dirty="0"/>
              <a:t>He was initially placed on high flow oxygen via a non-rebreather at 15L/min.  He was rolled to the right.  He appeared to become more aware of his surroundings as he was loaded onto the truck.  He was not oriented.  He then had another seizure.  He was ventilated via bag mask ventilation.  His oxygen dropped to 80%.  Second IO was successful.  Patient lost his pulse.  Chest compressions were started and epinephrine.  Care was transferred to the ER.</a:t>
            </a:r>
          </a:p>
        </p:txBody>
      </p:sp>
    </p:spTree>
    <p:extLst>
      <p:ext uri="{BB962C8B-B14F-4D97-AF65-F5344CB8AC3E}">
        <p14:creationId xmlns:p14="http://schemas.microsoft.com/office/powerpoint/2010/main" val="3514791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E7861E9-92DE-0CED-7C20-74129ACAC17A}"/>
              </a:ext>
            </a:extLst>
          </p:cNvPr>
          <p:cNvSpPr>
            <a:spLocks noGrp="1"/>
          </p:cNvSpPr>
          <p:nvPr>
            <p:ph type="title"/>
          </p:nvPr>
        </p:nvSpPr>
        <p:spPr>
          <a:xfrm>
            <a:off x="492370" y="516835"/>
            <a:ext cx="3084844" cy="5772840"/>
          </a:xfrm>
        </p:spPr>
        <p:txBody>
          <a:bodyPr anchor="ctr">
            <a:normAutofit/>
          </a:bodyPr>
          <a:lstStyle/>
          <a:p>
            <a:r>
              <a:rPr lang="en-US" sz="3600">
                <a:solidFill>
                  <a:schemeClr val="bg1"/>
                </a:solidFill>
              </a:rPr>
              <a:t>ER Evaluation</a:t>
            </a:r>
          </a:p>
        </p:txBody>
      </p:sp>
      <p:graphicFrame>
        <p:nvGraphicFramePr>
          <p:cNvPr id="5" name="Content Placeholder 2">
            <a:extLst>
              <a:ext uri="{FF2B5EF4-FFF2-40B4-BE49-F238E27FC236}">
                <a16:creationId xmlns:a16="http://schemas.microsoft.com/office/drawing/2014/main" id="{8A8F8731-6103-E961-C698-E6D3CEBDF465}"/>
              </a:ext>
            </a:extLst>
          </p:cNvPr>
          <p:cNvGraphicFramePr>
            <a:graphicFrameLocks noGrp="1"/>
          </p:cNvGraphicFramePr>
          <p:nvPr>
            <p:ph idx="1"/>
            <p:extLst>
              <p:ext uri="{D42A27DB-BD31-4B8C-83A1-F6EECF244321}">
                <p14:modId xmlns:p14="http://schemas.microsoft.com/office/powerpoint/2010/main" val="1853886267"/>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7297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DF687E-26BE-315A-5C67-9CBBF266E421}"/>
              </a:ext>
            </a:extLst>
          </p:cNvPr>
          <p:cNvSpPr>
            <a:spLocks noGrp="1"/>
          </p:cNvSpPr>
          <p:nvPr>
            <p:ph type="title"/>
          </p:nvPr>
        </p:nvSpPr>
        <p:spPr>
          <a:xfrm>
            <a:off x="1097280" y="286603"/>
            <a:ext cx="10058400" cy="1450757"/>
          </a:xfrm>
        </p:spPr>
        <p:txBody>
          <a:bodyPr anchor="ctr">
            <a:normAutofit/>
          </a:bodyPr>
          <a:lstStyle/>
          <a:p>
            <a:r>
              <a:rPr lang="en-US" dirty="0">
                <a:solidFill>
                  <a:srgbClr val="FFFFFF"/>
                </a:solidFill>
              </a:rPr>
              <a:t>Cardiac arrest and seizures</a:t>
            </a:r>
          </a:p>
        </p:txBody>
      </p:sp>
      <p:sp>
        <p:nvSpPr>
          <p:cNvPr id="3" name="Content Placeholder 2">
            <a:extLst>
              <a:ext uri="{FF2B5EF4-FFF2-40B4-BE49-F238E27FC236}">
                <a16:creationId xmlns:a16="http://schemas.microsoft.com/office/drawing/2014/main" id="{62BEFEDE-0721-35AC-ABDA-6C3D3A04DCF8}"/>
              </a:ext>
            </a:extLst>
          </p:cNvPr>
          <p:cNvSpPr>
            <a:spLocks noGrp="1"/>
          </p:cNvSpPr>
          <p:nvPr>
            <p:ph idx="1"/>
          </p:nvPr>
        </p:nvSpPr>
        <p:spPr>
          <a:xfrm>
            <a:off x="1096963" y="2675694"/>
            <a:ext cx="10058400" cy="3193294"/>
          </a:xfrm>
        </p:spPr>
        <p:txBody>
          <a:bodyPr>
            <a:noAutofit/>
          </a:bodyPr>
          <a:lstStyle/>
          <a:p>
            <a:pPr>
              <a:lnSpc>
                <a:spcPct val="110000"/>
              </a:lnSpc>
            </a:pPr>
            <a:r>
              <a:rPr lang="en-US" sz="2000" b="0" i="0" dirty="0">
                <a:effectLst/>
                <a:latin typeface="HelveticaNeue" panose="02000503000000020004" pitchFamily="2" charset="0"/>
              </a:rPr>
              <a:t>Among patients with epilepsy, sudden cardiac arrest (SCA) is recognized as a major cause of death. </a:t>
            </a:r>
          </a:p>
          <a:p>
            <a:pPr>
              <a:lnSpc>
                <a:spcPct val="110000"/>
              </a:lnSpc>
            </a:pPr>
            <a:r>
              <a:rPr lang="en-US" sz="2000" b="0" i="0" dirty="0">
                <a:effectLst/>
                <a:latin typeface="HelveticaNeue" panose="02000503000000020004" pitchFamily="2" charset="0"/>
              </a:rPr>
              <a:t>The cause of SCA in patients with epilepsy is not well understood, but it is considered the most common cause of epilepsy-related death.</a:t>
            </a:r>
            <a:endParaRPr lang="en-US" sz="2000" b="1" baseline="30000" dirty="0">
              <a:latin typeface="HelveticaNeue" panose="02000503000000020004" pitchFamily="2" charset="0"/>
            </a:endParaRPr>
          </a:p>
          <a:p>
            <a:pPr>
              <a:lnSpc>
                <a:spcPct val="110000"/>
              </a:lnSpc>
            </a:pPr>
            <a:r>
              <a:rPr lang="en-US" sz="2000" b="0" i="0" dirty="0">
                <a:effectLst/>
                <a:latin typeface="HelveticaNeue" panose="02000503000000020004" pitchFamily="2" charset="0"/>
              </a:rPr>
              <a:t>Among the general population, epilepsy is an independent risk factor for SCA compared with the general population. </a:t>
            </a:r>
          </a:p>
          <a:p>
            <a:pPr>
              <a:lnSpc>
                <a:spcPct val="110000"/>
              </a:lnSpc>
            </a:pPr>
            <a:r>
              <a:rPr lang="en-US" sz="2000" b="0" i="0" dirty="0">
                <a:effectLst/>
                <a:latin typeface="HelveticaNeue" panose="02000503000000020004" pitchFamily="2" charset="0"/>
              </a:rPr>
              <a:t>Epilepsy confers a 3-fold higher risk of SCA and is more common in patients suffering from SCA in the setting of normal left ventricular systolic function</a:t>
            </a:r>
            <a:endParaRPr lang="en-US" sz="2000" dirty="0"/>
          </a:p>
        </p:txBody>
      </p:sp>
      <p:sp>
        <p:nvSpPr>
          <p:cNvPr id="12" name="Rectangle 11">
            <a:extLst>
              <a:ext uri="{FF2B5EF4-FFF2-40B4-BE49-F238E27FC236}">
                <a16:creationId xmlns:a16="http://schemas.microsoft.com/office/drawing/2014/main" id="{9B834327-03F1-4931-8261-971373A5A6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92037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E5639D8-2C8B-58D1-8E03-1352F288BB97}"/>
              </a:ext>
            </a:extLst>
          </p:cNvPr>
          <p:cNvSpPr>
            <a:spLocks noGrp="1"/>
          </p:cNvSpPr>
          <p:nvPr>
            <p:ph type="title"/>
          </p:nvPr>
        </p:nvSpPr>
        <p:spPr>
          <a:xfrm>
            <a:off x="1097280" y="286603"/>
            <a:ext cx="10058400" cy="1450757"/>
          </a:xfrm>
        </p:spPr>
        <p:txBody>
          <a:bodyPr anchor="ctr">
            <a:normAutofit/>
          </a:bodyPr>
          <a:lstStyle/>
          <a:p>
            <a:r>
              <a:rPr lang="en-US" dirty="0">
                <a:solidFill>
                  <a:srgbClr val="FFFFFF"/>
                </a:solidFill>
              </a:rPr>
              <a:t>Seizures prior to arrest with EMS</a:t>
            </a:r>
          </a:p>
        </p:txBody>
      </p:sp>
      <p:sp>
        <p:nvSpPr>
          <p:cNvPr id="3" name="Content Placeholder 2">
            <a:extLst>
              <a:ext uri="{FF2B5EF4-FFF2-40B4-BE49-F238E27FC236}">
                <a16:creationId xmlns:a16="http://schemas.microsoft.com/office/drawing/2014/main" id="{04FCFC96-87DF-AEFC-8CB3-1B916D8EDE89}"/>
              </a:ext>
            </a:extLst>
          </p:cNvPr>
          <p:cNvSpPr>
            <a:spLocks noGrp="1"/>
          </p:cNvSpPr>
          <p:nvPr>
            <p:ph idx="1"/>
          </p:nvPr>
        </p:nvSpPr>
        <p:spPr>
          <a:xfrm>
            <a:off x="1096963" y="2371725"/>
            <a:ext cx="10058400" cy="3497263"/>
          </a:xfrm>
        </p:spPr>
        <p:txBody>
          <a:bodyPr>
            <a:noAutofit/>
          </a:bodyPr>
          <a:lstStyle/>
          <a:p>
            <a:r>
              <a:rPr lang="en-US" sz="2000" b="0" i="0" dirty="0">
                <a:effectLst/>
                <a:latin typeface="NexusSerif"/>
              </a:rPr>
              <a:t>From April 2012 to March 2020, 465 patients were studied in observational study.</a:t>
            </a:r>
          </a:p>
          <a:p>
            <a:r>
              <a:rPr lang="en-US" sz="2000" b="0" i="0" dirty="0">
                <a:effectLst/>
                <a:latin typeface="NexusSerif"/>
              </a:rPr>
              <a:t>The incidence of seizure-like activity at cardiac arrest onset was 12.7% (59/465) in all patients with nontraumatic, EMS-witnessed OHCA. </a:t>
            </a:r>
          </a:p>
          <a:p>
            <a:r>
              <a:rPr lang="en-US" sz="2000" b="0" i="0" dirty="0">
                <a:effectLst/>
                <a:latin typeface="NexusSerif"/>
              </a:rPr>
              <a:t>Seizure-like activity was common during shockable initial rhythm</a:t>
            </a:r>
          </a:p>
          <a:p>
            <a:r>
              <a:rPr lang="en-US" sz="2000" dirty="0">
                <a:latin typeface="NexusSerif"/>
              </a:rPr>
              <a:t>I</a:t>
            </a:r>
            <a:r>
              <a:rPr lang="en-US" sz="2000" b="0" i="0" dirty="0">
                <a:effectLst/>
                <a:latin typeface="NexusSerif"/>
              </a:rPr>
              <a:t>n patients with “sudden” OHCA; and in patients who were younger, male, or had a presumed cardiac etiology. </a:t>
            </a:r>
          </a:p>
          <a:p>
            <a:r>
              <a:rPr lang="en-US" sz="2000" dirty="0">
                <a:latin typeface="NexusSerif"/>
              </a:rPr>
              <a:t>Both </a:t>
            </a:r>
            <a:r>
              <a:rPr lang="en-US" sz="2000" b="0" i="0" dirty="0">
                <a:effectLst/>
                <a:latin typeface="NexusSerif"/>
              </a:rPr>
              <a:t>seizure-like activity and agonal breathing recorded during EMS-witnessed OHCA were associated with favorable outcomes if rhythm was shockable.</a:t>
            </a:r>
            <a:endParaRPr lang="en-US" sz="2000" dirty="0"/>
          </a:p>
        </p:txBody>
      </p:sp>
      <p:sp>
        <p:nvSpPr>
          <p:cNvPr id="12" name="Rectangle 11">
            <a:extLst>
              <a:ext uri="{FF2B5EF4-FFF2-40B4-BE49-F238E27FC236}">
                <a16:creationId xmlns:a16="http://schemas.microsoft.com/office/drawing/2014/main" id="{359CEC61-F44B-43B3-B40F-AE38C5AF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51228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Service dog tag">
            <a:extLst>
              <a:ext uri="{FF2B5EF4-FFF2-40B4-BE49-F238E27FC236}">
                <a16:creationId xmlns:a16="http://schemas.microsoft.com/office/drawing/2014/main" id="{C4258C45-18E5-CED4-D6A8-57D3E3475E11}"/>
              </a:ext>
            </a:extLst>
          </p:cNvPr>
          <p:cNvPicPr>
            <a:picLocks noChangeAspect="1"/>
          </p:cNvPicPr>
          <p:nvPr/>
        </p:nvPicPr>
        <p:blipFill rotWithShape="1">
          <a:blip r:embed="rId2"/>
          <a:srcRect t="13471" b="2259"/>
          <a:stretch/>
        </p:blipFill>
        <p:spPr>
          <a:xfrm>
            <a:off x="20" y="975"/>
            <a:ext cx="12191980" cy="6858000"/>
          </a:xfrm>
          <a:prstGeom prst="rect">
            <a:avLst/>
          </a:prstGeom>
        </p:spPr>
      </p:pic>
      <p:sp>
        <p:nvSpPr>
          <p:cNvPr id="11" name="Rectangle 10">
            <a:extLst>
              <a:ext uri="{FF2B5EF4-FFF2-40B4-BE49-F238E27FC236}">
                <a16:creationId xmlns:a16="http://schemas.microsoft.com/office/drawing/2014/main" id="{B94BE868-D43F-4940-8CE9-93D953A11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992622" y="-341385"/>
            <a:ext cx="6858003" cy="7540754"/>
          </a:xfrm>
          <a:prstGeom prst="rect">
            <a:avLst/>
          </a:prstGeom>
          <a:gradFill flip="none" rotWithShape="1">
            <a:gsLst>
              <a:gs pos="48000">
                <a:schemeClr val="tx1">
                  <a:alpha val="25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23909CB-AFDA-1791-3A25-6D722E8DFE81}"/>
              </a:ext>
            </a:extLst>
          </p:cNvPr>
          <p:cNvSpPr>
            <a:spLocks noGrp="1"/>
          </p:cNvSpPr>
          <p:nvPr>
            <p:ph type="ctrTitle"/>
          </p:nvPr>
        </p:nvSpPr>
        <p:spPr>
          <a:xfrm>
            <a:off x="8123416" y="1475234"/>
            <a:ext cx="3214307" cy="2901694"/>
          </a:xfrm>
        </p:spPr>
        <p:txBody>
          <a:bodyPr anchor="b">
            <a:normAutofit/>
          </a:bodyPr>
          <a:lstStyle/>
          <a:p>
            <a:r>
              <a:rPr lang="en-US" sz="4400" dirty="0">
                <a:solidFill>
                  <a:schemeClr val="bg1"/>
                </a:solidFill>
              </a:rPr>
              <a:t>EMS Case #3/7</a:t>
            </a:r>
          </a:p>
        </p:txBody>
      </p:sp>
      <p:sp>
        <p:nvSpPr>
          <p:cNvPr id="3" name="Subtitle 2">
            <a:extLst>
              <a:ext uri="{FF2B5EF4-FFF2-40B4-BE49-F238E27FC236}">
                <a16:creationId xmlns:a16="http://schemas.microsoft.com/office/drawing/2014/main" id="{096A03FE-FEC9-F77B-DE03-CA768BDE5E27}"/>
              </a:ext>
            </a:extLst>
          </p:cNvPr>
          <p:cNvSpPr>
            <a:spLocks noGrp="1"/>
          </p:cNvSpPr>
          <p:nvPr>
            <p:ph type="subTitle" idx="1"/>
          </p:nvPr>
        </p:nvSpPr>
        <p:spPr>
          <a:xfrm>
            <a:off x="8127750" y="4608576"/>
            <a:ext cx="3205640" cy="774186"/>
          </a:xfrm>
        </p:spPr>
        <p:txBody>
          <a:bodyPr anchor="t">
            <a:normAutofit/>
          </a:bodyPr>
          <a:lstStyle/>
          <a:p>
            <a:endParaRPr lang="en-US" sz="2000" dirty="0">
              <a:solidFill>
                <a:schemeClr val="bg1"/>
              </a:solidFill>
            </a:endParaRPr>
          </a:p>
        </p:txBody>
      </p:sp>
      <p:cxnSp>
        <p:nvCxnSpPr>
          <p:cNvPr id="13" name="Straight Connector 12">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706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BEB10-AF52-65F4-A545-46981991D773}"/>
              </a:ext>
            </a:extLst>
          </p:cNvPr>
          <p:cNvSpPr>
            <a:spLocks noGrp="1"/>
          </p:cNvSpPr>
          <p:nvPr>
            <p:ph type="title"/>
          </p:nvPr>
        </p:nvSpPr>
        <p:spPr/>
        <p:txBody>
          <a:bodyPr/>
          <a:lstStyle/>
          <a:p>
            <a:r>
              <a:rPr lang="en-US" dirty="0"/>
              <a:t>EMS Presentation</a:t>
            </a:r>
          </a:p>
        </p:txBody>
      </p:sp>
      <p:sp>
        <p:nvSpPr>
          <p:cNvPr id="3" name="Content Placeholder 2">
            <a:extLst>
              <a:ext uri="{FF2B5EF4-FFF2-40B4-BE49-F238E27FC236}">
                <a16:creationId xmlns:a16="http://schemas.microsoft.com/office/drawing/2014/main" id="{1CF9C95A-927B-140F-34D8-66C51E45FD02}"/>
              </a:ext>
            </a:extLst>
          </p:cNvPr>
          <p:cNvSpPr>
            <a:spLocks noGrp="1"/>
          </p:cNvSpPr>
          <p:nvPr>
            <p:ph idx="1"/>
          </p:nvPr>
        </p:nvSpPr>
        <p:spPr>
          <a:xfrm>
            <a:off x="1097280" y="1888177"/>
            <a:ext cx="10058400" cy="3980915"/>
          </a:xfrm>
        </p:spPr>
        <p:txBody>
          <a:bodyPr/>
          <a:lstStyle/>
          <a:p>
            <a:r>
              <a:rPr lang="en-US" dirty="0"/>
              <a:t>Date: 10/15/2022</a:t>
            </a:r>
          </a:p>
          <a:p>
            <a:r>
              <a:rPr lang="en-US" dirty="0"/>
              <a:t>Address:  79 W 170</a:t>
            </a:r>
          </a:p>
          <a:p>
            <a:r>
              <a:rPr lang="en-US" dirty="0"/>
              <a:t>Team:</a:t>
            </a:r>
          </a:p>
          <a:p>
            <a:pPr lvl="1"/>
            <a:r>
              <a:rPr lang="en-US" dirty="0"/>
              <a:t>Forest Matis</a:t>
            </a:r>
          </a:p>
          <a:p>
            <a:pPr lvl="1"/>
            <a:r>
              <a:rPr lang="en-US" dirty="0"/>
              <a:t>Tom Henderson</a:t>
            </a:r>
          </a:p>
          <a:p>
            <a:pPr lvl="1"/>
            <a:r>
              <a:rPr lang="en-US" dirty="0"/>
              <a:t>Stephanie Voorhees</a:t>
            </a:r>
          </a:p>
          <a:p>
            <a:pPr lvl="1"/>
            <a:r>
              <a:rPr lang="en-US" dirty="0"/>
              <a:t>Marco Rojas-Vargas</a:t>
            </a:r>
          </a:p>
          <a:p>
            <a:pPr lvl="1"/>
            <a:r>
              <a:rPr lang="en-US" dirty="0"/>
              <a:t>Cody Reece</a:t>
            </a:r>
          </a:p>
          <a:p>
            <a:r>
              <a:rPr lang="en-US" dirty="0"/>
              <a:t>Call:  Two vehicles in the ditch.  Multiple injuries.  High velocity.  Male and female not responding appropriately after being trapped and pinned.  Female is bleeding from her arm.  Male is speaking.  4 teenagers are out and doing okay.  </a:t>
            </a:r>
          </a:p>
        </p:txBody>
      </p:sp>
    </p:spTree>
    <p:extLst>
      <p:ext uri="{BB962C8B-B14F-4D97-AF65-F5344CB8AC3E}">
        <p14:creationId xmlns:p14="http://schemas.microsoft.com/office/powerpoint/2010/main" val="1173501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D8653-E10F-C9B4-622C-896DFB65ECE5}"/>
              </a:ext>
            </a:extLst>
          </p:cNvPr>
          <p:cNvSpPr>
            <a:spLocks noGrp="1"/>
          </p:cNvSpPr>
          <p:nvPr>
            <p:ph type="title"/>
          </p:nvPr>
        </p:nvSpPr>
        <p:spPr/>
        <p:txBody>
          <a:bodyPr/>
          <a:lstStyle/>
          <a:p>
            <a:r>
              <a:rPr lang="en-US" dirty="0"/>
              <a:t>EMS Assessment</a:t>
            </a:r>
          </a:p>
        </p:txBody>
      </p:sp>
      <p:sp>
        <p:nvSpPr>
          <p:cNvPr id="3" name="Content Placeholder 2">
            <a:extLst>
              <a:ext uri="{FF2B5EF4-FFF2-40B4-BE49-F238E27FC236}">
                <a16:creationId xmlns:a16="http://schemas.microsoft.com/office/drawing/2014/main" id="{8A8BE645-9522-79A7-C368-48AE54F88771}"/>
              </a:ext>
            </a:extLst>
          </p:cNvPr>
          <p:cNvSpPr>
            <a:spLocks noGrp="1"/>
          </p:cNvSpPr>
          <p:nvPr>
            <p:ph idx="1"/>
          </p:nvPr>
        </p:nvSpPr>
        <p:spPr/>
        <p:txBody>
          <a:bodyPr/>
          <a:lstStyle/>
          <a:p>
            <a:r>
              <a:rPr lang="en-US" dirty="0"/>
              <a:t>Additional information:  MVC rollover at MM 79 EB 1-70.  Two vehicles involved with possibly six victims.  Juveniles noted to be walking and talking.  Adults transported to GRH.  Vehicle had body damage consistent with rolling once.  All airbags deployed.  Minimal passenger compartment intrusion.  Toyota had all glass broken out and roof depressed about 8-10”.  It also appeared to have rolled.  Bed topper was sheared off with bed contents strewn widely, no airbag deployment.  Adult parties extricated using hydraulic spreader/cutter to remove passenger door.  </a:t>
            </a:r>
          </a:p>
          <a:p>
            <a:r>
              <a:rPr lang="en-US" dirty="0"/>
              <a:t>Vitals: HR 120, BP 154/107, RR22, Oxygen 97%, HCS 15</a:t>
            </a:r>
          </a:p>
          <a:p>
            <a:r>
              <a:rPr lang="en-US" dirty="0"/>
              <a:t>Interventions: IV and Fentanyl given</a:t>
            </a:r>
          </a:p>
          <a:p>
            <a:r>
              <a:rPr lang="en-US" dirty="0"/>
              <a:t>Additional Summary: Pt complained left arm and cervical pain.  She is short of breath due to the pain.  Abrasion noted to scalp.  Pain left clavicle with pain in mid left chest.  Pain noted in C7.  Left upper arm pain noted.  Transported C-collar/backboard/ETCO2.</a:t>
            </a:r>
          </a:p>
        </p:txBody>
      </p:sp>
    </p:spTree>
    <p:extLst>
      <p:ext uri="{BB962C8B-B14F-4D97-AF65-F5344CB8AC3E}">
        <p14:creationId xmlns:p14="http://schemas.microsoft.com/office/powerpoint/2010/main" val="2340157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1A76D47-7A3A-22AD-C953-C1596B0AF915}"/>
              </a:ext>
            </a:extLst>
          </p:cNvPr>
          <p:cNvSpPr>
            <a:spLocks noGrp="1"/>
          </p:cNvSpPr>
          <p:nvPr>
            <p:ph type="title"/>
          </p:nvPr>
        </p:nvSpPr>
        <p:spPr>
          <a:xfrm>
            <a:off x="492370" y="516835"/>
            <a:ext cx="3084844" cy="5772840"/>
          </a:xfrm>
        </p:spPr>
        <p:txBody>
          <a:bodyPr anchor="ctr">
            <a:normAutofit/>
          </a:bodyPr>
          <a:lstStyle/>
          <a:p>
            <a:r>
              <a:rPr lang="en-US" sz="3600">
                <a:solidFill>
                  <a:schemeClr val="bg1"/>
                </a:solidFill>
              </a:rPr>
              <a:t>ER Evaluation</a:t>
            </a:r>
          </a:p>
        </p:txBody>
      </p:sp>
      <p:graphicFrame>
        <p:nvGraphicFramePr>
          <p:cNvPr id="5" name="Content Placeholder 2">
            <a:extLst>
              <a:ext uri="{FF2B5EF4-FFF2-40B4-BE49-F238E27FC236}">
                <a16:creationId xmlns:a16="http://schemas.microsoft.com/office/drawing/2014/main" id="{A5E477FE-AFCA-31B3-7356-D138E8A4C5EA}"/>
              </a:ext>
            </a:extLst>
          </p:cNvPr>
          <p:cNvGraphicFramePr>
            <a:graphicFrameLocks noGrp="1"/>
          </p:cNvGraphicFramePr>
          <p:nvPr>
            <p:ph idx="1"/>
            <p:extLst>
              <p:ext uri="{D42A27DB-BD31-4B8C-83A1-F6EECF244321}">
                <p14:modId xmlns:p14="http://schemas.microsoft.com/office/powerpoint/2010/main" val="1124036282"/>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3798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1DDD2EF-C65B-FBA7-315C-A34DDFA7895D}"/>
              </a:ext>
            </a:extLst>
          </p:cNvPr>
          <p:cNvSpPr>
            <a:spLocks noGrp="1"/>
          </p:cNvSpPr>
          <p:nvPr>
            <p:ph type="ctrTitle"/>
          </p:nvPr>
        </p:nvSpPr>
        <p:spPr>
          <a:xfrm>
            <a:off x="1097280" y="758952"/>
            <a:ext cx="10058400" cy="3892168"/>
          </a:xfrm>
        </p:spPr>
        <p:txBody>
          <a:bodyPr>
            <a:normAutofit/>
          </a:bodyPr>
          <a:lstStyle/>
          <a:p>
            <a:r>
              <a:rPr lang="en-US" sz="9600" dirty="0">
                <a:solidFill>
                  <a:srgbClr val="FFFFFF"/>
                </a:solidFill>
              </a:rPr>
              <a:t>EMS Case #1/7</a:t>
            </a:r>
          </a:p>
        </p:txBody>
      </p:sp>
      <p:sp>
        <p:nvSpPr>
          <p:cNvPr id="10" name="Rectangle 9">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C1448728-ADC1-4D2A-D71B-807571427328}"/>
              </a:ext>
            </a:extLst>
          </p:cNvPr>
          <p:cNvSpPr>
            <a:spLocks noGrp="1"/>
          </p:cNvSpPr>
          <p:nvPr>
            <p:ph type="subTitle" idx="1"/>
          </p:nvPr>
        </p:nvSpPr>
        <p:spPr>
          <a:xfrm>
            <a:off x="1100051" y="5225240"/>
            <a:ext cx="10058400" cy="1143000"/>
          </a:xfrm>
        </p:spPr>
        <p:txBody>
          <a:bodyPr>
            <a:normAutofit/>
          </a:bodyPr>
          <a:lstStyle/>
          <a:p>
            <a:endParaRPr lang="en-US" dirty="0">
              <a:solidFill>
                <a:srgbClr val="FFFFFF"/>
              </a:solidFill>
            </a:endParaRPr>
          </a:p>
        </p:txBody>
      </p:sp>
    </p:spTree>
    <p:extLst>
      <p:ext uri="{BB962C8B-B14F-4D97-AF65-F5344CB8AC3E}">
        <p14:creationId xmlns:p14="http://schemas.microsoft.com/office/powerpoint/2010/main" val="538839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a folded shirt&#10;&#10;Description automatically generated with low confidence">
            <a:extLst>
              <a:ext uri="{FF2B5EF4-FFF2-40B4-BE49-F238E27FC236}">
                <a16:creationId xmlns:a16="http://schemas.microsoft.com/office/drawing/2014/main" id="{B319D8B7-AC8D-0BB4-881B-6885F4D42213}"/>
              </a:ext>
            </a:extLst>
          </p:cNvPr>
          <p:cNvPicPr>
            <a:picLocks noChangeAspect="1"/>
          </p:cNvPicPr>
          <p:nvPr/>
        </p:nvPicPr>
        <p:blipFill>
          <a:blip r:embed="rId2"/>
          <a:stretch>
            <a:fillRect/>
          </a:stretch>
        </p:blipFill>
        <p:spPr>
          <a:xfrm>
            <a:off x="172127" y="0"/>
            <a:ext cx="7772400" cy="4499009"/>
          </a:xfrm>
          <a:prstGeom prst="rect">
            <a:avLst/>
          </a:prstGeom>
        </p:spPr>
      </p:pic>
      <p:pic>
        <p:nvPicPr>
          <p:cNvPr id="11" name="Picture 10" descr="A picture containing person, wearing, x-ray film, close&#10;&#10;Description automatically generated">
            <a:extLst>
              <a:ext uri="{FF2B5EF4-FFF2-40B4-BE49-F238E27FC236}">
                <a16:creationId xmlns:a16="http://schemas.microsoft.com/office/drawing/2014/main" id="{34475D85-F3AB-03DD-854C-81B33608D8B1}"/>
              </a:ext>
            </a:extLst>
          </p:cNvPr>
          <p:cNvPicPr>
            <a:picLocks noChangeAspect="1"/>
          </p:cNvPicPr>
          <p:nvPr/>
        </p:nvPicPr>
        <p:blipFill>
          <a:blip r:embed="rId3"/>
          <a:stretch>
            <a:fillRect/>
          </a:stretch>
        </p:blipFill>
        <p:spPr>
          <a:xfrm>
            <a:off x="6751643" y="0"/>
            <a:ext cx="5440357" cy="6200775"/>
          </a:xfrm>
          <a:prstGeom prst="rect">
            <a:avLst/>
          </a:prstGeom>
        </p:spPr>
      </p:pic>
    </p:spTree>
    <p:extLst>
      <p:ext uri="{BB962C8B-B14F-4D97-AF65-F5344CB8AC3E}">
        <p14:creationId xmlns:p14="http://schemas.microsoft.com/office/powerpoint/2010/main" val="3695166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D85225-4221-4672-B1DE-C34BFFF5F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E72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A9E17F4-D011-7C80-D137-3EBD2981427C}"/>
              </a:ext>
            </a:extLst>
          </p:cNvPr>
          <p:cNvPicPr>
            <a:picLocks noChangeAspect="1"/>
          </p:cNvPicPr>
          <p:nvPr/>
        </p:nvPicPr>
        <p:blipFill rotWithShape="1">
          <a:blip r:embed="rId2"/>
          <a:srcRect t="7767" r="1" b="24118"/>
          <a:stretch/>
        </p:blipFill>
        <p:spPr>
          <a:xfrm>
            <a:off x="643467" y="643467"/>
            <a:ext cx="10905066" cy="5571066"/>
          </a:xfrm>
          <a:prstGeom prst="rect">
            <a:avLst/>
          </a:prstGeom>
        </p:spPr>
      </p:pic>
      <p:sp>
        <p:nvSpPr>
          <p:cNvPr id="12" name="Rectangle 11">
            <a:extLst>
              <a:ext uri="{FF2B5EF4-FFF2-40B4-BE49-F238E27FC236}">
                <a16:creationId xmlns:a16="http://schemas.microsoft.com/office/drawing/2014/main" id="{6FB55C46-EDB8-4EC2-AD52-94B111D3A9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88983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BE31B20-9A28-25E6-750A-69B37FF2E6DB}"/>
              </a:ext>
            </a:extLst>
          </p:cNvPr>
          <p:cNvSpPr>
            <a:spLocks noGrp="1"/>
          </p:cNvSpPr>
          <p:nvPr>
            <p:ph type="title"/>
          </p:nvPr>
        </p:nvSpPr>
        <p:spPr>
          <a:xfrm>
            <a:off x="1097280" y="286603"/>
            <a:ext cx="10058400" cy="1450757"/>
          </a:xfrm>
        </p:spPr>
        <p:txBody>
          <a:bodyPr anchor="ctr">
            <a:normAutofit/>
          </a:bodyPr>
          <a:lstStyle/>
          <a:p>
            <a:r>
              <a:rPr lang="en-US" dirty="0">
                <a:solidFill>
                  <a:srgbClr val="FFFFFF"/>
                </a:solidFill>
              </a:rPr>
              <a:t>Chest Trauma</a:t>
            </a:r>
          </a:p>
        </p:txBody>
      </p:sp>
      <p:sp>
        <p:nvSpPr>
          <p:cNvPr id="3" name="Content Placeholder 2">
            <a:extLst>
              <a:ext uri="{FF2B5EF4-FFF2-40B4-BE49-F238E27FC236}">
                <a16:creationId xmlns:a16="http://schemas.microsoft.com/office/drawing/2014/main" id="{C23B1B22-3750-9091-CF9D-E997D28FBDC5}"/>
              </a:ext>
            </a:extLst>
          </p:cNvPr>
          <p:cNvSpPr>
            <a:spLocks noGrp="1"/>
          </p:cNvSpPr>
          <p:nvPr>
            <p:ph idx="1"/>
          </p:nvPr>
        </p:nvSpPr>
        <p:spPr>
          <a:xfrm>
            <a:off x="1096963" y="2191603"/>
            <a:ext cx="10058400" cy="3677385"/>
          </a:xfrm>
        </p:spPr>
        <p:txBody>
          <a:bodyPr>
            <a:noAutofit/>
          </a:bodyPr>
          <a:lstStyle/>
          <a:p>
            <a:pPr>
              <a:lnSpc>
                <a:spcPct val="110000"/>
              </a:lnSpc>
            </a:pPr>
            <a:r>
              <a:rPr lang="en-US" sz="2000" b="0" i="0" dirty="0">
                <a:effectLst/>
                <a:latin typeface="Cambria" panose="02040503050406030204" pitchFamily="18" charset="0"/>
              </a:rPr>
              <a:t>Chest trauma resulting from blunt or penetrating mechanisms is common, occurring in approximately </a:t>
            </a:r>
            <a:r>
              <a:rPr lang="en-US" sz="2000" b="1" i="1" u="sng" dirty="0">
                <a:effectLst/>
                <a:latin typeface="Cambria" panose="02040503050406030204" pitchFamily="18" charset="0"/>
              </a:rPr>
              <a:t>10% of patients admitted to hospital </a:t>
            </a:r>
            <a:r>
              <a:rPr lang="en-US" sz="2000" b="0" i="0" dirty="0">
                <a:effectLst/>
                <a:latin typeface="Cambria" panose="02040503050406030204" pitchFamily="18" charset="0"/>
              </a:rPr>
              <a:t>following injury.</a:t>
            </a:r>
          </a:p>
          <a:p>
            <a:pPr>
              <a:lnSpc>
                <a:spcPct val="110000"/>
              </a:lnSpc>
            </a:pPr>
            <a:r>
              <a:rPr lang="en-US" sz="2000" b="0" i="0" dirty="0">
                <a:effectLst/>
                <a:latin typeface="Cambria" panose="02040503050406030204" pitchFamily="18" charset="0"/>
              </a:rPr>
              <a:t>The most common presentation of blunt chest trauma is </a:t>
            </a:r>
            <a:r>
              <a:rPr lang="en-US" sz="2000" b="1" i="0" u="sng" dirty="0">
                <a:effectLst/>
                <a:latin typeface="Cambria" panose="02040503050406030204" pitchFamily="18" charset="0"/>
              </a:rPr>
              <a:t>rib fractures.</a:t>
            </a:r>
            <a:r>
              <a:rPr lang="en-US" sz="2000" b="0" i="0" dirty="0">
                <a:effectLst/>
                <a:latin typeface="Cambria" panose="02040503050406030204" pitchFamily="18" charset="0"/>
              </a:rPr>
              <a:t> This most commonly occurs at the </a:t>
            </a:r>
            <a:r>
              <a:rPr lang="en-US" sz="2000" b="1" i="1" dirty="0">
                <a:effectLst/>
                <a:latin typeface="Cambria" panose="02040503050406030204" pitchFamily="18" charset="0"/>
              </a:rPr>
              <a:t>posterior </a:t>
            </a:r>
            <a:r>
              <a:rPr lang="en-US" sz="2000" b="0" i="0" dirty="0">
                <a:effectLst/>
                <a:latin typeface="Cambria" panose="02040503050406030204" pitchFamily="18" charset="0"/>
              </a:rPr>
              <a:t>aspect of the rib, the weakest point. With the significant amount of force required to break ribs and the associated energy transfer, damage to underlying tissues occurs resulting in injuries such as pulmonary contusions. Optimal management of rib fractures can prevent complications and reduce associated mortality.</a:t>
            </a:r>
            <a:endParaRPr lang="en-US" sz="2000" dirty="0">
              <a:latin typeface="Cambria" panose="02040503050406030204" pitchFamily="18" charset="0"/>
            </a:endParaRPr>
          </a:p>
          <a:p>
            <a:pPr>
              <a:lnSpc>
                <a:spcPct val="110000"/>
              </a:lnSpc>
            </a:pPr>
            <a:r>
              <a:rPr lang="en-US" sz="2000" b="0" i="0" dirty="0">
                <a:effectLst/>
                <a:latin typeface="Cambria" panose="02040503050406030204" pitchFamily="18" charset="0"/>
              </a:rPr>
              <a:t>The severity of chest injury is proportional to the number of ribs fractured. </a:t>
            </a:r>
            <a:r>
              <a:rPr lang="en-US" sz="2000" b="1" i="1" u="sng" dirty="0">
                <a:solidFill>
                  <a:srgbClr val="C00000"/>
                </a:solidFill>
                <a:effectLst/>
                <a:latin typeface="Cambria" panose="02040503050406030204" pitchFamily="18" charset="0"/>
              </a:rPr>
              <a:t>The baseline mortality for patients admitted to hospital following rib fractures is 10%, but this increases with each additional rib fractured, approaching 40% if &gt; 6 ribs are fractured </a:t>
            </a:r>
            <a:endParaRPr lang="en-US" sz="2000" b="1" i="1" u="sng" dirty="0">
              <a:solidFill>
                <a:srgbClr val="C00000"/>
              </a:solidFill>
            </a:endParaRPr>
          </a:p>
        </p:txBody>
      </p:sp>
      <p:sp>
        <p:nvSpPr>
          <p:cNvPr id="12" name="Rectangle 11">
            <a:extLst>
              <a:ext uri="{FF2B5EF4-FFF2-40B4-BE49-F238E27FC236}">
                <a16:creationId xmlns:a16="http://schemas.microsoft.com/office/drawing/2014/main" id="{9B834327-03F1-4931-8261-971373A5A6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34395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B1224-B099-5345-0F06-557EE8888041}"/>
              </a:ext>
            </a:extLst>
          </p:cNvPr>
          <p:cNvSpPr>
            <a:spLocks noGrp="1"/>
          </p:cNvSpPr>
          <p:nvPr>
            <p:ph type="title"/>
          </p:nvPr>
        </p:nvSpPr>
        <p:spPr/>
        <p:txBody>
          <a:bodyPr/>
          <a:lstStyle/>
          <a:p>
            <a:r>
              <a:rPr lang="en-US" dirty="0"/>
              <a:t>Chest Trauma</a:t>
            </a:r>
          </a:p>
        </p:txBody>
      </p:sp>
      <p:sp>
        <p:nvSpPr>
          <p:cNvPr id="3" name="Content Placeholder 2">
            <a:extLst>
              <a:ext uri="{FF2B5EF4-FFF2-40B4-BE49-F238E27FC236}">
                <a16:creationId xmlns:a16="http://schemas.microsoft.com/office/drawing/2014/main" id="{A8B27138-99CF-A1CE-3607-7907A635BD4F}"/>
              </a:ext>
            </a:extLst>
          </p:cNvPr>
          <p:cNvSpPr>
            <a:spLocks noGrp="1"/>
          </p:cNvSpPr>
          <p:nvPr>
            <p:ph idx="1"/>
          </p:nvPr>
        </p:nvSpPr>
        <p:spPr/>
        <p:txBody>
          <a:bodyPr>
            <a:noAutofit/>
          </a:bodyPr>
          <a:lstStyle/>
          <a:p>
            <a:r>
              <a:rPr lang="en-US" sz="2000" b="0" i="0" dirty="0">
                <a:solidFill>
                  <a:srgbClr val="212121"/>
                </a:solidFill>
                <a:effectLst/>
                <a:latin typeface="Cambria" panose="02040503050406030204" pitchFamily="18" charset="0"/>
              </a:rPr>
              <a:t>Thoracic paravertebral blocks (TPVB) enable the administration of local anesthetic to ventral and dorsal rami of ventral nerves within the paravertebral space. Analgesia can be achieved by intermittent injection, continuous infusion, or regular dosing through a catheter, which can produce a unilateral multilevel nerve blockade in contiguous dermatomes.</a:t>
            </a:r>
          </a:p>
          <a:p>
            <a:r>
              <a:rPr lang="en-US" sz="2000" b="0" i="0" dirty="0">
                <a:solidFill>
                  <a:srgbClr val="212121"/>
                </a:solidFill>
                <a:effectLst/>
                <a:latin typeface="Cambria" panose="02040503050406030204" pitchFamily="18" charset="0"/>
              </a:rPr>
              <a:t>TPVB has proven to be as effective as TEA for pain management in patients with unilateral rib fractures and may contribute to improved survival. </a:t>
            </a:r>
          </a:p>
          <a:p>
            <a:r>
              <a:rPr lang="en-US" sz="2000" b="0" i="0" dirty="0">
                <a:solidFill>
                  <a:srgbClr val="212121"/>
                </a:solidFill>
                <a:effectLst/>
                <a:latin typeface="Cambria" panose="02040503050406030204" pitchFamily="18" charset="0"/>
              </a:rPr>
              <a:t>Further, when compared with patients receiving intravenous patient-controlled analgesia (PCA), patients with TPVB reported lower pain scores; demonstrated superior respiratory parameters including FVC, FEV1/FVC, PaO2, and PaO2/FiO2; and experienced a lower incidence of nausea and vomiting.</a:t>
            </a:r>
            <a:endParaRPr lang="en-US" sz="2000" dirty="0"/>
          </a:p>
        </p:txBody>
      </p:sp>
    </p:spTree>
    <p:extLst>
      <p:ext uri="{BB962C8B-B14F-4D97-AF65-F5344CB8AC3E}">
        <p14:creationId xmlns:p14="http://schemas.microsoft.com/office/powerpoint/2010/main" val="2420708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86F5F7B-8FEC-203C-92AC-EFA2FC2F804B}"/>
              </a:ext>
            </a:extLst>
          </p:cNvPr>
          <p:cNvSpPr>
            <a:spLocks noGrp="1"/>
          </p:cNvSpPr>
          <p:nvPr>
            <p:ph type="title"/>
          </p:nvPr>
        </p:nvSpPr>
        <p:spPr>
          <a:xfrm>
            <a:off x="492370" y="516835"/>
            <a:ext cx="3084844" cy="5772840"/>
          </a:xfrm>
        </p:spPr>
        <p:txBody>
          <a:bodyPr anchor="ctr">
            <a:normAutofit/>
          </a:bodyPr>
          <a:lstStyle/>
          <a:p>
            <a:r>
              <a:rPr lang="en-US" sz="3600" dirty="0">
                <a:solidFill>
                  <a:schemeClr val="bg1"/>
                </a:solidFill>
              </a:rPr>
              <a:t>Other Considerations</a:t>
            </a:r>
          </a:p>
        </p:txBody>
      </p:sp>
      <p:graphicFrame>
        <p:nvGraphicFramePr>
          <p:cNvPr id="5" name="Content Placeholder 2">
            <a:extLst>
              <a:ext uri="{FF2B5EF4-FFF2-40B4-BE49-F238E27FC236}">
                <a16:creationId xmlns:a16="http://schemas.microsoft.com/office/drawing/2014/main" id="{ACE30694-5961-9ECE-FEC1-0EDD5EFFEE51}"/>
              </a:ext>
            </a:extLst>
          </p:cNvPr>
          <p:cNvGraphicFramePr>
            <a:graphicFrameLocks noGrp="1"/>
          </p:cNvGraphicFramePr>
          <p:nvPr>
            <p:ph idx="1"/>
            <p:extLst>
              <p:ext uri="{D42A27DB-BD31-4B8C-83A1-F6EECF244321}">
                <p14:modId xmlns:p14="http://schemas.microsoft.com/office/powerpoint/2010/main" val="3709971473"/>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6372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8AB0E94-E8C5-2D0D-856D-290D40A32345}"/>
              </a:ext>
            </a:extLst>
          </p:cNvPr>
          <p:cNvSpPr>
            <a:spLocks noGrp="1"/>
          </p:cNvSpPr>
          <p:nvPr>
            <p:ph type="ctrTitle"/>
          </p:nvPr>
        </p:nvSpPr>
        <p:spPr>
          <a:xfrm>
            <a:off x="965201" y="643467"/>
            <a:ext cx="6255026" cy="5054008"/>
          </a:xfrm>
        </p:spPr>
        <p:txBody>
          <a:bodyPr anchor="ctr">
            <a:normAutofit/>
          </a:bodyPr>
          <a:lstStyle/>
          <a:p>
            <a:pPr algn="r"/>
            <a:r>
              <a:rPr lang="en-US" dirty="0"/>
              <a:t>EMS Case #4/7</a:t>
            </a:r>
          </a:p>
        </p:txBody>
      </p:sp>
      <p:sp>
        <p:nvSpPr>
          <p:cNvPr id="3" name="Subtitle 2">
            <a:extLst>
              <a:ext uri="{FF2B5EF4-FFF2-40B4-BE49-F238E27FC236}">
                <a16:creationId xmlns:a16="http://schemas.microsoft.com/office/drawing/2014/main" id="{EED64346-2781-EFA8-677B-7EF72423B769}"/>
              </a:ext>
            </a:extLst>
          </p:cNvPr>
          <p:cNvSpPr>
            <a:spLocks noGrp="1"/>
          </p:cNvSpPr>
          <p:nvPr>
            <p:ph type="subTitle" idx="1"/>
          </p:nvPr>
        </p:nvSpPr>
        <p:spPr>
          <a:xfrm>
            <a:off x="7870995" y="643467"/>
            <a:ext cx="3341488" cy="5054008"/>
          </a:xfrm>
        </p:spPr>
        <p:txBody>
          <a:bodyPr anchor="ctr">
            <a:normAutofit/>
          </a:bodyPr>
          <a:lstStyle/>
          <a:p>
            <a:endParaRPr lang="en-US" dirty="0"/>
          </a:p>
        </p:txBody>
      </p:sp>
      <p:cxnSp>
        <p:nvCxnSpPr>
          <p:cNvPr id="10" name="Straight Connector 9">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B624C8D3-B9AD-4F4F-8554-4EAF3724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28618182"/>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54197-46D4-58C1-7B76-4F5509E9B3BC}"/>
              </a:ext>
            </a:extLst>
          </p:cNvPr>
          <p:cNvSpPr>
            <a:spLocks noGrp="1"/>
          </p:cNvSpPr>
          <p:nvPr>
            <p:ph type="title"/>
          </p:nvPr>
        </p:nvSpPr>
        <p:spPr/>
        <p:txBody>
          <a:bodyPr/>
          <a:lstStyle/>
          <a:p>
            <a:r>
              <a:rPr lang="en-US" dirty="0"/>
              <a:t>EMS Presentation</a:t>
            </a:r>
          </a:p>
        </p:txBody>
      </p:sp>
      <p:sp>
        <p:nvSpPr>
          <p:cNvPr id="3" name="Content Placeholder 2">
            <a:extLst>
              <a:ext uri="{FF2B5EF4-FFF2-40B4-BE49-F238E27FC236}">
                <a16:creationId xmlns:a16="http://schemas.microsoft.com/office/drawing/2014/main" id="{F42E9E53-CA76-AF61-45D7-26F2F00B8130}"/>
              </a:ext>
            </a:extLst>
          </p:cNvPr>
          <p:cNvSpPr>
            <a:spLocks noGrp="1"/>
          </p:cNvSpPr>
          <p:nvPr>
            <p:ph idx="1"/>
          </p:nvPr>
        </p:nvSpPr>
        <p:spPr/>
        <p:txBody>
          <a:bodyPr>
            <a:normAutofit/>
          </a:bodyPr>
          <a:lstStyle/>
          <a:p>
            <a:r>
              <a:rPr lang="en-US" sz="2000" dirty="0"/>
              <a:t>Date: October 14, 2022</a:t>
            </a:r>
          </a:p>
          <a:p>
            <a:r>
              <a:rPr lang="en-US" sz="2000" dirty="0"/>
              <a:t>Address: Exit 81 WB on ramp</a:t>
            </a:r>
          </a:p>
          <a:p>
            <a:r>
              <a:rPr lang="en-US" sz="2000" dirty="0"/>
              <a:t>Team:</a:t>
            </a:r>
          </a:p>
          <a:p>
            <a:pPr lvl="1"/>
            <a:r>
              <a:rPr lang="en-US" sz="2000" dirty="0"/>
              <a:t>Cody Reece</a:t>
            </a:r>
          </a:p>
          <a:p>
            <a:pPr lvl="1"/>
            <a:r>
              <a:rPr lang="en-US" sz="2000" dirty="0"/>
              <a:t>Triston Quigley</a:t>
            </a:r>
          </a:p>
          <a:p>
            <a:r>
              <a:rPr lang="en-US" sz="2000" dirty="0"/>
              <a:t>Call:  Wife is having a seizure.  Then report is that a 30-year-old is now unresponsive and not breathing.  No AED available.  </a:t>
            </a:r>
          </a:p>
        </p:txBody>
      </p:sp>
    </p:spTree>
    <p:extLst>
      <p:ext uri="{BB962C8B-B14F-4D97-AF65-F5344CB8AC3E}">
        <p14:creationId xmlns:p14="http://schemas.microsoft.com/office/powerpoint/2010/main" val="2781396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E7F2D-0F37-597E-FCDF-5E672D3EE37E}"/>
              </a:ext>
            </a:extLst>
          </p:cNvPr>
          <p:cNvSpPr>
            <a:spLocks noGrp="1"/>
          </p:cNvSpPr>
          <p:nvPr>
            <p:ph type="title"/>
          </p:nvPr>
        </p:nvSpPr>
        <p:spPr/>
        <p:txBody>
          <a:bodyPr/>
          <a:lstStyle/>
          <a:p>
            <a:r>
              <a:rPr lang="en-US" dirty="0"/>
              <a:t>EMS Assessment</a:t>
            </a:r>
          </a:p>
        </p:txBody>
      </p:sp>
      <p:sp>
        <p:nvSpPr>
          <p:cNvPr id="3" name="Content Placeholder 2">
            <a:extLst>
              <a:ext uri="{FF2B5EF4-FFF2-40B4-BE49-F238E27FC236}">
                <a16:creationId xmlns:a16="http://schemas.microsoft.com/office/drawing/2014/main" id="{F1070C7E-05FC-6AD6-E718-973D96270701}"/>
              </a:ext>
            </a:extLst>
          </p:cNvPr>
          <p:cNvSpPr>
            <a:spLocks noGrp="1"/>
          </p:cNvSpPr>
          <p:nvPr>
            <p:ph idx="1"/>
          </p:nvPr>
        </p:nvSpPr>
        <p:spPr/>
        <p:txBody>
          <a:bodyPr/>
          <a:lstStyle/>
          <a:p>
            <a:r>
              <a:rPr lang="en-US" dirty="0"/>
              <a:t>Vitals: HR 129, BP 105/57, RR 20, Oxygen 94%, BG 162, Temp 36.7, GCS 13</a:t>
            </a:r>
          </a:p>
          <a:p>
            <a:pPr lvl="1"/>
            <a:r>
              <a:rPr lang="en-US" dirty="0"/>
              <a:t>HR 133, BP 160/89, RR 14, Oxygen 99%, GCS 15</a:t>
            </a:r>
          </a:p>
          <a:p>
            <a:pPr lvl="1"/>
            <a:endParaRPr lang="en-US" dirty="0"/>
          </a:p>
          <a:p>
            <a:pPr marL="201168" lvl="1" indent="0">
              <a:buNone/>
            </a:pPr>
            <a:r>
              <a:rPr lang="en-US" dirty="0"/>
              <a:t>Exam: Exam normal but confused and not oriented to time</a:t>
            </a:r>
          </a:p>
          <a:p>
            <a:pPr marL="201168" lvl="1" indent="0">
              <a:buNone/>
            </a:pPr>
            <a:r>
              <a:rPr lang="en-US" dirty="0"/>
              <a:t>Interventions: IV, blood draw, NS bolus</a:t>
            </a:r>
          </a:p>
          <a:p>
            <a:pPr marL="201168" lvl="1" indent="0">
              <a:buNone/>
            </a:pPr>
            <a:endParaRPr lang="en-US" dirty="0"/>
          </a:p>
          <a:p>
            <a:pPr marL="201168" lvl="1" indent="0">
              <a:buNone/>
            </a:pPr>
            <a:r>
              <a:rPr lang="en-US" dirty="0"/>
              <a:t>Summary: 30-year-old female not conscious or breathing.  Dispatch told that CPR was in progress followed by 30 seconds later that patient was awake.  They had been traveling back to Parachute from Denver when his wife became stiff and would not respond.  She was having trouble breathing which lasted 1 minute.  PMH notable for no seizures.  Positive for migraine HA.  Only medication birth control.  Seen the day before for N/V/D and possible food poisoning.</a:t>
            </a:r>
          </a:p>
        </p:txBody>
      </p:sp>
    </p:spTree>
    <p:extLst>
      <p:ext uri="{BB962C8B-B14F-4D97-AF65-F5344CB8AC3E}">
        <p14:creationId xmlns:p14="http://schemas.microsoft.com/office/powerpoint/2010/main" val="373297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CED44F7-FD5E-C9BF-9CAE-D08D7FD8266F}"/>
              </a:ext>
            </a:extLst>
          </p:cNvPr>
          <p:cNvSpPr>
            <a:spLocks noGrp="1"/>
          </p:cNvSpPr>
          <p:nvPr>
            <p:ph type="title"/>
          </p:nvPr>
        </p:nvSpPr>
        <p:spPr>
          <a:xfrm>
            <a:off x="492370" y="516835"/>
            <a:ext cx="3084844" cy="5772840"/>
          </a:xfrm>
        </p:spPr>
        <p:txBody>
          <a:bodyPr anchor="ctr">
            <a:normAutofit/>
          </a:bodyPr>
          <a:lstStyle/>
          <a:p>
            <a:r>
              <a:rPr lang="en-US" sz="3600">
                <a:solidFill>
                  <a:schemeClr val="bg1"/>
                </a:solidFill>
              </a:rPr>
              <a:t>ER Evaluation</a:t>
            </a:r>
          </a:p>
        </p:txBody>
      </p:sp>
      <p:graphicFrame>
        <p:nvGraphicFramePr>
          <p:cNvPr id="5" name="Content Placeholder 2">
            <a:extLst>
              <a:ext uri="{FF2B5EF4-FFF2-40B4-BE49-F238E27FC236}">
                <a16:creationId xmlns:a16="http://schemas.microsoft.com/office/drawing/2014/main" id="{BC998FA4-FAC3-2C40-A978-EE0439F0DD42}"/>
              </a:ext>
            </a:extLst>
          </p:cNvPr>
          <p:cNvGraphicFramePr>
            <a:graphicFrameLocks noGrp="1"/>
          </p:cNvGraphicFramePr>
          <p:nvPr>
            <p:ph idx="1"/>
            <p:extLst>
              <p:ext uri="{D42A27DB-BD31-4B8C-83A1-F6EECF244321}">
                <p14:modId xmlns:p14="http://schemas.microsoft.com/office/powerpoint/2010/main" val="4259805633"/>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6548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B9391-87D6-84CB-D4E7-BA5A3242822A}"/>
              </a:ext>
            </a:extLst>
          </p:cNvPr>
          <p:cNvSpPr>
            <a:spLocks noGrp="1"/>
          </p:cNvSpPr>
          <p:nvPr>
            <p:ph type="title"/>
          </p:nvPr>
        </p:nvSpPr>
        <p:spPr/>
        <p:txBody>
          <a:bodyPr/>
          <a:lstStyle/>
          <a:p>
            <a:r>
              <a:rPr lang="en-US" dirty="0"/>
              <a:t>GI illnesses</a:t>
            </a:r>
          </a:p>
        </p:txBody>
      </p:sp>
      <p:sp>
        <p:nvSpPr>
          <p:cNvPr id="3" name="Content Placeholder 2">
            <a:extLst>
              <a:ext uri="{FF2B5EF4-FFF2-40B4-BE49-F238E27FC236}">
                <a16:creationId xmlns:a16="http://schemas.microsoft.com/office/drawing/2014/main" id="{391B36D6-F204-B4EC-FC5A-575BCA4CFD10}"/>
              </a:ext>
            </a:extLst>
          </p:cNvPr>
          <p:cNvSpPr>
            <a:spLocks noGrp="1"/>
          </p:cNvSpPr>
          <p:nvPr>
            <p:ph idx="1"/>
          </p:nvPr>
        </p:nvSpPr>
        <p:spPr>
          <a:xfrm>
            <a:off x="1097280" y="1957389"/>
            <a:ext cx="10058400" cy="3911704"/>
          </a:xfrm>
        </p:spPr>
        <p:txBody>
          <a:bodyPr>
            <a:noAutofit/>
          </a:bodyPr>
          <a:lstStyle/>
          <a:p>
            <a:r>
              <a:rPr lang="en-US" sz="2400" b="0" i="0" dirty="0">
                <a:solidFill>
                  <a:srgbClr val="0E1A30"/>
                </a:solidFill>
                <a:effectLst/>
                <a:latin typeface="Open Sans" panose="020B0606030504020204" pitchFamily="34" charset="0"/>
              </a:rPr>
              <a:t>1.  Can be acquired by consuming contaminated food or beverages, contact with contaminated recreational water, infected animals or their environments, or infected people</a:t>
            </a:r>
          </a:p>
          <a:p>
            <a:r>
              <a:rPr lang="en-US" sz="2400" dirty="0">
                <a:solidFill>
                  <a:srgbClr val="0E1A30"/>
                </a:solidFill>
                <a:latin typeface="Open Sans" panose="020B0606030504020204" pitchFamily="34" charset="0"/>
              </a:rPr>
              <a:t>2. </a:t>
            </a:r>
            <a:r>
              <a:rPr lang="en-US" sz="2400" b="0" i="0" dirty="0">
                <a:solidFill>
                  <a:srgbClr val="0E1A30"/>
                </a:solidFill>
                <a:effectLst/>
                <a:latin typeface="Open Sans" panose="020B0606030504020204" pitchFamily="34" charset="0"/>
              </a:rPr>
              <a:t>The Division of Disease Control monitors and investigates GI illnesses that are spread through food, water, person-to-person contact and contact with infected animals. </a:t>
            </a:r>
            <a:endParaRPr lang="en-US" sz="2400" dirty="0">
              <a:solidFill>
                <a:srgbClr val="0E1A30"/>
              </a:solidFill>
              <a:latin typeface="Open Sans" panose="020B0606030504020204" pitchFamily="34" charset="0"/>
            </a:endParaRPr>
          </a:p>
          <a:p>
            <a:r>
              <a:rPr lang="en-US" sz="2400" dirty="0">
                <a:solidFill>
                  <a:srgbClr val="0E1A30"/>
                </a:solidFill>
                <a:latin typeface="Open Sans" panose="020B0606030504020204" pitchFamily="34" charset="0"/>
              </a:rPr>
              <a:t>3. Botulism, Campylobacteriosis, Cholera, Cryptosporidiosis, E coli, Giardiasis, Hepatitis A, Leptospirosis, Listeriosis, Norovirus, Salmonella, Shigella, Staph, Typhoid, Vibrio</a:t>
            </a:r>
            <a:endParaRPr lang="en-US" sz="2400" dirty="0"/>
          </a:p>
        </p:txBody>
      </p:sp>
    </p:spTree>
    <p:extLst>
      <p:ext uri="{BB962C8B-B14F-4D97-AF65-F5344CB8AC3E}">
        <p14:creationId xmlns:p14="http://schemas.microsoft.com/office/powerpoint/2010/main" val="2321995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54644-FC88-FC52-B9EA-ADE07EB3BCD4}"/>
              </a:ext>
            </a:extLst>
          </p:cNvPr>
          <p:cNvSpPr>
            <a:spLocks noGrp="1"/>
          </p:cNvSpPr>
          <p:nvPr>
            <p:ph type="title"/>
          </p:nvPr>
        </p:nvSpPr>
        <p:spPr/>
        <p:txBody>
          <a:bodyPr/>
          <a:lstStyle/>
          <a:p>
            <a:r>
              <a:rPr lang="en-US" dirty="0"/>
              <a:t>EMS Presentation</a:t>
            </a:r>
          </a:p>
        </p:txBody>
      </p:sp>
      <p:sp>
        <p:nvSpPr>
          <p:cNvPr id="3" name="Content Placeholder 2">
            <a:extLst>
              <a:ext uri="{FF2B5EF4-FFF2-40B4-BE49-F238E27FC236}">
                <a16:creationId xmlns:a16="http://schemas.microsoft.com/office/drawing/2014/main" id="{8A48291E-3DDE-6CA7-ECE1-144B4E0E8A54}"/>
              </a:ext>
            </a:extLst>
          </p:cNvPr>
          <p:cNvSpPr>
            <a:spLocks noGrp="1"/>
          </p:cNvSpPr>
          <p:nvPr>
            <p:ph idx="1"/>
          </p:nvPr>
        </p:nvSpPr>
        <p:spPr/>
        <p:txBody>
          <a:bodyPr/>
          <a:lstStyle/>
          <a:p>
            <a:r>
              <a:rPr lang="en-US" dirty="0"/>
              <a:t>Date: September 9, 2022</a:t>
            </a:r>
          </a:p>
          <a:p>
            <a:r>
              <a:rPr lang="en-US" dirty="0"/>
              <a:t>Address: 106 Parachute Way</a:t>
            </a:r>
          </a:p>
          <a:p>
            <a:r>
              <a:rPr lang="en-US" dirty="0"/>
              <a:t>Team:</a:t>
            </a:r>
          </a:p>
          <a:p>
            <a:pPr lvl="1"/>
            <a:r>
              <a:rPr lang="en-US" dirty="0"/>
              <a:t>Cody Reece</a:t>
            </a:r>
          </a:p>
          <a:p>
            <a:pPr lvl="1"/>
            <a:r>
              <a:rPr lang="en-US" dirty="0"/>
              <a:t>Dean Perkins</a:t>
            </a:r>
          </a:p>
          <a:p>
            <a:pPr lvl="1"/>
            <a:r>
              <a:rPr lang="en-US" dirty="0"/>
              <a:t>Chase Spaid</a:t>
            </a:r>
          </a:p>
          <a:p>
            <a:r>
              <a:rPr lang="en-US" dirty="0"/>
              <a:t>Call: 37-year-old male not conscious.  He has taken an unknown substance.  Unknown if this was intentional or accidental.  She is pumping his chest.  </a:t>
            </a:r>
          </a:p>
        </p:txBody>
      </p:sp>
    </p:spTree>
    <p:extLst>
      <p:ext uri="{BB962C8B-B14F-4D97-AF65-F5344CB8AC3E}">
        <p14:creationId xmlns:p14="http://schemas.microsoft.com/office/powerpoint/2010/main" val="2523982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62C57-18CD-116D-9BAD-E4B9C86D2FBD}"/>
              </a:ext>
            </a:extLst>
          </p:cNvPr>
          <p:cNvSpPr>
            <a:spLocks noGrp="1"/>
          </p:cNvSpPr>
          <p:nvPr>
            <p:ph type="title"/>
          </p:nvPr>
        </p:nvSpPr>
        <p:spPr/>
        <p:txBody>
          <a:bodyPr/>
          <a:lstStyle/>
          <a:p>
            <a:r>
              <a:rPr lang="en-US" dirty="0"/>
              <a:t>Food Born GI illnesses</a:t>
            </a:r>
          </a:p>
        </p:txBody>
      </p:sp>
      <p:sp>
        <p:nvSpPr>
          <p:cNvPr id="3" name="Content Placeholder 2">
            <a:extLst>
              <a:ext uri="{FF2B5EF4-FFF2-40B4-BE49-F238E27FC236}">
                <a16:creationId xmlns:a16="http://schemas.microsoft.com/office/drawing/2014/main" id="{513BCEA7-DAC5-CA91-1B6C-D3EF049A9E97}"/>
              </a:ext>
            </a:extLst>
          </p:cNvPr>
          <p:cNvSpPr>
            <a:spLocks noGrp="1"/>
          </p:cNvSpPr>
          <p:nvPr>
            <p:ph idx="1"/>
          </p:nvPr>
        </p:nvSpPr>
        <p:spPr/>
        <p:txBody>
          <a:bodyPr/>
          <a:lstStyle/>
          <a:p>
            <a:pPr algn="l"/>
            <a:r>
              <a:rPr lang="en-US" b="0" i="0" dirty="0">
                <a:solidFill>
                  <a:srgbClr val="000000"/>
                </a:solidFill>
                <a:effectLst/>
                <a:latin typeface="Open Sans" panose="020B0606030504020204" pitchFamily="34" charset="0"/>
              </a:rPr>
              <a:t>Many different </a:t>
            </a:r>
            <a:r>
              <a:rPr lang="en-US" b="0" i="0" u="sng" dirty="0">
                <a:solidFill>
                  <a:srgbClr val="075290"/>
                </a:solidFill>
                <a:effectLst/>
                <a:latin typeface="Open Sans" panose="020B0606030504020204" pitchFamily="34" charset="0"/>
                <a:hlinkClick r:id="rId2"/>
              </a:rPr>
              <a:t>disease-causing germs</a:t>
            </a:r>
            <a:r>
              <a:rPr lang="en-US" b="0" i="0" dirty="0">
                <a:solidFill>
                  <a:srgbClr val="000000"/>
                </a:solidFill>
                <a:effectLst/>
                <a:latin typeface="Open Sans" panose="020B0606030504020204" pitchFamily="34" charset="0"/>
              </a:rPr>
              <a:t> can contaminate foods, so there are many different foodborne infections (also called foodborne disease or food poisoning).</a:t>
            </a:r>
          </a:p>
          <a:p>
            <a:pPr algn="l">
              <a:buFont typeface="Arial" panose="020B0604020202020204" pitchFamily="34" charset="0"/>
              <a:buChar char="•"/>
            </a:pPr>
            <a:r>
              <a:rPr lang="en-US" b="0" i="0" dirty="0">
                <a:solidFill>
                  <a:srgbClr val="000000"/>
                </a:solidFill>
                <a:effectLst/>
                <a:latin typeface="Open Sans" panose="020B0606030504020204" pitchFamily="34" charset="0"/>
              </a:rPr>
              <a:t>Researchers have identified more than 250 foodborne diseases.</a:t>
            </a:r>
          </a:p>
          <a:p>
            <a:pPr algn="l">
              <a:buFont typeface="Arial" panose="020B0604020202020204" pitchFamily="34" charset="0"/>
              <a:buChar char="•"/>
            </a:pPr>
            <a:r>
              <a:rPr lang="en-US" b="0" i="0" dirty="0">
                <a:solidFill>
                  <a:srgbClr val="000000"/>
                </a:solidFill>
                <a:effectLst/>
                <a:latin typeface="Open Sans" panose="020B0606030504020204" pitchFamily="34" charset="0"/>
              </a:rPr>
              <a:t>Most of them are infections, caused by a variety of bacteria, viruses, and </a:t>
            </a:r>
            <a:r>
              <a:rPr lang="en-US" b="0" i="0" u="sng" dirty="0">
                <a:solidFill>
                  <a:srgbClr val="075290"/>
                </a:solidFill>
                <a:effectLst/>
                <a:latin typeface="Open Sans" panose="020B0606030504020204" pitchFamily="34" charset="0"/>
                <a:hlinkClick r:id="rId3"/>
              </a:rPr>
              <a:t>parasites</a:t>
            </a:r>
            <a:r>
              <a:rPr lang="en-US" b="0" i="0" dirty="0">
                <a:solidFill>
                  <a:srgbClr val="000000"/>
                </a:solidFill>
                <a:effectLst/>
                <a:latin typeface="Open Sans" panose="020B0606030504020204" pitchFamily="34" charset="0"/>
              </a:rPr>
              <a:t>.</a:t>
            </a:r>
          </a:p>
          <a:p>
            <a:pPr algn="l">
              <a:buFont typeface="Arial" panose="020B0604020202020204" pitchFamily="34" charset="0"/>
              <a:buChar char="•"/>
            </a:pPr>
            <a:r>
              <a:rPr lang="en-US" b="0" i="0" dirty="0">
                <a:solidFill>
                  <a:srgbClr val="000000"/>
                </a:solidFill>
                <a:effectLst/>
                <a:latin typeface="Open Sans" panose="020B0606030504020204" pitchFamily="34" charset="0"/>
              </a:rPr>
              <a:t>Harmful toxins and chemicals also can contaminate foods and cause foodborne illness.</a:t>
            </a:r>
          </a:p>
          <a:p>
            <a:r>
              <a:rPr lang="en-US" b="0" i="0" dirty="0">
                <a:solidFill>
                  <a:srgbClr val="000000"/>
                </a:solidFill>
                <a:effectLst/>
                <a:latin typeface="Open Sans" panose="020B0606030504020204" pitchFamily="34" charset="0"/>
              </a:rPr>
              <a:t>CDC estimates that each year 48 million people get sick from a foodborne illness, 128,000 are hospitalized, and 3,000 die.</a:t>
            </a:r>
            <a:endParaRPr lang="en-US" dirty="0"/>
          </a:p>
        </p:txBody>
      </p:sp>
    </p:spTree>
    <p:extLst>
      <p:ext uri="{BB962C8B-B14F-4D97-AF65-F5344CB8AC3E}">
        <p14:creationId xmlns:p14="http://schemas.microsoft.com/office/powerpoint/2010/main" val="2163117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12F34-A6FD-B3B6-12F9-3E103E7EB349}"/>
              </a:ext>
            </a:extLst>
          </p:cNvPr>
          <p:cNvSpPr>
            <a:spLocks noGrp="1"/>
          </p:cNvSpPr>
          <p:nvPr>
            <p:ph type="title"/>
          </p:nvPr>
        </p:nvSpPr>
        <p:spPr/>
        <p:txBody>
          <a:bodyPr/>
          <a:lstStyle/>
          <a:p>
            <a:r>
              <a:rPr lang="en-US" dirty="0"/>
              <a:t>GI Illnesses in the United States</a:t>
            </a:r>
          </a:p>
        </p:txBody>
      </p:sp>
      <p:sp>
        <p:nvSpPr>
          <p:cNvPr id="3" name="Content Placeholder 2">
            <a:extLst>
              <a:ext uri="{FF2B5EF4-FFF2-40B4-BE49-F238E27FC236}">
                <a16:creationId xmlns:a16="http://schemas.microsoft.com/office/drawing/2014/main" id="{D83DFA9B-64DC-6434-44A9-16DECE028164}"/>
              </a:ext>
            </a:extLst>
          </p:cNvPr>
          <p:cNvSpPr>
            <a:spLocks noGrp="1"/>
          </p:cNvSpPr>
          <p:nvPr>
            <p:ph idx="1"/>
          </p:nvPr>
        </p:nvSpPr>
        <p:spPr/>
        <p:txBody>
          <a:bodyPr/>
          <a:lstStyle/>
          <a:p>
            <a:pPr algn="l"/>
            <a:r>
              <a:rPr lang="en-US" sz="2200" b="0" i="0" dirty="0">
                <a:solidFill>
                  <a:srgbClr val="000000"/>
                </a:solidFill>
                <a:effectLst/>
                <a:latin typeface="Open Sans" panose="020B0606030504020204" pitchFamily="34" charset="0"/>
              </a:rPr>
              <a:t>The </a:t>
            </a:r>
            <a:r>
              <a:rPr lang="en-US" sz="2200" b="1" i="0" dirty="0">
                <a:solidFill>
                  <a:srgbClr val="000000"/>
                </a:solidFill>
                <a:effectLst/>
                <a:latin typeface="Open Sans" panose="020B0606030504020204" pitchFamily="34" charset="0"/>
              </a:rPr>
              <a:t>top five germs</a:t>
            </a:r>
            <a:r>
              <a:rPr lang="en-US" sz="2200" b="0" i="0" dirty="0">
                <a:solidFill>
                  <a:srgbClr val="000000"/>
                </a:solidFill>
                <a:effectLst/>
                <a:latin typeface="Open Sans" panose="020B0606030504020204" pitchFamily="34" charset="0"/>
              </a:rPr>
              <a:t> that cause illnesses from food eaten in the United States are:</a:t>
            </a:r>
          </a:p>
          <a:p>
            <a:pPr algn="l">
              <a:buFont typeface="Arial" panose="020B0604020202020204" pitchFamily="34" charset="0"/>
              <a:buChar char="•"/>
            </a:pPr>
            <a:r>
              <a:rPr lang="en-US" sz="2200" b="0" i="0" u="sng" dirty="0">
                <a:solidFill>
                  <a:srgbClr val="075290"/>
                </a:solidFill>
                <a:effectLst/>
                <a:latin typeface="Open Sans" panose="020B0606030504020204" pitchFamily="34" charset="0"/>
                <a:hlinkClick r:id="rId2"/>
              </a:rPr>
              <a:t>Norovirus</a:t>
            </a:r>
            <a:endParaRPr lang="en-US" sz="2200" b="0" i="0" dirty="0">
              <a:solidFill>
                <a:srgbClr val="000000"/>
              </a:solidFill>
              <a:effectLst/>
              <a:latin typeface="Open Sans" panose="020B0606030504020204" pitchFamily="34" charset="0"/>
            </a:endParaRPr>
          </a:p>
          <a:p>
            <a:pPr algn="l">
              <a:buFont typeface="Arial" panose="020B0604020202020204" pitchFamily="34" charset="0"/>
              <a:buChar char="•"/>
            </a:pPr>
            <a:r>
              <a:rPr lang="en-US" sz="2200" b="0" i="1" u="sng" dirty="0">
                <a:solidFill>
                  <a:srgbClr val="075290"/>
                </a:solidFill>
                <a:effectLst/>
                <a:latin typeface="Open Sans" panose="020B0606030504020204" pitchFamily="34" charset="0"/>
                <a:hlinkClick r:id="rId3"/>
              </a:rPr>
              <a:t>Salmonella</a:t>
            </a:r>
            <a:endParaRPr lang="en-US" sz="2200" b="0" i="0" dirty="0">
              <a:solidFill>
                <a:srgbClr val="000000"/>
              </a:solidFill>
              <a:effectLst/>
              <a:latin typeface="Open Sans" panose="020B0606030504020204" pitchFamily="34" charset="0"/>
            </a:endParaRPr>
          </a:p>
          <a:p>
            <a:pPr algn="l">
              <a:buFont typeface="Arial" panose="020B0604020202020204" pitchFamily="34" charset="0"/>
              <a:buChar char="•"/>
            </a:pPr>
            <a:r>
              <a:rPr lang="en-US" sz="2200" b="0" i="1" u="sng" dirty="0">
                <a:solidFill>
                  <a:srgbClr val="075290"/>
                </a:solidFill>
                <a:effectLst/>
                <a:latin typeface="Open Sans" panose="020B0606030504020204" pitchFamily="34" charset="0"/>
                <a:hlinkClick r:id="rId4"/>
              </a:rPr>
              <a:t>Clostridium perfringens</a:t>
            </a:r>
            <a:endParaRPr lang="en-US" sz="2200" b="0" i="0" dirty="0">
              <a:solidFill>
                <a:srgbClr val="000000"/>
              </a:solidFill>
              <a:effectLst/>
              <a:latin typeface="Open Sans" panose="020B0606030504020204" pitchFamily="34" charset="0"/>
            </a:endParaRPr>
          </a:p>
          <a:p>
            <a:pPr algn="l">
              <a:buFont typeface="Arial" panose="020B0604020202020204" pitchFamily="34" charset="0"/>
              <a:buChar char="•"/>
            </a:pPr>
            <a:r>
              <a:rPr lang="en-US" sz="2200" b="0" i="1" u="sng" dirty="0">
                <a:solidFill>
                  <a:srgbClr val="075290"/>
                </a:solidFill>
                <a:effectLst/>
                <a:latin typeface="Open Sans" panose="020B0606030504020204" pitchFamily="34" charset="0"/>
                <a:hlinkClick r:id="rId5"/>
              </a:rPr>
              <a:t>Campylobacter</a:t>
            </a:r>
            <a:endParaRPr lang="en-US" sz="2200" b="0" i="0" dirty="0">
              <a:solidFill>
                <a:srgbClr val="000000"/>
              </a:solidFill>
              <a:effectLst/>
              <a:latin typeface="Open Sans" panose="020B0606030504020204" pitchFamily="34" charset="0"/>
            </a:endParaRPr>
          </a:p>
          <a:p>
            <a:pPr algn="l">
              <a:buFont typeface="Arial" panose="020B0604020202020204" pitchFamily="34" charset="0"/>
              <a:buChar char="•"/>
            </a:pPr>
            <a:r>
              <a:rPr lang="en-US" sz="2200" b="0" i="1" u="sng" dirty="0">
                <a:solidFill>
                  <a:srgbClr val="075290"/>
                </a:solidFill>
                <a:effectLst/>
                <a:latin typeface="Open Sans" panose="020B0606030504020204" pitchFamily="34" charset="0"/>
                <a:hlinkClick r:id="rId6"/>
              </a:rPr>
              <a:t>Staphylococcus aureus</a:t>
            </a:r>
            <a:r>
              <a:rPr lang="en-US" sz="2200" b="0" i="0" dirty="0">
                <a:solidFill>
                  <a:srgbClr val="000000"/>
                </a:solidFill>
                <a:effectLst/>
                <a:latin typeface="Open Sans" panose="020B0606030504020204" pitchFamily="34" charset="0"/>
              </a:rPr>
              <a:t> (Staph)</a:t>
            </a:r>
          </a:p>
          <a:p>
            <a:endParaRPr lang="en-US" dirty="0"/>
          </a:p>
        </p:txBody>
      </p:sp>
    </p:spTree>
    <p:extLst>
      <p:ext uri="{BB962C8B-B14F-4D97-AF65-F5344CB8AC3E}">
        <p14:creationId xmlns:p14="http://schemas.microsoft.com/office/powerpoint/2010/main" val="3066678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BD66BE4-BD4D-FE25-0A11-66A62C85702C}"/>
              </a:ext>
            </a:extLst>
          </p:cNvPr>
          <p:cNvSpPr>
            <a:spLocks noGrp="1"/>
          </p:cNvSpPr>
          <p:nvPr>
            <p:ph type="title"/>
          </p:nvPr>
        </p:nvSpPr>
        <p:spPr>
          <a:xfrm>
            <a:off x="5117309" y="634946"/>
            <a:ext cx="6432434" cy="1450757"/>
          </a:xfrm>
        </p:spPr>
        <p:txBody>
          <a:bodyPr>
            <a:normAutofit/>
          </a:bodyPr>
          <a:lstStyle/>
          <a:p>
            <a:r>
              <a:rPr lang="en-US" dirty="0"/>
              <a:t>GI Illnesses in the United States</a:t>
            </a:r>
          </a:p>
        </p:txBody>
      </p:sp>
      <p:pic>
        <p:nvPicPr>
          <p:cNvPr id="1028" name="Picture 4" descr="Graphical illustration of ecoli ">
            <a:hlinkClick r:id="rId2"/>
            <a:extLst>
              <a:ext uri="{FF2B5EF4-FFF2-40B4-BE49-F238E27FC236}">
                <a16:creationId xmlns:a16="http://schemas.microsoft.com/office/drawing/2014/main" id="{799B1CD5-10A7-3842-EAE9-4943B38019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07" r="10230" b="-1"/>
          <a:stretch/>
        </p:blipFill>
        <p:spPr bwMode="auto">
          <a:xfrm>
            <a:off x="633999" y="640081"/>
            <a:ext cx="4001315" cy="5314406"/>
          </a:xfrm>
          <a:prstGeom prst="rect">
            <a:avLst/>
          </a:prstGeom>
          <a:noFill/>
          <a:extLst>
            <a:ext uri="{909E8E84-426E-40DD-AFC4-6F175D3DCCD1}">
              <a14:hiddenFill xmlns:a14="http://schemas.microsoft.com/office/drawing/2010/main">
                <a:solidFill>
                  <a:srgbClr val="FFFFFF"/>
                </a:solidFill>
              </a14:hiddenFill>
            </a:ext>
          </a:extLst>
        </p:spPr>
      </p:pic>
      <p:cxnSp>
        <p:nvCxnSpPr>
          <p:cNvPr id="1035" name="Straight Connector 1034">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0720" y="2267421"/>
            <a:ext cx="60350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1FA502F-1B0D-F4B5-B37E-F8F67AE60463}"/>
              </a:ext>
            </a:extLst>
          </p:cNvPr>
          <p:cNvSpPr>
            <a:spLocks noGrp="1"/>
          </p:cNvSpPr>
          <p:nvPr>
            <p:ph idx="1"/>
          </p:nvPr>
        </p:nvSpPr>
        <p:spPr>
          <a:xfrm>
            <a:off x="5117308" y="2407436"/>
            <a:ext cx="6432434" cy="3461658"/>
          </a:xfrm>
        </p:spPr>
        <p:txBody>
          <a:bodyPr>
            <a:normAutofit/>
          </a:bodyPr>
          <a:lstStyle/>
          <a:p>
            <a:pPr marL="0" marR="0" lvl="0" indent="0" defTabSz="914400" rtl="0" eaLnBrk="0" fontAlgn="base" latinLnBrk="0" hangingPunct="0">
              <a:lnSpc>
                <a:spcPct val="110000"/>
              </a:lnSpc>
              <a:spcBef>
                <a:spcPct val="0"/>
              </a:spcBef>
              <a:spcAft>
                <a:spcPts val="600"/>
              </a:spcAft>
              <a:buClrTx/>
              <a:buSzTx/>
              <a:buFontTx/>
              <a:buNone/>
              <a:tabLst/>
            </a:pPr>
            <a:r>
              <a:rPr kumimoji="0" lang="en-US" altLang="en-US" b="0" i="0" u="none" strike="noStrike" cap="none" normalizeH="0" baseline="0" dirty="0">
                <a:ln>
                  <a:noFill/>
                </a:ln>
                <a:effectLst/>
                <a:latin typeface="Open Sans" panose="020B0606030504020204" pitchFamily="34" charset="0"/>
              </a:rPr>
              <a:t>Some other germs don’t cause as many illnesses, but when they do, the </a:t>
            </a:r>
            <a:r>
              <a:rPr kumimoji="0" lang="en-US" altLang="en-US" b="1" i="0" u="none" strike="noStrike" cap="none" normalizeH="0" baseline="0" dirty="0">
                <a:ln>
                  <a:noFill/>
                </a:ln>
                <a:effectLst/>
                <a:latin typeface="Open Sans" panose="020B0606030504020204" pitchFamily="34" charset="0"/>
              </a:rPr>
              <a:t>illnesses are more likely to lead to hospitalization</a:t>
            </a:r>
            <a:r>
              <a:rPr kumimoji="0" lang="en-US" altLang="en-US" b="0" i="0" u="none" strike="noStrike" cap="none" normalizeH="0" baseline="0" dirty="0">
                <a:ln>
                  <a:noFill/>
                </a:ln>
                <a:effectLst/>
                <a:latin typeface="Open Sans" panose="020B0606030504020204" pitchFamily="34" charset="0"/>
              </a:rPr>
              <a:t>. Those germs include:</a:t>
            </a:r>
            <a:endParaRPr kumimoji="0" lang="en-US" altLang="en-US" b="0" i="0" u="none" strike="noStrike" cap="none" normalizeH="0" baseline="0" dirty="0">
              <a:ln>
                <a:noFill/>
              </a:ln>
              <a:effectLst/>
            </a:endParaRPr>
          </a:p>
          <a:p>
            <a:pPr marL="0" marR="0" lvl="0" indent="0" defTabSz="914400" rtl="0" eaLnBrk="0" fontAlgn="base" latinLnBrk="0" hangingPunct="0">
              <a:lnSpc>
                <a:spcPct val="110000"/>
              </a:lnSpc>
              <a:spcBef>
                <a:spcPct val="0"/>
              </a:spcBef>
              <a:spcAft>
                <a:spcPts val="600"/>
              </a:spcAft>
              <a:buClrTx/>
              <a:buSzTx/>
              <a:buFontTx/>
              <a:buNone/>
              <a:tabLst/>
            </a:pPr>
            <a:r>
              <a:rPr kumimoji="0" lang="en-US" altLang="en-US" b="0" i="0" u="sng" strike="noStrike" cap="none" normalizeH="0" baseline="0" dirty="0">
                <a:ln>
                  <a:noFill/>
                </a:ln>
                <a:effectLst/>
                <a:latin typeface="Open Sans" panose="020B0606030504020204" pitchFamily="34" charset="0"/>
              </a:rPr>
              <a:t>       </a:t>
            </a:r>
            <a:endParaRPr kumimoji="0" lang="en-US" altLang="en-US" b="0" i="0" u="none" strike="noStrike" cap="none" normalizeH="0" baseline="0" dirty="0">
              <a:ln>
                <a:noFill/>
              </a:ln>
              <a:effectLst/>
              <a:latin typeface="Open Sans" panose="020B0606030504020204" pitchFamily="34" charset="0"/>
            </a:endParaRPr>
          </a:p>
          <a:p>
            <a:pPr marL="0" marR="0" lvl="0" indent="0" defTabSz="914400" rtl="0" eaLnBrk="0" fontAlgn="base" latinLnBrk="0" hangingPunct="0">
              <a:lnSpc>
                <a:spcPct val="110000"/>
              </a:lnSpc>
              <a:spcBef>
                <a:spcPct val="0"/>
              </a:spcBef>
              <a:spcAft>
                <a:spcPts val="600"/>
              </a:spcAft>
              <a:buClrTx/>
              <a:buSzTx/>
              <a:buFontTx/>
              <a:buNone/>
              <a:tabLst/>
            </a:pPr>
            <a:r>
              <a:rPr kumimoji="0" lang="en-US" altLang="en-US" b="0" i="1" u="none" strike="noStrike" cap="none" normalizeH="0" baseline="0" dirty="0">
                <a:ln>
                  <a:noFill/>
                </a:ln>
                <a:effectLst/>
                <a:latin typeface="Open Sans" panose="020B0606030504020204" pitchFamily="34" charset="0"/>
              </a:rPr>
              <a:t>E. coli</a:t>
            </a:r>
            <a:endParaRPr kumimoji="0" lang="en-US" altLang="en-US" b="0" i="0" u="none" strike="noStrike" cap="none" normalizeH="0" baseline="0" dirty="0">
              <a:ln>
                <a:noFill/>
              </a:ln>
              <a:effectLst/>
            </a:endParaRPr>
          </a:p>
          <a:p>
            <a:pPr marL="0" marR="0" lvl="0" indent="0" defTabSz="914400" rtl="0" eaLnBrk="0" fontAlgn="base" latinLnBrk="0" hangingPunct="0">
              <a:lnSpc>
                <a:spcPct val="110000"/>
              </a:lnSpc>
              <a:spcBef>
                <a:spcPct val="0"/>
              </a:spcBef>
              <a:spcAft>
                <a:spcPts val="600"/>
              </a:spcAft>
              <a:buClrTx/>
              <a:buSzTx/>
              <a:buFontTx/>
              <a:buChar char="•"/>
              <a:tabLst/>
            </a:pPr>
            <a:r>
              <a:rPr kumimoji="0" lang="en-US" altLang="en-US" b="0" i="1" u="sng" strike="noStrike" cap="none" normalizeH="0" baseline="0" dirty="0">
                <a:ln>
                  <a:noFill/>
                </a:ln>
                <a:effectLst/>
                <a:latin typeface="Open Sans" panose="020B0606030504020204" pitchFamily="34" charset="0"/>
                <a:hlinkClick r:id="rId4"/>
              </a:rPr>
              <a:t>Clostridium botulinum</a:t>
            </a:r>
            <a:r>
              <a:rPr kumimoji="0" lang="en-US" altLang="en-US" b="0" i="0" u="none" strike="noStrike" cap="none" normalizeH="0" baseline="0" dirty="0">
                <a:ln>
                  <a:noFill/>
                </a:ln>
                <a:effectLst/>
                <a:latin typeface="Open Sans" panose="020B0606030504020204" pitchFamily="34" charset="0"/>
              </a:rPr>
              <a:t> (botulism)</a:t>
            </a:r>
          </a:p>
          <a:p>
            <a:pPr marL="0" marR="0" lvl="0" indent="0" defTabSz="914400" rtl="0" eaLnBrk="0" fontAlgn="base" latinLnBrk="0" hangingPunct="0">
              <a:lnSpc>
                <a:spcPct val="110000"/>
              </a:lnSpc>
              <a:spcBef>
                <a:spcPct val="0"/>
              </a:spcBef>
              <a:spcAft>
                <a:spcPts val="600"/>
              </a:spcAft>
              <a:buClrTx/>
              <a:buSzTx/>
              <a:buFontTx/>
              <a:buChar char="•"/>
              <a:tabLst/>
            </a:pPr>
            <a:r>
              <a:rPr kumimoji="0" lang="en-US" altLang="en-US" b="0" i="1" u="sng" strike="noStrike" cap="none" normalizeH="0" baseline="0" dirty="0">
                <a:ln>
                  <a:noFill/>
                </a:ln>
                <a:effectLst/>
                <a:latin typeface="Open Sans" panose="020B0606030504020204" pitchFamily="34" charset="0"/>
                <a:hlinkClick r:id="rId5"/>
              </a:rPr>
              <a:t>Listeria</a:t>
            </a:r>
            <a:endParaRPr kumimoji="0" lang="en-US" altLang="en-US" b="0" i="0" u="none" strike="noStrike" cap="none" normalizeH="0" baseline="0" dirty="0">
              <a:ln>
                <a:noFill/>
              </a:ln>
              <a:effectLst/>
              <a:latin typeface="Open Sans" panose="020B0606030504020204" pitchFamily="34" charset="0"/>
            </a:endParaRPr>
          </a:p>
          <a:p>
            <a:pPr marL="0" marR="0" lvl="0" indent="0" defTabSz="914400" rtl="0" eaLnBrk="0" fontAlgn="base" latinLnBrk="0" hangingPunct="0">
              <a:lnSpc>
                <a:spcPct val="110000"/>
              </a:lnSpc>
              <a:spcBef>
                <a:spcPct val="0"/>
              </a:spcBef>
              <a:spcAft>
                <a:spcPts val="600"/>
              </a:spcAft>
              <a:buClrTx/>
              <a:buSzTx/>
              <a:buFontTx/>
              <a:buChar char="•"/>
              <a:tabLst/>
            </a:pPr>
            <a:r>
              <a:rPr kumimoji="0" lang="en-US" altLang="en-US" b="0" i="1" u="sng" strike="noStrike" cap="none" normalizeH="0" baseline="0" dirty="0">
                <a:ln>
                  <a:noFill/>
                </a:ln>
                <a:effectLst/>
                <a:latin typeface="Open Sans" panose="020B0606030504020204" pitchFamily="34" charset="0"/>
                <a:hlinkClick r:id="rId6"/>
              </a:rPr>
              <a:t>Escherichia coli</a:t>
            </a:r>
            <a:r>
              <a:rPr kumimoji="0" lang="en-US" altLang="en-US" b="0" i="0" u="none" strike="noStrike" cap="none" normalizeH="0" baseline="0" dirty="0">
                <a:ln>
                  <a:noFill/>
                </a:ln>
                <a:effectLst/>
                <a:latin typeface="Open Sans" panose="020B0606030504020204" pitchFamily="34" charset="0"/>
              </a:rPr>
              <a:t> (</a:t>
            </a:r>
            <a:r>
              <a:rPr kumimoji="0" lang="en-US" altLang="en-US" b="0" i="1" u="none" strike="noStrike" cap="none" normalizeH="0" baseline="0" dirty="0">
                <a:ln>
                  <a:noFill/>
                </a:ln>
                <a:effectLst/>
                <a:latin typeface="Open Sans" panose="020B0606030504020204" pitchFamily="34" charset="0"/>
              </a:rPr>
              <a:t>E. coli</a:t>
            </a:r>
            <a:r>
              <a:rPr kumimoji="0" lang="en-US" altLang="en-US" b="0" i="0" u="none" strike="noStrike" cap="none" normalizeH="0" baseline="0" dirty="0">
                <a:ln>
                  <a:noFill/>
                </a:ln>
                <a:effectLst/>
                <a:latin typeface="Open Sans" panose="020B0606030504020204" pitchFamily="34" charset="0"/>
              </a:rPr>
              <a:t>)</a:t>
            </a:r>
          </a:p>
          <a:p>
            <a:pPr marL="0" marR="0" lvl="0" indent="0" defTabSz="914400" rtl="0" eaLnBrk="0" fontAlgn="base" latinLnBrk="0" hangingPunct="0">
              <a:lnSpc>
                <a:spcPct val="110000"/>
              </a:lnSpc>
              <a:spcBef>
                <a:spcPct val="0"/>
              </a:spcBef>
              <a:spcAft>
                <a:spcPts val="600"/>
              </a:spcAft>
              <a:buClrTx/>
              <a:buSzTx/>
              <a:buFontTx/>
              <a:buChar char="•"/>
              <a:tabLst/>
            </a:pPr>
            <a:r>
              <a:rPr kumimoji="0" lang="en-US" altLang="en-US" b="0" i="1" u="sng" strike="noStrike" cap="none" normalizeH="0" baseline="0" dirty="0">
                <a:ln>
                  <a:noFill/>
                </a:ln>
                <a:effectLst/>
                <a:latin typeface="Open Sans" panose="020B0606030504020204" pitchFamily="34" charset="0"/>
                <a:hlinkClick r:id="rId7"/>
              </a:rPr>
              <a:t>Vibrio</a:t>
            </a:r>
            <a:endParaRPr kumimoji="0" lang="en-US" altLang="en-US" b="0" i="0" u="none" strike="noStrike" cap="none" normalizeH="0" baseline="0" dirty="0">
              <a:ln>
                <a:noFill/>
              </a:ln>
              <a:effectLst/>
              <a:latin typeface="Open Sans" panose="020B0606030504020204" pitchFamily="34" charset="0"/>
            </a:endParaRPr>
          </a:p>
          <a:p>
            <a:pPr marL="0" marR="0" lvl="0" indent="0" defTabSz="914400" rtl="0" eaLnBrk="0" fontAlgn="base" latinLnBrk="0" hangingPunct="0">
              <a:lnSpc>
                <a:spcPct val="110000"/>
              </a:lnSpc>
              <a:spcBef>
                <a:spcPct val="0"/>
              </a:spcBef>
              <a:spcAft>
                <a:spcPts val="600"/>
              </a:spcAft>
              <a:buClrTx/>
              <a:buSzTx/>
              <a:buFontTx/>
              <a:buNone/>
              <a:tabLst/>
            </a:pPr>
            <a:endParaRPr kumimoji="0" lang="en-US" altLang="en-US" b="0" i="0" u="none" strike="noStrike" cap="none" normalizeH="0" baseline="0" dirty="0">
              <a:ln>
                <a:noFill/>
              </a:ln>
              <a:effectLst/>
              <a:latin typeface="Arial" panose="020B0604020202020204" pitchFamily="34" charset="0"/>
            </a:endParaRPr>
          </a:p>
        </p:txBody>
      </p:sp>
      <p:sp>
        <p:nvSpPr>
          <p:cNvPr id="1037" name="Rectangle 1036">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677555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3D49ACE-186F-7891-FDF4-E5334303C2F6}"/>
              </a:ext>
            </a:extLst>
          </p:cNvPr>
          <p:cNvSpPr>
            <a:spLocks noGrp="1"/>
          </p:cNvSpPr>
          <p:nvPr>
            <p:ph type="title"/>
          </p:nvPr>
        </p:nvSpPr>
        <p:spPr>
          <a:xfrm>
            <a:off x="492370" y="516835"/>
            <a:ext cx="3084844" cy="5772840"/>
          </a:xfrm>
        </p:spPr>
        <p:txBody>
          <a:bodyPr anchor="ctr">
            <a:normAutofit/>
          </a:bodyPr>
          <a:lstStyle/>
          <a:p>
            <a:r>
              <a:rPr lang="en-US" sz="3600" dirty="0">
                <a:solidFill>
                  <a:schemeClr val="bg1"/>
                </a:solidFill>
              </a:rPr>
              <a:t>Norovirus</a:t>
            </a:r>
          </a:p>
        </p:txBody>
      </p:sp>
      <p:graphicFrame>
        <p:nvGraphicFramePr>
          <p:cNvPr id="5" name="Content Placeholder 2">
            <a:extLst>
              <a:ext uri="{FF2B5EF4-FFF2-40B4-BE49-F238E27FC236}">
                <a16:creationId xmlns:a16="http://schemas.microsoft.com/office/drawing/2014/main" id="{214D025F-255E-A686-8736-A9ED27A3C1A0}"/>
              </a:ext>
            </a:extLst>
          </p:cNvPr>
          <p:cNvGraphicFramePr>
            <a:graphicFrameLocks noGrp="1"/>
          </p:cNvGraphicFramePr>
          <p:nvPr>
            <p:ph idx="1"/>
            <p:extLst>
              <p:ext uri="{D42A27DB-BD31-4B8C-83A1-F6EECF244321}">
                <p14:modId xmlns:p14="http://schemas.microsoft.com/office/powerpoint/2010/main" val="1701447128"/>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7340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9AD596C-437F-66E3-881E-45CD2B21D69E}"/>
              </a:ext>
            </a:extLst>
          </p:cNvPr>
          <p:cNvSpPr>
            <a:spLocks noGrp="1"/>
          </p:cNvSpPr>
          <p:nvPr>
            <p:ph type="title"/>
          </p:nvPr>
        </p:nvSpPr>
        <p:spPr>
          <a:xfrm>
            <a:off x="492370" y="516835"/>
            <a:ext cx="3084844" cy="5772840"/>
          </a:xfrm>
        </p:spPr>
        <p:txBody>
          <a:bodyPr anchor="ctr">
            <a:normAutofit/>
          </a:bodyPr>
          <a:lstStyle/>
          <a:p>
            <a:r>
              <a:rPr lang="en-US" sz="3600" dirty="0">
                <a:solidFill>
                  <a:schemeClr val="bg1"/>
                </a:solidFill>
              </a:rPr>
              <a:t>Salmonella</a:t>
            </a:r>
          </a:p>
        </p:txBody>
      </p:sp>
      <p:graphicFrame>
        <p:nvGraphicFramePr>
          <p:cNvPr id="5" name="Content Placeholder 2">
            <a:extLst>
              <a:ext uri="{FF2B5EF4-FFF2-40B4-BE49-F238E27FC236}">
                <a16:creationId xmlns:a16="http://schemas.microsoft.com/office/drawing/2014/main" id="{54F27F4E-C99F-462B-ABD9-403A39B034A5}"/>
              </a:ext>
            </a:extLst>
          </p:cNvPr>
          <p:cNvGraphicFramePr>
            <a:graphicFrameLocks noGrp="1"/>
          </p:cNvGraphicFramePr>
          <p:nvPr>
            <p:ph idx="1"/>
            <p:extLst>
              <p:ext uri="{D42A27DB-BD31-4B8C-83A1-F6EECF244321}">
                <p14:modId xmlns:p14="http://schemas.microsoft.com/office/powerpoint/2010/main" val="1198672495"/>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10109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521058-EA23-79F8-5D29-C454CBB73483}"/>
              </a:ext>
            </a:extLst>
          </p:cNvPr>
          <p:cNvSpPr>
            <a:spLocks noGrp="1"/>
          </p:cNvSpPr>
          <p:nvPr>
            <p:ph type="title"/>
          </p:nvPr>
        </p:nvSpPr>
        <p:spPr>
          <a:xfrm>
            <a:off x="949047" y="643466"/>
            <a:ext cx="2771273" cy="5470463"/>
          </a:xfrm>
        </p:spPr>
        <p:txBody>
          <a:bodyPr anchor="ctr">
            <a:normAutofit/>
          </a:bodyPr>
          <a:lstStyle/>
          <a:p>
            <a:r>
              <a:rPr lang="en-US" sz="3600" dirty="0"/>
              <a:t>Clostridium perfringens</a:t>
            </a:r>
          </a:p>
        </p:txBody>
      </p:sp>
      <p:cxnSp>
        <p:nvCxnSpPr>
          <p:cNvPr id="22" name="Straight Connector 21">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4FD8AA97-F45D-EE5B-F987-43B641A6852E}"/>
              </a:ext>
            </a:extLst>
          </p:cNvPr>
          <p:cNvSpPr>
            <a:spLocks noGrp="1"/>
          </p:cNvSpPr>
          <p:nvPr>
            <p:ph idx="1"/>
          </p:nvPr>
        </p:nvSpPr>
        <p:spPr>
          <a:xfrm>
            <a:off x="4428565" y="643465"/>
            <a:ext cx="6818427" cy="5947339"/>
          </a:xfrm>
        </p:spPr>
        <p:txBody>
          <a:bodyPr anchor="ctr">
            <a:normAutofit/>
          </a:bodyPr>
          <a:lstStyle/>
          <a:p>
            <a:pPr>
              <a:lnSpc>
                <a:spcPct val="110000"/>
              </a:lnSpc>
            </a:pPr>
            <a:r>
              <a:rPr lang="en-US" b="1" dirty="0">
                <a:latin typeface="Open Sans" panose="020B0606030504020204" pitchFamily="34" charset="0"/>
              </a:rPr>
              <a:t>O</a:t>
            </a:r>
            <a:r>
              <a:rPr lang="en-US" b="1" i="0" dirty="0">
                <a:effectLst/>
                <a:latin typeface="Open Sans" panose="020B0606030504020204" pitchFamily="34" charset="0"/>
              </a:rPr>
              <a:t>ne of the most common causes of foodborne illness (food poisoning). CDC estimates these bacteria cause nearly 1 million illnesses in the United States every year.</a:t>
            </a:r>
            <a:endParaRPr lang="en-US" b="0" i="0" dirty="0">
              <a:effectLst/>
              <a:latin typeface="Open Sans" panose="020B0606030504020204" pitchFamily="34" charset="0"/>
            </a:endParaRPr>
          </a:p>
          <a:p>
            <a:pPr>
              <a:lnSpc>
                <a:spcPct val="110000"/>
              </a:lnSpc>
            </a:pPr>
            <a:r>
              <a:rPr lang="en-US" b="0" i="1" dirty="0">
                <a:effectLst/>
                <a:latin typeface="Open Sans" panose="020B0606030504020204" pitchFamily="34" charset="0"/>
              </a:rPr>
              <a:t>C. perfringens</a:t>
            </a:r>
            <a:r>
              <a:rPr lang="en-US" b="0" i="0" dirty="0">
                <a:effectLst/>
                <a:latin typeface="Open Sans" panose="020B0606030504020204" pitchFamily="34" charset="0"/>
              </a:rPr>
              <a:t> can be found on raw </a:t>
            </a:r>
            <a:r>
              <a:rPr lang="en-US" b="0" i="0" u="sng" dirty="0">
                <a:effectLst/>
                <a:latin typeface="Open Sans" panose="020B0606030504020204" pitchFamily="34" charset="0"/>
                <a:hlinkClick r:id="rId2"/>
              </a:rPr>
              <a:t>meat and poultry</a:t>
            </a:r>
            <a:r>
              <a:rPr lang="en-US" b="0" i="0" dirty="0">
                <a:effectLst/>
                <a:latin typeface="Open Sans" panose="020B0606030504020204" pitchFamily="34" charset="0"/>
              </a:rPr>
              <a:t>, in the intestines of animals, and in the environment.</a:t>
            </a:r>
          </a:p>
          <a:p>
            <a:pPr>
              <a:lnSpc>
                <a:spcPct val="110000"/>
              </a:lnSpc>
            </a:pPr>
            <a:r>
              <a:rPr lang="en-US" b="0" i="0" dirty="0">
                <a:effectLst/>
                <a:latin typeface="Open Sans" panose="020B0606030504020204" pitchFamily="34" charset="0"/>
              </a:rPr>
              <a:t>These bacteria make spores, which act like protective coatings that help the bacteria survive. Under certain conditions, such as when food is kept at </a:t>
            </a:r>
            <a:r>
              <a:rPr lang="en-US" b="0" i="0" u="sng" dirty="0">
                <a:effectLst/>
                <a:latin typeface="Open Sans" panose="020B0606030504020204" pitchFamily="34" charset="0"/>
                <a:hlinkClick r:id="rId3"/>
              </a:rPr>
              <a:t>an unsafe temperature</a:t>
            </a:r>
            <a:r>
              <a:rPr lang="en-US" b="0" i="0" dirty="0">
                <a:effectLst/>
                <a:latin typeface="Open Sans" panose="020B0606030504020204" pitchFamily="34" charset="0"/>
              </a:rPr>
              <a:t> (between 40°F–140°F), </a:t>
            </a:r>
            <a:r>
              <a:rPr lang="en-US" b="0" i="1" dirty="0">
                <a:effectLst/>
                <a:latin typeface="Open Sans" panose="020B0606030504020204" pitchFamily="34" charset="0"/>
              </a:rPr>
              <a:t>C. perfringens</a:t>
            </a:r>
            <a:r>
              <a:rPr lang="en-US" b="0" i="0" dirty="0">
                <a:effectLst/>
                <a:latin typeface="Open Sans" panose="020B0606030504020204" pitchFamily="34" charset="0"/>
              </a:rPr>
              <a:t> can grow and multiply. After someone swallows the bacteria, it can produce a toxin (poison) that causes diarrhea.</a:t>
            </a:r>
          </a:p>
          <a:p>
            <a:pPr>
              <a:lnSpc>
                <a:spcPct val="110000"/>
              </a:lnSpc>
            </a:pPr>
            <a:r>
              <a:rPr lang="en-US" b="0" i="0" dirty="0">
                <a:effectLst/>
                <a:latin typeface="Open Sans" panose="020B0606030504020204" pitchFamily="34" charset="0"/>
              </a:rPr>
              <a:t>Common sources of </a:t>
            </a:r>
            <a:r>
              <a:rPr lang="en-US" b="0" i="1" dirty="0">
                <a:effectLst/>
                <a:latin typeface="Open Sans" panose="020B0606030504020204" pitchFamily="34" charset="0"/>
              </a:rPr>
              <a:t>C. perfringens</a:t>
            </a:r>
            <a:r>
              <a:rPr lang="en-US" b="0" i="0" dirty="0">
                <a:effectLst/>
                <a:latin typeface="Open Sans" panose="020B0606030504020204" pitchFamily="34" charset="0"/>
              </a:rPr>
              <a:t> infection include meat, poultry, gravies, and other foods cooked in large batches and held at an unsafe temperature. Outbreaks tend to happen in places that serve large groups of people, such as hospitals, school cafeterias, prisons, and nursing homes, and at events with catered food. </a:t>
            </a:r>
            <a:r>
              <a:rPr lang="en-US" b="0" i="1" dirty="0">
                <a:effectLst/>
                <a:latin typeface="Open Sans" panose="020B0606030504020204" pitchFamily="34" charset="0"/>
              </a:rPr>
              <a:t>C. perfringens</a:t>
            </a:r>
            <a:r>
              <a:rPr lang="en-US" b="0" i="0" dirty="0">
                <a:effectLst/>
                <a:latin typeface="Open Sans" panose="020B0606030504020204" pitchFamily="34" charset="0"/>
              </a:rPr>
              <a:t> outbreaks occur most often in November and December. Many of these outbreaks have been linked to foods commonly served during the holidays, such as turkey and roast beef.</a:t>
            </a:r>
          </a:p>
          <a:p>
            <a:pPr>
              <a:lnSpc>
                <a:spcPct val="110000"/>
              </a:lnSpc>
            </a:pPr>
            <a:endParaRPr lang="en-US" sz="1500" dirty="0"/>
          </a:p>
        </p:txBody>
      </p:sp>
    </p:spTree>
    <p:extLst>
      <p:ext uri="{BB962C8B-B14F-4D97-AF65-F5344CB8AC3E}">
        <p14:creationId xmlns:p14="http://schemas.microsoft.com/office/powerpoint/2010/main" val="2600341126"/>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3E59AE-44F8-4FB9-BF05-C888FE3E1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2DAD96-E5E7-9037-7124-9222C9FF8332}"/>
              </a:ext>
            </a:extLst>
          </p:cNvPr>
          <p:cNvSpPr>
            <a:spLocks noGrp="1"/>
          </p:cNvSpPr>
          <p:nvPr>
            <p:ph type="title"/>
          </p:nvPr>
        </p:nvSpPr>
        <p:spPr>
          <a:xfrm>
            <a:off x="642259" y="634946"/>
            <a:ext cx="3372529" cy="5055904"/>
          </a:xfrm>
        </p:spPr>
        <p:txBody>
          <a:bodyPr anchor="ctr">
            <a:normAutofit/>
          </a:bodyPr>
          <a:lstStyle/>
          <a:p>
            <a:r>
              <a:rPr lang="en-US" sz="3900" dirty="0"/>
              <a:t>Campylobacter</a:t>
            </a:r>
          </a:p>
        </p:txBody>
      </p:sp>
      <p:cxnSp>
        <p:nvCxnSpPr>
          <p:cNvPr id="11" name="Straight Connector 10">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35022"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8B6B14AE-589A-45CC-A30D-41995FC1F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4BC37176-1677-BAC6-B1EB-9878F86082E8}"/>
              </a:ext>
            </a:extLst>
          </p:cNvPr>
          <p:cNvGraphicFramePr>
            <a:graphicFrameLocks noGrp="1"/>
          </p:cNvGraphicFramePr>
          <p:nvPr>
            <p:ph idx="1"/>
            <p:extLst>
              <p:ext uri="{D42A27DB-BD31-4B8C-83A1-F6EECF244321}">
                <p14:modId xmlns:p14="http://schemas.microsoft.com/office/powerpoint/2010/main" val="2772692652"/>
              </p:ext>
            </p:extLst>
          </p:nvPr>
        </p:nvGraphicFramePr>
        <p:xfrm>
          <a:off x="4648201" y="639763"/>
          <a:ext cx="6910387" cy="505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6576751"/>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5E82A5-BDFA-03D8-D465-7BC1AC467475}"/>
              </a:ext>
            </a:extLst>
          </p:cNvPr>
          <p:cNvSpPr>
            <a:spLocks noGrp="1"/>
          </p:cNvSpPr>
          <p:nvPr>
            <p:ph type="title"/>
          </p:nvPr>
        </p:nvSpPr>
        <p:spPr>
          <a:xfrm>
            <a:off x="1097280" y="286603"/>
            <a:ext cx="10058400" cy="1450757"/>
          </a:xfrm>
        </p:spPr>
        <p:txBody>
          <a:bodyPr>
            <a:normAutofit/>
          </a:bodyPr>
          <a:lstStyle/>
          <a:p>
            <a:r>
              <a:rPr lang="en-US"/>
              <a:t>Staph</a:t>
            </a:r>
          </a:p>
        </p:txBody>
      </p:sp>
      <p:cxnSp>
        <p:nvCxnSpPr>
          <p:cNvPr id="18" name="Straight Connector 17">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42A2671E-714D-7392-3F46-FA828710FC28}"/>
              </a:ext>
            </a:extLst>
          </p:cNvPr>
          <p:cNvGraphicFramePr>
            <a:graphicFrameLocks noGrp="1"/>
          </p:cNvGraphicFramePr>
          <p:nvPr>
            <p:ph idx="1"/>
            <p:extLst>
              <p:ext uri="{D42A27DB-BD31-4B8C-83A1-F6EECF244321}">
                <p14:modId xmlns:p14="http://schemas.microsoft.com/office/powerpoint/2010/main" val="161411762"/>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204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A79C251-3B9A-F084-B8D5-5CD8AA982BBE}"/>
              </a:ext>
            </a:extLst>
          </p:cNvPr>
          <p:cNvSpPr>
            <a:spLocks noGrp="1"/>
          </p:cNvSpPr>
          <p:nvPr>
            <p:ph type="title"/>
          </p:nvPr>
        </p:nvSpPr>
        <p:spPr>
          <a:xfrm>
            <a:off x="492370" y="516835"/>
            <a:ext cx="3084844" cy="5772840"/>
          </a:xfrm>
        </p:spPr>
        <p:txBody>
          <a:bodyPr anchor="ctr">
            <a:normAutofit/>
          </a:bodyPr>
          <a:lstStyle/>
          <a:p>
            <a:r>
              <a:rPr lang="en-US" sz="3600" dirty="0">
                <a:solidFill>
                  <a:schemeClr val="bg1"/>
                </a:solidFill>
              </a:rPr>
              <a:t>Botulism</a:t>
            </a:r>
          </a:p>
        </p:txBody>
      </p:sp>
      <p:graphicFrame>
        <p:nvGraphicFramePr>
          <p:cNvPr id="5" name="Content Placeholder 2">
            <a:extLst>
              <a:ext uri="{FF2B5EF4-FFF2-40B4-BE49-F238E27FC236}">
                <a16:creationId xmlns:a16="http://schemas.microsoft.com/office/drawing/2014/main" id="{59B2168F-EB83-9320-1FDC-EFA7A8C622B3}"/>
              </a:ext>
            </a:extLst>
          </p:cNvPr>
          <p:cNvGraphicFramePr>
            <a:graphicFrameLocks noGrp="1"/>
          </p:cNvGraphicFramePr>
          <p:nvPr>
            <p:ph idx="1"/>
            <p:extLst>
              <p:ext uri="{D42A27DB-BD31-4B8C-83A1-F6EECF244321}">
                <p14:modId xmlns:p14="http://schemas.microsoft.com/office/powerpoint/2010/main" val="1838242199"/>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9897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955348-BD46-E768-FD19-B1D873CFB8B8}"/>
              </a:ext>
            </a:extLst>
          </p:cNvPr>
          <p:cNvSpPr>
            <a:spLocks noGrp="1"/>
          </p:cNvSpPr>
          <p:nvPr>
            <p:ph type="title"/>
          </p:nvPr>
        </p:nvSpPr>
        <p:spPr>
          <a:xfrm>
            <a:off x="1097280" y="286603"/>
            <a:ext cx="10058400" cy="1450757"/>
          </a:xfrm>
        </p:spPr>
        <p:txBody>
          <a:bodyPr>
            <a:normAutofit/>
          </a:bodyPr>
          <a:lstStyle/>
          <a:p>
            <a:r>
              <a:rPr lang="en-US" dirty="0"/>
              <a:t>Listeria</a:t>
            </a:r>
          </a:p>
        </p:txBody>
      </p:sp>
      <p:cxnSp>
        <p:nvCxnSpPr>
          <p:cNvPr id="11" name="Straight Connector 10">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684BB263-6F34-9203-2A71-DD52495ACD64}"/>
              </a:ext>
            </a:extLst>
          </p:cNvPr>
          <p:cNvGraphicFramePr>
            <a:graphicFrameLocks noGrp="1"/>
          </p:cNvGraphicFramePr>
          <p:nvPr>
            <p:ph idx="1"/>
            <p:extLst>
              <p:ext uri="{D42A27DB-BD31-4B8C-83A1-F6EECF244321}">
                <p14:modId xmlns:p14="http://schemas.microsoft.com/office/powerpoint/2010/main" val="1921331161"/>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5695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C6F6E7E-EA36-A7F6-388F-1021D7E7293A}"/>
              </a:ext>
            </a:extLst>
          </p:cNvPr>
          <p:cNvSpPr>
            <a:spLocks noGrp="1"/>
          </p:cNvSpPr>
          <p:nvPr>
            <p:ph type="title"/>
          </p:nvPr>
        </p:nvSpPr>
        <p:spPr>
          <a:xfrm>
            <a:off x="492370" y="516835"/>
            <a:ext cx="3084844" cy="5772840"/>
          </a:xfrm>
        </p:spPr>
        <p:txBody>
          <a:bodyPr anchor="ctr">
            <a:normAutofit/>
          </a:bodyPr>
          <a:lstStyle/>
          <a:p>
            <a:r>
              <a:rPr lang="en-US" sz="3600">
                <a:solidFill>
                  <a:schemeClr val="bg1"/>
                </a:solidFill>
              </a:rPr>
              <a:t>EMS assessment</a:t>
            </a:r>
          </a:p>
        </p:txBody>
      </p:sp>
      <p:graphicFrame>
        <p:nvGraphicFramePr>
          <p:cNvPr id="5" name="Content Placeholder 2">
            <a:extLst>
              <a:ext uri="{FF2B5EF4-FFF2-40B4-BE49-F238E27FC236}">
                <a16:creationId xmlns:a16="http://schemas.microsoft.com/office/drawing/2014/main" id="{F089955C-8179-4031-ECA8-A36310923201}"/>
              </a:ext>
            </a:extLst>
          </p:cNvPr>
          <p:cNvGraphicFramePr>
            <a:graphicFrameLocks noGrp="1"/>
          </p:cNvGraphicFramePr>
          <p:nvPr>
            <p:ph idx="1"/>
            <p:extLst>
              <p:ext uri="{D42A27DB-BD31-4B8C-83A1-F6EECF244321}">
                <p14:modId xmlns:p14="http://schemas.microsoft.com/office/powerpoint/2010/main" val="2422698980"/>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52815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8546186-56D2-75C8-892F-A09CBCCF4330}"/>
              </a:ext>
            </a:extLst>
          </p:cNvPr>
          <p:cNvSpPr>
            <a:spLocks noGrp="1"/>
          </p:cNvSpPr>
          <p:nvPr>
            <p:ph type="title"/>
          </p:nvPr>
        </p:nvSpPr>
        <p:spPr>
          <a:xfrm>
            <a:off x="492370" y="516835"/>
            <a:ext cx="3084844" cy="5772840"/>
          </a:xfrm>
        </p:spPr>
        <p:txBody>
          <a:bodyPr anchor="ctr">
            <a:normAutofit/>
          </a:bodyPr>
          <a:lstStyle/>
          <a:p>
            <a:r>
              <a:rPr lang="en-US" sz="3600" dirty="0">
                <a:solidFill>
                  <a:schemeClr val="bg1"/>
                </a:solidFill>
              </a:rPr>
              <a:t>Listeria</a:t>
            </a:r>
          </a:p>
        </p:txBody>
      </p:sp>
      <p:graphicFrame>
        <p:nvGraphicFramePr>
          <p:cNvPr id="5" name="Content Placeholder 2">
            <a:extLst>
              <a:ext uri="{FF2B5EF4-FFF2-40B4-BE49-F238E27FC236}">
                <a16:creationId xmlns:a16="http://schemas.microsoft.com/office/drawing/2014/main" id="{CE2B2685-8B0F-BDC5-19DB-7FF4A38AC101}"/>
              </a:ext>
            </a:extLst>
          </p:cNvPr>
          <p:cNvGraphicFramePr>
            <a:graphicFrameLocks noGrp="1"/>
          </p:cNvGraphicFramePr>
          <p:nvPr>
            <p:ph idx="1"/>
            <p:extLst>
              <p:ext uri="{D42A27DB-BD31-4B8C-83A1-F6EECF244321}">
                <p14:modId xmlns:p14="http://schemas.microsoft.com/office/powerpoint/2010/main" val="749443745"/>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14640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9906CAE-8EE4-2581-ACC8-84B1E9ECF640}"/>
              </a:ext>
            </a:extLst>
          </p:cNvPr>
          <p:cNvSpPr>
            <a:spLocks noGrp="1"/>
          </p:cNvSpPr>
          <p:nvPr>
            <p:ph type="title"/>
          </p:nvPr>
        </p:nvSpPr>
        <p:spPr>
          <a:xfrm>
            <a:off x="492370" y="516835"/>
            <a:ext cx="3084844" cy="5772840"/>
          </a:xfrm>
        </p:spPr>
        <p:txBody>
          <a:bodyPr anchor="ctr">
            <a:normAutofit/>
          </a:bodyPr>
          <a:lstStyle/>
          <a:p>
            <a:r>
              <a:rPr lang="en-US" sz="3600" dirty="0">
                <a:solidFill>
                  <a:schemeClr val="bg1"/>
                </a:solidFill>
              </a:rPr>
              <a:t>Shigella</a:t>
            </a:r>
          </a:p>
        </p:txBody>
      </p:sp>
      <p:graphicFrame>
        <p:nvGraphicFramePr>
          <p:cNvPr id="5" name="Content Placeholder 2">
            <a:extLst>
              <a:ext uri="{FF2B5EF4-FFF2-40B4-BE49-F238E27FC236}">
                <a16:creationId xmlns:a16="http://schemas.microsoft.com/office/drawing/2014/main" id="{2BD35BB2-9136-3ADB-92AE-525C6713B1AB}"/>
              </a:ext>
            </a:extLst>
          </p:cNvPr>
          <p:cNvGraphicFramePr>
            <a:graphicFrameLocks noGrp="1"/>
          </p:cNvGraphicFramePr>
          <p:nvPr>
            <p:ph idx="1"/>
            <p:extLst>
              <p:ext uri="{D42A27DB-BD31-4B8C-83A1-F6EECF244321}">
                <p14:modId xmlns:p14="http://schemas.microsoft.com/office/powerpoint/2010/main" val="373129326"/>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81794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CCA2767-4188-627C-2ED1-BCAADA90732D}"/>
              </a:ext>
            </a:extLst>
          </p:cNvPr>
          <p:cNvSpPr>
            <a:spLocks noGrp="1"/>
          </p:cNvSpPr>
          <p:nvPr>
            <p:ph type="title"/>
          </p:nvPr>
        </p:nvSpPr>
        <p:spPr>
          <a:xfrm>
            <a:off x="1097280" y="286603"/>
            <a:ext cx="10058400" cy="1450757"/>
          </a:xfrm>
        </p:spPr>
        <p:txBody>
          <a:bodyPr anchor="ctr">
            <a:normAutofit/>
          </a:bodyPr>
          <a:lstStyle/>
          <a:p>
            <a:r>
              <a:rPr lang="en-US" dirty="0">
                <a:solidFill>
                  <a:srgbClr val="FFFFFF"/>
                </a:solidFill>
              </a:rPr>
              <a:t>Shigella Rare Risks</a:t>
            </a:r>
          </a:p>
        </p:txBody>
      </p:sp>
      <p:sp>
        <p:nvSpPr>
          <p:cNvPr id="19" name="Content Placeholder 2">
            <a:extLst>
              <a:ext uri="{FF2B5EF4-FFF2-40B4-BE49-F238E27FC236}">
                <a16:creationId xmlns:a16="http://schemas.microsoft.com/office/drawing/2014/main" id="{404F39DB-2DAD-C95C-E42D-A989D59620D1}"/>
              </a:ext>
            </a:extLst>
          </p:cNvPr>
          <p:cNvSpPr>
            <a:spLocks noGrp="1"/>
          </p:cNvSpPr>
          <p:nvPr>
            <p:ph idx="1"/>
          </p:nvPr>
        </p:nvSpPr>
        <p:spPr>
          <a:xfrm>
            <a:off x="1096963" y="2023963"/>
            <a:ext cx="10058400" cy="3845025"/>
          </a:xfrm>
        </p:spPr>
        <p:txBody>
          <a:bodyPr>
            <a:normAutofit/>
          </a:bodyPr>
          <a:lstStyle/>
          <a:p>
            <a:pPr>
              <a:lnSpc>
                <a:spcPct val="110000"/>
              </a:lnSpc>
            </a:pPr>
            <a:r>
              <a:rPr lang="en-US" sz="1500" b="0" i="0" dirty="0">
                <a:effectLst/>
                <a:latin typeface="Open Sans" panose="020B0606030504020204" pitchFamily="34" charset="0"/>
              </a:rPr>
              <a:t>1</a:t>
            </a:r>
            <a:r>
              <a:rPr lang="en-US" sz="2000" b="0" i="0" dirty="0">
                <a:effectLst/>
                <a:latin typeface="Open Sans" panose="020B0606030504020204" pitchFamily="34" charset="0"/>
              </a:rPr>
              <a:t>. About 2%</a:t>
            </a:r>
            <a:r>
              <a:rPr lang="en-US" sz="2000" baseline="30000" dirty="0">
                <a:latin typeface="Open Sans" panose="020B0606030504020204" pitchFamily="34" charset="0"/>
              </a:rPr>
              <a:t> </a:t>
            </a:r>
            <a:r>
              <a:rPr lang="en-US" sz="2000" b="0" i="0" dirty="0">
                <a:effectLst/>
                <a:latin typeface="Open Sans" panose="020B0606030504020204" pitchFamily="34" charset="0"/>
              </a:rPr>
              <a:t>of people who are infected with certain types of </a:t>
            </a:r>
            <a:r>
              <a:rPr lang="en-US" sz="2000" b="0" i="1" dirty="0">
                <a:effectLst/>
                <a:latin typeface="Open Sans" panose="020B0606030504020204" pitchFamily="34" charset="0"/>
              </a:rPr>
              <a:t>Shigella</a:t>
            </a:r>
            <a:r>
              <a:rPr lang="en-US" sz="2000" b="0" i="0" dirty="0">
                <a:effectLst/>
                <a:latin typeface="Open Sans" panose="020B0606030504020204" pitchFamily="34" charset="0"/>
              </a:rPr>
              <a:t>, most commonly </a:t>
            </a:r>
            <a:r>
              <a:rPr lang="en-US" sz="2000" b="0" i="1" dirty="0">
                <a:effectLst/>
                <a:latin typeface="Open Sans" panose="020B0606030504020204" pitchFamily="34" charset="0"/>
              </a:rPr>
              <a:t>Shigella flexneri</a:t>
            </a:r>
            <a:r>
              <a:rPr lang="en-US" sz="2000" b="0" i="0" dirty="0">
                <a:effectLst/>
                <a:latin typeface="Open Sans" panose="020B0606030504020204" pitchFamily="34" charset="0"/>
              </a:rPr>
              <a:t>, will experience reactive arthritis after infection, which can cause joint pain, eye irritation, and painful urination. It usually lasts for 3 to 5 months, but occasionally it can last for years and lead to chronic arthritis.</a:t>
            </a:r>
          </a:p>
          <a:p>
            <a:pPr>
              <a:lnSpc>
                <a:spcPct val="110000"/>
              </a:lnSpc>
            </a:pPr>
            <a:r>
              <a:rPr lang="en-US" sz="2000" dirty="0">
                <a:latin typeface="Open Sans" panose="020B0606030504020204" pitchFamily="34" charset="0"/>
              </a:rPr>
              <a:t>2. </a:t>
            </a:r>
            <a:r>
              <a:rPr lang="en-US" sz="2000" b="0" i="0" dirty="0">
                <a:effectLst/>
                <a:latin typeface="Open Sans" panose="020B0606030504020204" pitchFamily="34" charset="0"/>
              </a:rPr>
              <a:t>Around 0.4% to 7.3% of people with </a:t>
            </a:r>
            <a:r>
              <a:rPr lang="en-US" sz="2000" b="0" i="1" dirty="0">
                <a:effectLst/>
                <a:latin typeface="Open Sans" panose="020B0606030504020204" pitchFamily="34" charset="0"/>
              </a:rPr>
              <a:t>Shigella</a:t>
            </a:r>
            <a:r>
              <a:rPr lang="en-US" sz="2000" b="0" i="0" dirty="0">
                <a:effectLst/>
                <a:latin typeface="Open Sans" panose="020B0606030504020204" pitchFamily="34" charset="0"/>
              </a:rPr>
              <a:t> infection (shigellosis) develop bloodstream infections. Bloodstream infections are most common among patients with weakened immune systems, such as those with HIV, diabetes, cancer, or severe malnutrition, and are </a:t>
            </a:r>
            <a:r>
              <a:rPr lang="en-US" sz="2000" b="1" i="0" u="sng" dirty="0">
                <a:effectLst/>
                <a:latin typeface="Open Sans" panose="020B0606030504020204" pitchFamily="34" charset="0"/>
              </a:rPr>
              <a:t>more commonly seen in children. </a:t>
            </a:r>
            <a:r>
              <a:rPr lang="en-US" sz="2000" b="0" i="0" dirty="0">
                <a:effectLst/>
                <a:latin typeface="Open Sans" panose="020B0606030504020204" pitchFamily="34" charset="0"/>
              </a:rPr>
              <a:t>Shigellosis patients with bloodstream infections are at a higher risk of death compared to those with without bloodstream infections</a:t>
            </a:r>
            <a:endParaRPr lang="en-US" sz="2000" dirty="0"/>
          </a:p>
        </p:txBody>
      </p:sp>
      <p:sp>
        <p:nvSpPr>
          <p:cNvPr id="12" name="Rectangle 11">
            <a:extLst>
              <a:ext uri="{FF2B5EF4-FFF2-40B4-BE49-F238E27FC236}">
                <a16:creationId xmlns:a16="http://schemas.microsoft.com/office/drawing/2014/main" id="{359CEC61-F44B-43B3-B40F-AE38C5AF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829951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A55273E-EEA8-3769-E86B-101C708EBC80}"/>
              </a:ext>
            </a:extLst>
          </p:cNvPr>
          <p:cNvSpPr>
            <a:spLocks noGrp="1"/>
          </p:cNvSpPr>
          <p:nvPr>
            <p:ph type="title"/>
          </p:nvPr>
        </p:nvSpPr>
        <p:spPr>
          <a:xfrm>
            <a:off x="1097280" y="286603"/>
            <a:ext cx="10058400" cy="1450757"/>
          </a:xfrm>
        </p:spPr>
        <p:txBody>
          <a:bodyPr anchor="ctr">
            <a:normAutofit/>
          </a:bodyPr>
          <a:lstStyle/>
          <a:p>
            <a:r>
              <a:rPr lang="en-US" dirty="0">
                <a:solidFill>
                  <a:srgbClr val="FFFFFF"/>
                </a:solidFill>
              </a:rPr>
              <a:t>Shigella Rare Risks</a:t>
            </a:r>
          </a:p>
        </p:txBody>
      </p:sp>
      <p:sp>
        <p:nvSpPr>
          <p:cNvPr id="3" name="Content Placeholder 2">
            <a:extLst>
              <a:ext uri="{FF2B5EF4-FFF2-40B4-BE49-F238E27FC236}">
                <a16:creationId xmlns:a16="http://schemas.microsoft.com/office/drawing/2014/main" id="{4A595EDB-1DD3-9E1B-065E-C392CA81FE27}"/>
              </a:ext>
            </a:extLst>
          </p:cNvPr>
          <p:cNvSpPr>
            <a:spLocks noGrp="1"/>
          </p:cNvSpPr>
          <p:nvPr>
            <p:ph idx="1"/>
          </p:nvPr>
        </p:nvSpPr>
        <p:spPr>
          <a:xfrm>
            <a:off x="1096963" y="2675694"/>
            <a:ext cx="10058400" cy="3193294"/>
          </a:xfrm>
        </p:spPr>
        <p:txBody>
          <a:bodyPr>
            <a:normAutofit/>
          </a:bodyPr>
          <a:lstStyle/>
          <a:p>
            <a:r>
              <a:rPr lang="en-US" sz="2400" b="1" i="0" dirty="0">
                <a:effectLst/>
                <a:latin typeface="Open Sans" panose="020B0606030504020204" pitchFamily="34" charset="0"/>
              </a:rPr>
              <a:t>Seizures</a:t>
            </a:r>
            <a:endParaRPr lang="en-US" sz="2400" b="0" i="0" dirty="0">
              <a:effectLst/>
              <a:latin typeface="Open Sans" panose="020B0606030504020204" pitchFamily="34" charset="0"/>
            </a:endParaRPr>
          </a:p>
          <a:p>
            <a:r>
              <a:rPr lang="en-US" sz="2400" b="1" i="1" u="sng" dirty="0">
                <a:effectLst/>
                <a:latin typeface="Open Sans" panose="020B0606030504020204" pitchFamily="34" charset="0"/>
              </a:rPr>
              <a:t>Generalized seizures have been reported among young children with Shigella infection </a:t>
            </a:r>
            <a:r>
              <a:rPr lang="en-US" sz="2400" b="0" i="0" dirty="0">
                <a:effectLst/>
                <a:latin typeface="Open Sans" panose="020B0606030504020204" pitchFamily="34" charset="0"/>
              </a:rPr>
              <a:t>(shigellosis), but usually go away without treatment. Children with </a:t>
            </a:r>
            <a:r>
              <a:rPr lang="en-US" sz="2400" b="0" i="1" dirty="0">
                <a:effectLst/>
                <a:latin typeface="Open Sans" panose="020B0606030504020204" pitchFamily="34" charset="0"/>
              </a:rPr>
              <a:t>Shigella</a:t>
            </a:r>
            <a:r>
              <a:rPr lang="en-US" sz="2400" b="0" i="0" dirty="0">
                <a:effectLst/>
                <a:latin typeface="Open Sans" panose="020B0606030504020204" pitchFamily="34" charset="0"/>
              </a:rPr>
              <a:t> infection who experience seizures typically have a high fever, low blood sugar, or abnormal blood electrolytes (salts). However, healthcare professionals have not been able to definitively explain why these seizures occur</a:t>
            </a:r>
          </a:p>
          <a:p>
            <a:endParaRPr lang="en-US" dirty="0"/>
          </a:p>
        </p:txBody>
      </p:sp>
      <p:sp>
        <p:nvSpPr>
          <p:cNvPr id="12" name="Rectangle 11">
            <a:extLst>
              <a:ext uri="{FF2B5EF4-FFF2-40B4-BE49-F238E27FC236}">
                <a16:creationId xmlns:a16="http://schemas.microsoft.com/office/drawing/2014/main" id="{9B834327-03F1-4931-8261-971373A5A6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548528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19CF77-A8E4-5DEA-E48F-3BDF4CC16EAD}"/>
              </a:ext>
            </a:extLst>
          </p:cNvPr>
          <p:cNvSpPr>
            <a:spLocks noGrp="1"/>
          </p:cNvSpPr>
          <p:nvPr>
            <p:ph type="title"/>
          </p:nvPr>
        </p:nvSpPr>
        <p:spPr>
          <a:xfrm>
            <a:off x="1097280" y="286603"/>
            <a:ext cx="10058400" cy="1450757"/>
          </a:xfrm>
        </p:spPr>
        <p:txBody>
          <a:bodyPr>
            <a:normAutofit/>
          </a:bodyPr>
          <a:lstStyle/>
          <a:p>
            <a:r>
              <a:rPr lang="en-US" dirty="0"/>
              <a:t>Hemolytic Uremia Syndrome</a:t>
            </a:r>
          </a:p>
        </p:txBody>
      </p:sp>
      <p:cxnSp>
        <p:nvCxnSpPr>
          <p:cNvPr id="11" name="Straight Connector 10">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50876BFB-09F1-F068-F716-9C6341A72271}"/>
              </a:ext>
            </a:extLst>
          </p:cNvPr>
          <p:cNvGraphicFramePr>
            <a:graphicFrameLocks noGrp="1"/>
          </p:cNvGraphicFramePr>
          <p:nvPr>
            <p:ph idx="1"/>
            <p:extLst>
              <p:ext uri="{D42A27DB-BD31-4B8C-83A1-F6EECF244321}">
                <p14:modId xmlns:p14="http://schemas.microsoft.com/office/powerpoint/2010/main" val="1078131945"/>
              </p:ext>
            </p:extLst>
          </p:nvPr>
        </p:nvGraphicFramePr>
        <p:xfrm>
          <a:off x="1096963" y="1897380"/>
          <a:ext cx="10058400" cy="4343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6137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Fire engine in front of the station">
            <a:extLst>
              <a:ext uri="{FF2B5EF4-FFF2-40B4-BE49-F238E27FC236}">
                <a16:creationId xmlns:a16="http://schemas.microsoft.com/office/drawing/2014/main" id="{78633AEE-0DF7-96AB-B140-6050FC3F473E}"/>
              </a:ext>
            </a:extLst>
          </p:cNvPr>
          <p:cNvPicPr>
            <a:picLocks noChangeAspect="1"/>
          </p:cNvPicPr>
          <p:nvPr/>
        </p:nvPicPr>
        <p:blipFill rotWithShape="1">
          <a:blip r:embed="rId2"/>
          <a:srcRect t="13874" b="2171"/>
          <a:stretch/>
        </p:blipFill>
        <p:spPr>
          <a:xfrm>
            <a:off x="20" y="975"/>
            <a:ext cx="12191980" cy="6858000"/>
          </a:xfrm>
          <a:prstGeom prst="rect">
            <a:avLst/>
          </a:prstGeom>
        </p:spPr>
      </p:pic>
      <p:sp>
        <p:nvSpPr>
          <p:cNvPr id="11" name="Rectangle 10">
            <a:extLst>
              <a:ext uri="{FF2B5EF4-FFF2-40B4-BE49-F238E27FC236}">
                <a16:creationId xmlns:a16="http://schemas.microsoft.com/office/drawing/2014/main" id="{B94BE868-D43F-4940-8CE9-93D953A11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992622" y="-341385"/>
            <a:ext cx="6858003" cy="7540754"/>
          </a:xfrm>
          <a:prstGeom prst="rect">
            <a:avLst/>
          </a:prstGeom>
          <a:gradFill flip="none" rotWithShape="1">
            <a:gsLst>
              <a:gs pos="48000">
                <a:schemeClr val="tx1">
                  <a:alpha val="25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A5B7B7-5E46-9E0D-6702-71ADA9D9DE1A}"/>
              </a:ext>
            </a:extLst>
          </p:cNvPr>
          <p:cNvSpPr>
            <a:spLocks noGrp="1"/>
          </p:cNvSpPr>
          <p:nvPr>
            <p:ph type="ctrTitle"/>
          </p:nvPr>
        </p:nvSpPr>
        <p:spPr>
          <a:xfrm>
            <a:off x="8123416" y="1475234"/>
            <a:ext cx="3214307" cy="2901694"/>
          </a:xfrm>
        </p:spPr>
        <p:txBody>
          <a:bodyPr anchor="b">
            <a:normAutofit/>
          </a:bodyPr>
          <a:lstStyle/>
          <a:p>
            <a:r>
              <a:rPr lang="en-US" sz="4400" dirty="0">
                <a:solidFill>
                  <a:schemeClr val="bg1"/>
                </a:solidFill>
              </a:rPr>
              <a:t>EMS Case #5/7</a:t>
            </a:r>
          </a:p>
        </p:txBody>
      </p:sp>
      <p:sp>
        <p:nvSpPr>
          <p:cNvPr id="3" name="Subtitle 2">
            <a:extLst>
              <a:ext uri="{FF2B5EF4-FFF2-40B4-BE49-F238E27FC236}">
                <a16:creationId xmlns:a16="http://schemas.microsoft.com/office/drawing/2014/main" id="{9D1D6096-2391-BD54-95CC-0D03C17E4A11}"/>
              </a:ext>
            </a:extLst>
          </p:cNvPr>
          <p:cNvSpPr>
            <a:spLocks noGrp="1"/>
          </p:cNvSpPr>
          <p:nvPr>
            <p:ph type="subTitle" idx="1"/>
          </p:nvPr>
        </p:nvSpPr>
        <p:spPr>
          <a:xfrm>
            <a:off x="8127750" y="4608576"/>
            <a:ext cx="3205640" cy="774186"/>
          </a:xfrm>
        </p:spPr>
        <p:txBody>
          <a:bodyPr anchor="t">
            <a:normAutofit/>
          </a:bodyPr>
          <a:lstStyle/>
          <a:p>
            <a:endParaRPr lang="en-US" sz="2000" dirty="0">
              <a:solidFill>
                <a:schemeClr val="bg1"/>
              </a:solidFill>
            </a:endParaRPr>
          </a:p>
        </p:txBody>
      </p:sp>
      <p:cxnSp>
        <p:nvCxnSpPr>
          <p:cNvPr id="13" name="Straight Connector 12">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212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522A9-ACFB-8ED1-3F15-0B42F193F9B4}"/>
              </a:ext>
            </a:extLst>
          </p:cNvPr>
          <p:cNvSpPr>
            <a:spLocks noGrp="1"/>
          </p:cNvSpPr>
          <p:nvPr>
            <p:ph type="title"/>
          </p:nvPr>
        </p:nvSpPr>
        <p:spPr/>
        <p:txBody>
          <a:bodyPr/>
          <a:lstStyle/>
          <a:p>
            <a:r>
              <a:rPr lang="en-US" dirty="0"/>
              <a:t>EMS Presentation</a:t>
            </a:r>
          </a:p>
        </p:txBody>
      </p:sp>
      <p:sp>
        <p:nvSpPr>
          <p:cNvPr id="3" name="Content Placeholder 2">
            <a:extLst>
              <a:ext uri="{FF2B5EF4-FFF2-40B4-BE49-F238E27FC236}">
                <a16:creationId xmlns:a16="http://schemas.microsoft.com/office/drawing/2014/main" id="{CE95BCD8-C0D9-529A-DAB9-2853373FF31F}"/>
              </a:ext>
            </a:extLst>
          </p:cNvPr>
          <p:cNvSpPr>
            <a:spLocks noGrp="1"/>
          </p:cNvSpPr>
          <p:nvPr>
            <p:ph idx="1"/>
          </p:nvPr>
        </p:nvSpPr>
        <p:spPr/>
        <p:txBody>
          <a:bodyPr/>
          <a:lstStyle/>
          <a:p>
            <a:r>
              <a:rPr lang="en-US" dirty="0"/>
              <a:t>Date: October 9, 2022</a:t>
            </a:r>
          </a:p>
          <a:p>
            <a:r>
              <a:rPr lang="en-US" dirty="0"/>
              <a:t>Address: 58 Holly Way</a:t>
            </a:r>
          </a:p>
          <a:p>
            <a:r>
              <a:rPr lang="en-US" dirty="0"/>
              <a:t>Team:</a:t>
            </a:r>
          </a:p>
          <a:p>
            <a:pPr lvl="1"/>
            <a:r>
              <a:rPr lang="en-US" dirty="0"/>
              <a:t>Cody Reece</a:t>
            </a:r>
          </a:p>
          <a:p>
            <a:pPr lvl="1"/>
            <a:r>
              <a:rPr lang="en-US" dirty="0"/>
              <a:t>Kevin Alvey</a:t>
            </a:r>
          </a:p>
          <a:p>
            <a:pPr lvl="1"/>
            <a:endParaRPr lang="en-US" dirty="0"/>
          </a:p>
          <a:p>
            <a:r>
              <a:rPr lang="en-US" dirty="0"/>
              <a:t>Call: Patient advised his daughter is having a female.  She is 5 yo with no history of epilepsy.  This was a generalized grand mal seizure.  No diabetes.  </a:t>
            </a:r>
          </a:p>
        </p:txBody>
      </p:sp>
    </p:spTree>
    <p:extLst>
      <p:ext uri="{BB962C8B-B14F-4D97-AF65-F5344CB8AC3E}">
        <p14:creationId xmlns:p14="http://schemas.microsoft.com/office/powerpoint/2010/main" val="12608764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BB4B4-FA07-A9CB-B582-3F5093B8AAC6}"/>
              </a:ext>
            </a:extLst>
          </p:cNvPr>
          <p:cNvSpPr>
            <a:spLocks noGrp="1"/>
          </p:cNvSpPr>
          <p:nvPr>
            <p:ph type="title"/>
          </p:nvPr>
        </p:nvSpPr>
        <p:spPr/>
        <p:txBody>
          <a:bodyPr/>
          <a:lstStyle/>
          <a:p>
            <a:r>
              <a:rPr lang="en-US" dirty="0"/>
              <a:t>EMS Assessment</a:t>
            </a:r>
          </a:p>
        </p:txBody>
      </p:sp>
      <p:sp>
        <p:nvSpPr>
          <p:cNvPr id="3" name="Content Placeholder 2">
            <a:extLst>
              <a:ext uri="{FF2B5EF4-FFF2-40B4-BE49-F238E27FC236}">
                <a16:creationId xmlns:a16="http://schemas.microsoft.com/office/drawing/2014/main" id="{6DB03EAC-6E09-430B-45EF-A00977FBB0DF}"/>
              </a:ext>
            </a:extLst>
          </p:cNvPr>
          <p:cNvSpPr>
            <a:spLocks noGrp="1"/>
          </p:cNvSpPr>
          <p:nvPr>
            <p:ph idx="1"/>
          </p:nvPr>
        </p:nvSpPr>
        <p:spPr/>
        <p:txBody>
          <a:bodyPr/>
          <a:lstStyle/>
          <a:p>
            <a:r>
              <a:rPr lang="en-US" dirty="0"/>
              <a:t>Vitals: HR 125, RR22, Oxygen 96%, Temp 36, GCS 15</a:t>
            </a:r>
          </a:p>
          <a:p>
            <a:r>
              <a:rPr lang="en-US" dirty="0"/>
              <a:t>Exam: Normal</a:t>
            </a:r>
          </a:p>
          <a:p>
            <a:r>
              <a:rPr lang="en-US" dirty="0"/>
              <a:t>Summary:  Father reports she had come into his bedroom and climbed in bed and gone to sleep.  Shortly after, he noted that she was convulsing so he woke his wife and called 911.  He noted the episode lasted about 15 seconds.  It stopped and then another occurred.  She has no history of seizures.  She was stiff and shaky and then back to normal.  No known allergies or medications.  She had been sick with a cold x 2 days and felt “warm” when she crawled into bed.  Parents opted to treat with antipyretics and refused transport.</a:t>
            </a:r>
          </a:p>
        </p:txBody>
      </p:sp>
    </p:spTree>
    <p:extLst>
      <p:ext uri="{BB962C8B-B14F-4D97-AF65-F5344CB8AC3E}">
        <p14:creationId xmlns:p14="http://schemas.microsoft.com/office/powerpoint/2010/main" val="22153561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306E1-20A0-0325-9C94-6FFFDA89D440}"/>
              </a:ext>
            </a:extLst>
          </p:cNvPr>
          <p:cNvSpPr>
            <a:spLocks noGrp="1"/>
          </p:cNvSpPr>
          <p:nvPr>
            <p:ph type="title"/>
          </p:nvPr>
        </p:nvSpPr>
        <p:spPr/>
        <p:txBody>
          <a:bodyPr/>
          <a:lstStyle/>
          <a:p>
            <a:r>
              <a:rPr lang="en-US" dirty="0"/>
              <a:t>ER Evaluation</a:t>
            </a:r>
          </a:p>
        </p:txBody>
      </p:sp>
      <p:sp>
        <p:nvSpPr>
          <p:cNvPr id="3" name="Content Placeholder 2">
            <a:extLst>
              <a:ext uri="{FF2B5EF4-FFF2-40B4-BE49-F238E27FC236}">
                <a16:creationId xmlns:a16="http://schemas.microsoft.com/office/drawing/2014/main" id="{24608599-D63B-D752-992F-4B6500CA7D9D}"/>
              </a:ext>
            </a:extLst>
          </p:cNvPr>
          <p:cNvSpPr>
            <a:spLocks noGrp="1"/>
          </p:cNvSpPr>
          <p:nvPr>
            <p:ph idx="1"/>
          </p:nvPr>
        </p:nvSpPr>
        <p:spPr/>
        <p:txBody>
          <a:bodyPr/>
          <a:lstStyle/>
          <a:p>
            <a:r>
              <a:rPr lang="en-US" dirty="0"/>
              <a:t>No follow up</a:t>
            </a:r>
          </a:p>
        </p:txBody>
      </p:sp>
    </p:spTree>
    <p:extLst>
      <p:ext uri="{BB962C8B-B14F-4D97-AF65-F5344CB8AC3E}">
        <p14:creationId xmlns:p14="http://schemas.microsoft.com/office/powerpoint/2010/main" val="23518166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F6F1E82-F603-49E4-9641-09EEA984A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D0810DF-8115-72CB-F969-BC3A5AFA88CA}"/>
              </a:ext>
            </a:extLst>
          </p:cNvPr>
          <p:cNvSpPr>
            <a:spLocks noGrp="1"/>
          </p:cNvSpPr>
          <p:nvPr>
            <p:ph type="title"/>
          </p:nvPr>
        </p:nvSpPr>
        <p:spPr>
          <a:xfrm>
            <a:off x="1097280" y="286603"/>
            <a:ext cx="10058400" cy="1450757"/>
          </a:xfrm>
        </p:spPr>
        <p:txBody>
          <a:bodyPr>
            <a:normAutofit/>
          </a:bodyPr>
          <a:lstStyle/>
          <a:p>
            <a:r>
              <a:rPr lang="en-US" dirty="0"/>
              <a:t>Febrile Seizures</a:t>
            </a:r>
          </a:p>
        </p:txBody>
      </p:sp>
      <p:cxnSp>
        <p:nvCxnSpPr>
          <p:cNvPr id="11" name="Straight Connector 10">
            <a:extLst>
              <a:ext uri="{FF2B5EF4-FFF2-40B4-BE49-F238E27FC236}">
                <a16:creationId xmlns:a16="http://schemas.microsoft.com/office/drawing/2014/main" id="{C81CFD00-FC30-4AFB-A61F-3127B2C90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D1595AB-90F6-488F-B5E3-F8CFCC8FA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93EC3C37-44F3-3000-561E-F48E66F7A5FB}"/>
              </a:ext>
            </a:extLst>
          </p:cNvPr>
          <p:cNvGraphicFramePr>
            <a:graphicFrameLocks noGrp="1"/>
          </p:cNvGraphicFramePr>
          <p:nvPr>
            <p:ph idx="1"/>
            <p:extLst>
              <p:ext uri="{D42A27DB-BD31-4B8C-83A1-F6EECF244321}">
                <p14:modId xmlns:p14="http://schemas.microsoft.com/office/powerpoint/2010/main" val="2454736065"/>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203256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62DEAD4-A85D-4A90-98AE-32A2CEB17D43}"/>
              </a:ext>
            </a:extLst>
          </p:cNvPr>
          <p:cNvSpPr>
            <a:spLocks noGrp="1"/>
          </p:cNvSpPr>
          <p:nvPr>
            <p:ph type="title"/>
          </p:nvPr>
        </p:nvSpPr>
        <p:spPr>
          <a:xfrm>
            <a:off x="492370" y="516835"/>
            <a:ext cx="3084844" cy="5772840"/>
          </a:xfrm>
        </p:spPr>
        <p:txBody>
          <a:bodyPr anchor="ctr">
            <a:normAutofit/>
          </a:bodyPr>
          <a:lstStyle/>
          <a:p>
            <a:r>
              <a:rPr lang="en-US" sz="3600">
                <a:solidFill>
                  <a:schemeClr val="bg1"/>
                </a:solidFill>
              </a:rPr>
              <a:t>ER evaluation</a:t>
            </a:r>
          </a:p>
        </p:txBody>
      </p:sp>
      <p:graphicFrame>
        <p:nvGraphicFramePr>
          <p:cNvPr id="5" name="Content Placeholder 2">
            <a:extLst>
              <a:ext uri="{FF2B5EF4-FFF2-40B4-BE49-F238E27FC236}">
                <a16:creationId xmlns:a16="http://schemas.microsoft.com/office/drawing/2014/main" id="{4104C634-E190-2EBC-CE94-04BA093F3758}"/>
              </a:ext>
            </a:extLst>
          </p:cNvPr>
          <p:cNvGraphicFramePr>
            <a:graphicFrameLocks noGrp="1"/>
          </p:cNvGraphicFramePr>
          <p:nvPr>
            <p:ph idx="1"/>
            <p:extLst>
              <p:ext uri="{D42A27DB-BD31-4B8C-83A1-F6EECF244321}">
                <p14:modId xmlns:p14="http://schemas.microsoft.com/office/powerpoint/2010/main" val="2179537736"/>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66199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4354E5-48B5-F863-449A-6C7B100DFFA5}"/>
              </a:ext>
            </a:extLst>
          </p:cNvPr>
          <p:cNvSpPr>
            <a:spLocks noGrp="1"/>
          </p:cNvSpPr>
          <p:nvPr>
            <p:ph type="title"/>
          </p:nvPr>
        </p:nvSpPr>
        <p:spPr>
          <a:xfrm>
            <a:off x="643468" y="643467"/>
            <a:ext cx="3073550" cy="5126203"/>
          </a:xfrm>
        </p:spPr>
        <p:txBody>
          <a:bodyPr anchor="ctr">
            <a:normAutofit/>
          </a:bodyPr>
          <a:lstStyle/>
          <a:p>
            <a:pPr algn="r"/>
            <a:r>
              <a:rPr lang="en-US" dirty="0"/>
              <a:t>Febrile Seizures</a:t>
            </a:r>
          </a:p>
        </p:txBody>
      </p:sp>
      <p:cxnSp>
        <p:nvCxnSpPr>
          <p:cNvPr id="25" name="Straight Connector 1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A11F2CBB-7032-7FA3-E1B5-F5366ADBDBB3}"/>
              </a:ext>
            </a:extLst>
          </p:cNvPr>
          <p:cNvSpPr>
            <a:spLocks noGrp="1"/>
          </p:cNvSpPr>
          <p:nvPr>
            <p:ph idx="1"/>
          </p:nvPr>
        </p:nvSpPr>
        <p:spPr>
          <a:xfrm>
            <a:off x="4363786" y="1223158"/>
            <a:ext cx="6791894" cy="4546512"/>
          </a:xfrm>
        </p:spPr>
        <p:txBody>
          <a:bodyPr anchor="ctr">
            <a:normAutofit/>
          </a:bodyPr>
          <a:lstStyle/>
          <a:p>
            <a:pPr>
              <a:lnSpc>
                <a:spcPct val="110000"/>
              </a:lnSpc>
            </a:pPr>
            <a:r>
              <a:rPr lang="en-US" b="0" i="0" dirty="0">
                <a:effectLst/>
                <a:latin typeface="Open Sans" panose="020B0606030504020204" pitchFamily="34" charset="0"/>
              </a:rPr>
              <a:t>Febrile seizures are the </a:t>
            </a:r>
            <a:r>
              <a:rPr lang="en-US" b="1" i="0" u="sng" dirty="0">
                <a:effectLst/>
                <a:latin typeface="Open Sans" panose="020B0606030504020204" pitchFamily="34" charset="0"/>
              </a:rPr>
              <a:t>most common</a:t>
            </a:r>
            <a:r>
              <a:rPr lang="en-US" b="0" i="0" dirty="0">
                <a:effectLst/>
                <a:latin typeface="Open Sans" panose="020B0606030504020204" pitchFamily="34" charset="0"/>
              </a:rPr>
              <a:t> type of convulsions in infants and young children and occur in </a:t>
            </a:r>
            <a:r>
              <a:rPr lang="en-US" b="1" i="0" u="sng" dirty="0">
                <a:effectLst/>
                <a:latin typeface="Open Sans" panose="020B0606030504020204" pitchFamily="34" charset="0"/>
              </a:rPr>
              <a:t>2 to 5 percent </a:t>
            </a:r>
            <a:r>
              <a:rPr lang="en-US" b="0" i="0" dirty="0">
                <a:effectLst/>
                <a:latin typeface="Open Sans" panose="020B0606030504020204" pitchFamily="34" charset="0"/>
              </a:rPr>
              <a:t>of American children </a:t>
            </a:r>
            <a:r>
              <a:rPr lang="en-US" b="1" i="0" u="sng" dirty="0">
                <a:effectLst/>
                <a:latin typeface="Open Sans" panose="020B0606030504020204" pitchFamily="34" charset="0"/>
              </a:rPr>
              <a:t>before age 5</a:t>
            </a:r>
            <a:r>
              <a:rPr lang="en-US" b="0" i="0" dirty="0">
                <a:effectLst/>
                <a:latin typeface="Open Sans" panose="020B0606030504020204" pitchFamily="34" charset="0"/>
              </a:rPr>
              <a:t>.  Approximately </a:t>
            </a:r>
            <a:r>
              <a:rPr lang="en-US" b="1" i="0" u="sng" dirty="0">
                <a:effectLst/>
                <a:latin typeface="Open Sans" panose="020B0606030504020204" pitchFamily="34" charset="0"/>
              </a:rPr>
              <a:t>40 percent</a:t>
            </a:r>
            <a:r>
              <a:rPr lang="en-US" b="0" i="0" dirty="0">
                <a:effectLst/>
                <a:latin typeface="Open Sans" panose="020B0606030504020204" pitchFamily="34" charset="0"/>
              </a:rPr>
              <a:t> of children who experience one febrile seizure will have a recurrence.  </a:t>
            </a:r>
          </a:p>
          <a:p>
            <a:pPr>
              <a:lnSpc>
                <a:spcPct val="110000"/>
              </a:lnSpc>
            </a:pPr>
            <a:r>
              <a:rPr lang="en-US" b="0" i="0" dirty="0">
                <a:effectLst/>
                <a:latin typeface="Open Sans" panose="020B0606030504020204" pitchFamily="34" charset="0"/>
              </a:rPr>
              <a:t>Children at highest risk for recurrence are those who have:</a:t>
            </a:r>
          </a:p>
          <a:p>
            <a:pPr>
              <a:lnSpc>
                <a:spcPct val="110000"/>
              </a:lnSpc>
              <a:buFont typeface="Arial" panose="020B0604020202020204" pitchFamily="34" charset="0"/>
              <a:buChar char="•"/>
            </a:pPr>
            <a:r>
              <a:rPr lang="en-US" b="1" i="0" dirty="0">
                <a:effectLst/>
                <a:latin typeface="Open Sans" panose="020B0606030504020204" pitchFamily="34" charset="0"/>
              </a:rPr>
              <a:t>Young age.</a:t>
            </a:r>
            <a:r>
              <a:rPr lang="en-US" b="0" i="0" dirty="0">
                <a:effectLst/>
                <a:latin typeface="Open Sans" panose="020B0606030504020204" pitchFamily="34" charset="0"/>
              </a:rPr>
              <a:t>  Children who have their first febrile seizure when they are younger than 18 months are at an increased risk of having another one.   </a:t>
            </a:r>
          </a:p>
          <a:p>
            <a:pPr>
              <a:lnSpc>
                <a:spcPct val="110000"/>
              </a:lnSpc>
              <a:buFont typeface="Arial" panose="020B0604020202020204" pitchFamily="34" charset="0"/>
              <a:buChar char="•"/>
            </a:pPr>
            <a:r>
              <a:rPr lang="en-US" b="1" i="0" dirty="0">
                <a:effectLst/>
                <a:latin typeface="Open Sans" panose="020B0606030504020204" pitchFamily="34" charset="0"/>
              </a:rPr>
              <a:t>Family history. </a:t>
            </a:r>
            <a:r>
              <a:rPr lang="en-US" b="0" i="0" dirty="0">
                <a:effectLst/>
                <a:latin typeface="Open Sans" panose="020B0606030504020204" pitchFamily="34" charset="0"/>
              </a:rPr>
              <a:t> Children whose family members had febrile seizures are more likely to have more than one seizure.   </a:t>
            </a:r>
          </a:p>
          <a:p>
            <a:pPr>
              <a:lnSpc>
                <a:spcPct val="110000"/>
              </a:lnSpc>
              <a:buFont typeface="Arial" panose="020B0604020202020204" pitchFamily="34" charset="0"/>
              <a:buChar char="•"/>
            </a:pPr>
            <a:r>
              <a:rPr lang="en-US" b="1" i="0" dirty="0">
                <a:effectLst/>
                <a:latin typeface="Open Sans" panose="020B0606030504020204" pitchFamily="34" charset="0"/>
              </a:rPr>
              <a:t>First sign of illness</a:t>
            </a:r>
            <a:r>
              <a:rPr lang="en-US" b="0" i="0" dirty="0">
                <a:effectLst/>
                <a:latin typeface="Open Sans" panose="020B0606030504020204" pitchFamily="34" charset="0"/>
              </a:rPr>
              <a:t>.  Children who have febrile seizures before exhibiting other symptoms of an illness, are at greater risk of having multiple seizures.</a:t>
            </a:r>
          </a:p>
          <a:p>
            <a:pPr>
              <a:lnSpc>
                <a:spcPct val="110000"/>
              </a:lnSpc>
              <a:buFont typeface="Arial" panose="020B0604020202020204" pitchFamily="34" charset="0"/>
              <a:buChar char="•"/>
            </a:pPr>
            <a:r>
              <a:rPr lang="en-US" b="1" i="0" dirty="0">
                <a:effectLst/>
                <a:latin typeface="Open Sans" panose="020B0606030504020204" pitchFamily="34" charset="0"/>
              </a:rPr>
              <a:t>Low temperature</a:t>
            </a:r>
            <a:r>
              <a:rPr lang="en-US" b="0" i="0" dirty="0">
                <a:effectLst/>
                <a:latin typeface="Open Sans" panose="020B0606030504020204" pitchFamily="34" charset="0"/>
              </a:rPr>
              <a:t>.  Children are more likely to have another febrile seizure if the first one was accompanied by a relatively low temperature.</a:t>
            </a:r>
          </a:p>
          <a:p>
            <a:pPr>
              <a:lnSpc>
                <a:spcPct val="110000"/>
              </a:lnSpc>
            </a:pPr>
            <a:endParaRPr lang="en-US" sz="1500" dirty="0"/>
          </a:p>
        </p:txBody>
      </p:sp>
      <p:sp>
        <p:nvSpPr>
          <p:cNvPr id="26" name="Rectangle 21">
            <a:extLst>
              <a:ext uri="{FF2B5EF4-FFF2-40B4-BE49-F238E27FC236}">
                <a16:creationId xmlns:a16="http://schemas.microsoft.com/office/drawing/2014/main" id="{14552793-7DFF-4EC7-AC69-D34A75D018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015064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A08EF-3E43-0D8B-B668-99B0B146EA1B}"/>
              </a:ext>
            </a:extLst>
          </p:cNvPr>
          <p:cNvSpPr>
            <a:spLocks noGrp="1"/>
          </p:cNvSpPr>
          <p:nvPr>
            <p:ph type="title"/>
          </p:nvPr>
        </p:nvSpPr>
        <p:spPr/>
        <p:txBody>
          <a:bodyPr/>
          <a:lstStyle/>
          <a:p>
            <a:r>
              <a:rPr lang="en-US" dirty="0"/>
              <a:t>Simple or Complex???</a:t>
            </a:r>
          </a:p>
        </p:txBody>
      </p:sp>
      <p:sp>
        <p:nvSpPr>
          <p:cNvPr id="3" name="Content Placeholder 2">
            <a:extLst>
              <a:ext uri="{FF2B5EF4-FFF2-40B4-BE49-F238E27FC236}">
                <a16:creationId xmlns:a16="http://schemas.microsoft.com/office/drawing/2014/main" id="{D41D5EEC-57B9-A1A6-0657-232FF84D561F}"/>
              </a:ext>
            </a:extLst>
          </p:cNvPr>
          <p:cNvSpPr>
            <a:spLocks noGrp="1"/>
          </p:cNvSpPr>
          <p:nvPr>
            <p:ph idx="1"/>
          </p:nvPr>
        </p:nvSpPr>
        <p:spPr/>
        <p:txBody>
          <a:bodyPr/>
          <a:lstStyle/>
          <a:p>
            <a:pPr algn="l" fontAlgn="base"/>
            <a:r>
              <a:rPr lang="en-US" b="0" i="0" dirty="0">
                <a:solidFill>
                  <a:srgbClr val="000000"/>
                </a:solidFill>
                <a:effectLst/>
                <a:latin typeface="Montserrat" pitchFamily="2" charset="77"/>
              </a:rPr>
              <a:t>Febrile seizures are considered “simple” if they meet all of the following criteria:</a:t>
            </a:r>
          </a:p>
          <a:p>
            <a:pPr lvl="1" fontAlgn="base">
              <a:buFont typeface="Arial" panose="020B0604020202020204" pitchFamily="34" charset="0"/>
              <a:buChar char="•"/>
            </a:pPr>
            <a:r>
              <a:rPr lang="en-US" b="0" i="0" u="sng" dirty="0">
                <a:solidFill>
                  <a:srgbClr val="552E99"/>
                </a:solidFill>
                <a:effectLst/>
                <a:latin typeface="Montserrat" pitchFamily="2" charset="77"/>
                <a:hlinkClick r:id="rId2"/>
              </a:rPr>
              <a:t>Generalized</a:t>
            </a:r>
            <a:r>
              <a:rPr lang="en-US" b="0" i="0" dirty="0">
                <a:solidFill>
                  <a:srgbClr val="1C1C1C"/>
                </a:solidFill>
                <a:effectLst/>
                <a:latin typeface="Montserrat" pitchFamily="2" charset="77"/>
              </a:rPr>
              <a:t> full body convulsions</a:t>
            </a:r>
          </a:p>
          <a:p>
            <a:pPr lvl="1" fontAlgn="base">
              <a:buFont typeface="Arial" panose="020B0604020202020204" pitchFamily="34" charset="0"/>
              <a:buChar char="•"/>
            </a:pPr>
            <a:r>
              <a:rPr lang="en-US" b="0" i="0" dirty="0">
                <a:solidFill>
                  <a:srgbClr val="1C1C1C"/>
                </a:solidFill>
                <a:effectLst/>
                <a:latin typeface="Montserrat" pitchFamily="2" charset="77"/>
              </a:rPr>
              <a:t>Last less than 15 minutes</a:t>
            </a:r>
          </a:p>
          <a:p>
            <a:pPr lvl="1" fontAlgn="base">
              <a:buFont typeface="Arial" panose="020B0604020202020204" pitchFamily="34" charset="0"/>
              <a:buChar char="•"/>
            </a:pPr>
            <a:r>
              <a:rPr lang="en-US" b="0" i="0" dirty="0">
                <a:solidFill>
                  <a:srgbClr val="1C1C1C"/>
                </a:solidFill>
                <a:effectLst/>
                <a:latin typeface="Montserrat" pitchFamily="2" charset="77"/>
              </a:rPr>
              <a:t>No more than one in a 24-hour period</a:t>
            </a:r>
          </a:p>
          <a:p>
            <a:pPr algn="l" fontAlgn="base"/>
            <a:r>
              <a:rPr lang="en-US" b="0" i="0" dirty="0">
                <a:solidFill>
                  <a:srgbClr val="000000"/>
                </a:solidFill>
                <a:effectLst/>
                <a:latin typeface="Montserrat" pitchFamily="2" charset="77"/>
              </a:rPr>
              <a:t>Febrile seizures are considered “complex or complicated” if any of the following features are present:</a:t>
            </a:r>
          </a:p>
          <a:p>
            <a:pPr lvl="1" fontAlgn="base">
              <a:buFont typeface="Arial" panose="020B0604020202020204" pitchFamily="34" charset="0"/>
              <a:buChar char="•"/>
            </a:pPr>
            <a:r>
              <a:rPr lang="en-US" b="0" i="0" dirty="0">
                <a:solidFill>
                  <a:srgbClr val="1C1C1C"/>
                </a:solidFill>
                <a:effectLst/>
                <a:latin typeface="Montserrat" pitchFamily="2" charset="77"/>
              </a:rPr>
              <a:t>Start </a:t>
            </a:r>
            <a:r>
              <a:rPr lang="en-US" b="0" i="0" u="sng" dirty="0">
                <a:solidFill>
                  <a:srgbClr val="552E99"/>
                </a:solidFill>
                <a:effectLst/>
                <a:latin typeface="Montserrat" pitchFamily="2" charset="77"/>
                <a:hlinkClick r:id="rId2"/>
              </a:rPr>
              <a:t>focally</a:t>
            </a:r>
            <a:r>
              <a:rPr lang="en-US" b="0" i="0" dirty="0">
                <a:solidFill>
                  <a:srgbClr val="1C1C1C"/>
                </a:solidFill>
                <a:effectLst/>
                <a:latin typeface="Montserrat" pitchFamily="2" charset="77"/>
              </a:rPr>
              <a:t> with one body part moving independently of others</a:t>
            </a:r>
          </a:p>
          <a:p>
            <a:pPr lvl="1" fontAlgn="base">
              <a:buFont typeface="Arial" panose="020B0604020202020204" pitchFamily="34" charset="0"/>
              <a:buChar char="•"/>
            </a:pPr>
            <a:r>
              <a:rPr lang="en-US" b="0" i="0" dirty="0">
                <a:solidFill>
                  <a:srgbClr val="1C1C1C"/>
                </a:solidFill>
                <a:effectLst/>
                <a:latin typeface="Montserrat" pitchFamily="2" charset="77"/>
              </a:rPr>
              <a:t>Last more than 15 minutes</a:t>
            </a:r>
          </a:p>
          <a:p>
            <a:pPr lvl="1" fontAlgn="base">
              <a:buFont typeface="Arial" panose="020B0604020202020204" pitchFamily="34" charset="0"/>
              <a:buChar char="•"/>
            </a:pPr>
            <a:r>
              <a:rPr lang="en-US" b="1" i="0" u="sng" dirty="0">
                <a:solidFill>
                  <a:srgbClr val="1C1C1C"/>
                </a:solidFill>
                <a:effectLst/>
                <a:latin typeface="Montserrat" pitchFamily="2" charset="77"/>
              </a:rPr>
              <a:t>Occur more than once in a 24-hour period</a:t>
            </a:r>
          </a:p>
          <a:p>
            <a:endParaRPr lang="en-US" dirty="0"/>
          </a:p>
        </p:txBody>
      </p:sp>
    </p:spTree>
    <p:extLst>
      <p:ext uri="{BB962C8B-B14F-4D97-AF65-F5344CB8AC3E}">
        <p14:creationId xmlns:p14="http://schemas.microsoft.com/office/powerpoint/2010/main" val="37776613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9919" cy="6858000"/>
          </a:xfrm>
          <a:prstGeom prst="rect">
            <a:avLst/>
          </a:prstGeom>
          <a:solidFill>
            <a:srgbClr val="E729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F67B1E0-9500-63E9-F18C-EEA87F1B508B}"/>
              </a:ext>
            </a:extLst>
          </p:cNvPr>
          <p:cNvSpPr>
            <a:spLocks noGrp="1"/>
          </p:cNvSpPr>
          <p:nvPr>
            <p:ph type="title"/>
          </p:nvPr>
        </p:nvSpPr>
        <p:spPr>
          <a:xfrm>
            <a:off x="492370" y="516836"/>
            <a:ext cx="3084844" cy="1961086"/>
          </a:xfrm>
        </p:spPr>
        <p:txBody>
          <a:bodyPr vert="horz" lIns="91440" tIns="45720" rIns="91440" bIns="45720" rtlCol="0" anchor="b">
            <a:normAutofit/>
          </a:bodyPr>
          <a:lstStyle/>
          <a:p>
            <a:r>
              <a:rPr lang="en-US" sz="2500" dirty="0">
                <a:solidFill>
                  <a:srgbClr val="FFFFFF"/>
                </a:solidFill>
              </a:rPr>
              <a:t>Rhinovirus/enterovirus</a:t>
            </a:r>
          </a:p>
        </p:txBody>
      </p:sp>
      <p:cxnSp>
        <p:nvCxnSpPr>
          <p:cNvPr id="15" name="Straight Connector 14">
            <a:extLst>
              <a:ext uri="{FF2B5EF4-FFF2-40B4-BE49-F238E27FC236}">
                <a16:creationId xmlns:a16="http://schemas.microsoft.com/office/drawing/2014/main" id="{E04A321A-A039-4720-87B4-66A4210E0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752" y="2638787"/>
            <a:ext cx="2743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B76D87C-816A-DB9F-E226-8BC1B2B4A227}"/>
              </a:ext>
            </a:extLst>
          </p:cNvPr>
          <p:cNvSpPr txBox="1"/>
          <p:nvPr/>
        </p:nvSpPr>
        <p:spPr>
          <a:xfrm>
            <a:off x="571752" y="2799654"/>
            <a:ext cx="3005462" cy="3189665"/>
          </a:xfrm>
          <a:prstGeom prst="rect">
            <a:avLst/>
          </a:prstGeom>
        </p:spPr>
        <p:txBody>
          <a:bodyPr vert="horz" lIns="0" tIns="45720" rIns="0" bIns="45720" rtlCol="0">
            <a:normAutofit/>
          </a:bodyPr>
          <a:lstStyle/>
          <a:p>
            <a:pPr>
              <a:spcAft>
                <a:spcPts val="600"/>
              </a:spcAft>
              <a:buFont typeface="Calibri" panose="020F0502020204030204" pitchFamily="34" charset="0"/>
              <a:buChar char="•"/>
            </a:pPr>
            <a:r>
              <a:rPr lang="en-US" b="1" i="0" dirty="0">
                <a:solidFill>
                  <a:srgbClr val="FFFFFF"/>
                </a:solidFill>
                <a:effectLst/>
              </a:rPr>
              <a:t>The CDC has issued an alert for healthcare providers over the rise of respiratory illnesses in children.</a:t>
            </a:r>
            <a:endParaRPr lang="en-US" b="0" i="0" dirty="0">
              <a:solidFill>
                <a:srgbClr val="FFFFFF"/>
              </a:solidFill>
              <a:effectLst/>
            </a:endParaRPr>
          </a:p>
        </p:txBody>
      </p:sp>
      <p:pic>
        <p:nvPicPr>
          <p:cNvPr id="6" name="Content Placeholder 5">
            <a:extLst>
              <a:ext uri="{FF2B5EF4-FFF2-40B4-BE49-F238E27FC236}">
                <a16:creationId xmlns:a16="http://schemas.microsoft.com/office/drawing/2014/main" id="{10189EA4-8D97-10CA-EED5-2F389698CFF7}"/>
              </a:ext>
            </a:extLst>
          </p:cNvPr>
          <p:cNvPicPr>
            <a:picLocks noGrp="1" noChangeAspect="1"/>
          </p:cNvPicPr>
          <p:nvPr>
            <p:ph idx="1"/>
          </p:nvPr>
        </p:nvPicPr>
        <p:blipFill>
          <a:blip r:embed="rId2"/>
          <a:stretch>
            <a:fillRect/>
          </a:stretch>
        </p:blipFill>
        <p:spPr>
          <a:xfrm>
            <a:off x="4742017" y="1653467"/>
            <a:ext cx="6798082" cy="3551065"/>
          </a:xfrm>
          <a:prstGeom prst="rect">
            <a:avLst/>
          </a:prstGeom>
        </p:spPr>
      </p:pic>
    </p:spTree>
    <p:extLst>
      <p:ext uri="{BB962C8B-B14F-4D97-AF65-F5344CB8AC3E}">
        <p14:creationId xmlns:p14="http://schemas.microsoft.com/office/powerpoint/2010/main" val="1990372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9CD8F21-0751-2555-6EB7-43F9CB819079}"/>
              </a:ext>
            </a:extLst>
          </p:cNvPr>
          <p:cNvSpPr>
            <a:spLocks noGrp="1"/>
          </p:cNvSpPr>
          <p:nvPr>
            <p:ph type="title"/>
          </p:nvPr>
        </p:nvSpPr>
        <p:spPr>
          <a:xfrm>
            <a:off x="1097280" y="286603"/>
            <a:ext cx="10058400" cy="1450757"/>
          </a:xfrm>
        </p:spPr>
        <p:txBody>
          <a:bodyPr anchor="ctr">
            <a:normAutofit/>
          </a:bodyPr>
          <a:lstStyle/>
          <a:p>
            <a:r>
              <a:rPr lang="en-US" dirty="0">
                <a:solidFill>
                  <a:srgbClr val="FFFFFF"/>
                </a:solidFill>
              </a:rPr>
              <a:t>Acute Flaccid Myelitis</a:t>
            </a:r>
          </a:p>
        </p:txBody>
      </p:sp>
      <p:sp>
        <p:nvSpPr>
          <p:cNvPr id="3" name="Content Placeholder 2">
            <a:extLst>
              <a:ext uri="{FF2B5EF4-FFF2-40B4-BE49-F238E27FC236}">
                <a16:creationId xmlns:a16="http://schemas.microsoft.com/office/drawing/2014/main" id="{4A334F0D-A8F4-AE97-A995-785BE5BF9EEC}"/>
              </a:ext>
            </a:extLst>
          </p:cNvPr>
          <p:cNvSpPr>
            <a:spLocks noGrp="1"/>
          </p:cNvSpPr>
          <p:nvPr>
            <p:ph idx="1"/>
          </p:nvPr>
        </p:nvSpPr>
        <p:spPr>
          <a:xfrm>
            <a:off x="1096963" y="2675694"/>
            <a:ext cx="10058400" cy="3193294"/>
          </a:xfrm>
        </p:spPr>
        <p:txBody>
          <a:bodyPr>
            <a:normAutofit/>
          </a:bodyPr>
          <a:lstStyle/>
          <a:p>
            <a:pPr>
              <a:lnSpc>
                <a:spcPct val="110000"/>
              </a:lnSpc>
            </a:pPr>
            <a:r>
              <a:rPr lang="en-US" b="0" i="0" dirty="0">
                <a:effectLst/>
                <a:latin typeface="Helvetica" pitchFamily="2" charset="0"/>
              </a:rPr>
              <a:t>Acute flaccid myelitis (AFM) is a rare but serious condition that affects the spinal cord. It can cause sudden weakness in the arms or legs, loss of muscle tone, and loss of reflexes. The condition mainly affects young children.</a:t>
            </a:r>
          </a:p>
          <a:p>
            <a:pPr>
              <a:lnSpc>
                <a:spcPct val="110000"/>
              </a:lnSpc>
            </a:pPr>
            <a:r>
              <a:rPr lang="en-US" b="0" i="0" dirty="0">
                <a:effectLst/>
                <a:latin typeface="Helvetica" pitchFamily="2" charset="0"/>
              </a:rPr>
              <a:t>Most children have a mild respiratory illness or fever caused by a viral infection about one to four weeks before developing symptoms of acute flaccid myelitis.</a:t>
            </a:r>
          </a:p>
          <a:p>
            <a:pPr>
              <a:lnSpc>
                <a:spcPct val="110000"/>
              </a:lnSpc>
            </a:pPr>
            <a:r>
              <a:rPr lang="en-US" b="0" i="0" dirty="0">
                <a:effectLst/>
                <a:latin typeface="Helvetica" pitchFamily="2" charset="0"/>
              </a:rPr>
              <a:t>Outbreaks tend to occur between August and November.</a:t>
            </a:r>
          </a:p>
          <a:p>
            <a:pPr>
              <a:lnSpc>
                <a:spcPct val="110000"/>
              </a:lnSpc>
            </a:pPr>
            <a:r>
              <a:rPr lang="en-US" dirty="0">
                <a:latin typeface="Helvetica" pitchFamily="2" charset="0"/>
              </a:rPr>
              <a:t>Most common cause is Enterovirus</a:t>
            </a:r>
          </a:p>
          <a:p>
            <a:pPr>
              <a:lnSpc>
                <a:spcPct val="110000"/>
              </a:lnSpc>
            </a:pPr>
            <a:r>
              <a:rPr lang="en-US" dirty="0">
                <a:latin typeface="Helvetica" pitchFamily="2" charset="0"/>
              </a:rPr>
              <a:t>Young children are particularly susceptible</a:t>
            </a:r>
            <a:endParaRPr lang="en-US" dirty="0"/>
          </a:p>
        </p:txBody>
      </p:sp>
      <p:sp>
        <p:nvSpPr>
          <p:cNvPr id="12" name="Rectangle 11">
            <a:extLst>
              <a:ext uri="{FF2B5EF4-FFF2-40B4-BE49-F238E27FC236}">
                <a16:creationId xmlns:a16="http://schemas.microsoft.com/office/drawing/2014/main" id="{9B834327-03F1-4931-8261-971373A5A6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337396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DCCD137-7BFC-0811-4AF1-09B8D9035F11}"/>
              </a:ext>
            </a:extLst>
          </p:cNvPr>
          <p:cNvSpPr>
            <a:spLocks noGrp="1"/>
          </p:cNvSpPr>
          <p:nvPr>
            <p:ph type="title"/>
          </p:nvPr>
        </p:nvSpPr>
        <p:spPr>
          <a:xfrm>
            <a:off x="492369" y="605896"/>
            <a:ext cx="3642309" cy="5646208"/>
          </a:xfrm>
        </p:spPr>
        <p:txBody>
          <a:bodyPr anchor="ctr">
            <a:normAutofit/>
          </a:bodyPr>
          <a:lstStyle/>
          <a:p>
            <a:r>
              <a:rPr lang="en-US" sz="4400" dirty="0">
                <a:solidFill>
                  <a:srgbClr val="FFFFFF"/>
                </a:solidFill>
              </a:rPr>
              <a:t>AFM Symptoms</a:t>
            </a:r>
          </a:p>
        </p:txBody>
      </p:sp>
      <p:sp>
        <p:nvSpPr>
          <p:cNvPr id="3" name="Content Placeholder 2">
            <a:extLst>
              <a:ext uri="{FF2B5EF4-FFF2-40B4-BE49-F238E27FC236}">
                <a16:creationId xmlns:a16="http://schemas.microsoft.com/office/drawing/2014/main" id="{0D57AB1F-F792-2D23-4EB3-EDC4E11F8801}"/>
              </a:ext>
            </a:extLst>
          </p:cNvPr>
          <p:cNvSpPr>
            <a:spLocks noGrp="1"/>
          </p:cNvSpPr>
          <p:nvPr>
            <p:ph idx="1"/>
          </p:nvPr>
        </p:nvSpPr>
        <p:spPr>
          <a:xfrm>
            <a:off x="5231958" y="605896"/>
            <a:ext cx="5923721" cy="5646208"/>
          </a:xfrm>
        </p:spPr>
        <p:txBody>
          <a:bodyPr anchor="ctr">
            <a:normAutofit/>
          </a:bodyPr>
          <a:lstStyle/>
          <a:p>
            <a:pPr>
              <a:lnSpc>
                <a:spcPct val="110000"/>
              </a:lnSpc>
            </a:pPr>
            <a:r>
              <a:rPr lang="en-US" sz="2000" b="0" i="0" dirty="0">
                <a:effectLst/>
                <a:latin typeface="Helvetica" pitchFamily="2" charset="0"/>
              </a:rPr>
              <a:t>The most common signs and symptoms of acute flaccid myelitis include:</a:t>
            </a:r>
          </a:p>
          <a:p>
            <a:pPr lvl="1">
              <a:lnSpc>
                <a:spcPct val="110000"/>
              </a:lnSpc>
              <a:buFont typeface="Arial" panose="020B0604020202020204" pitchFamily="34" charset="0"/>
              <a:buChar char="•"/>
            </a:pPr>
            <a:r>
              <a:rPr lang="en-US" sz="2000" b="0" i="0" dirty="0">
                <a:effectLst/>
                <a:latin typeface="Helvetica" pitchFamily="2" charset="0"/>
              </a:rPr>
              <a:t>Sudden arm or leg weakness</a:t>
            </a:r>
          </a:p>
          <a:p>
            <a:pPr lvl="1">
              <a:lnSpc>
                <a:spcPct val="110000"/>
              </a:lnSpc>
              <a:buFont typeface="Arial" panose="020B0604020202020204" pitchFamily="34" charset="0"/>
              <a:buChar char="•"/>
            </a:pPr>
            <a:r>
              <a:rPr lang="en-US" sz="2000" b="0" i="0" dirty="0">
                <a:effectLst/>
                <a:latin typeface="Helvetica" pitchFamily="2" charset="0"/>
              </a:rPr>
              <a:t>Sudden loss of muscle tone</a:t>
            </a:r>
          </a:p>
          <a:p>
            <a:pPr lvl="1">
              <a:lnSpc>
                <a:spcPct val="110000"/>
              </a:lnSpc>
              <a:buFont typeface="Arial" panose="020B0604020202020204" pitchFamily="34" charset="0"/>
              <a:buChar char="•"/>
            </a:pPr>
            <a:r>
              <a:rPr lang="en-US" sz="2000" b="0" i="0" dirty="0">
                <a:effectLst/>
                <a:latin typeface="Helvetica" pitchFamily="2" charset="0"/>
              </a:rPr>
              <a:t>Sudden loss of reflexes</a:t>
            </a:r>
          </a:p>
          <a:p>
            <a:pPr>
              <a:lnSpc>
                <a:spcPct val="110000"/>
              </a:lnSpc>
            </a:pPr>
            <a:r>
              <a:rPr lang="en-US" sz="2000" b="0" i="0" dirty="0">
                <a:effectLst/>
                <a:latin typeface="Helvetica" pitchFamily="2" charset="0"/>
              </a:rPr>
              <a:t>Other possible signs and symptoms include:</a:t>
            </a:r>
          </a:p>
          <a:p>
            <a:pPr lvl="1">
              <a:lnSpc>
                <a:spcPct val="110000"/>
              </a:lnSpc>
              <a:buFont typeface="Arial" panose="020B0604020202020204" pitchFamily="34" charset="0"/>
              <a:buChar char="•"/>
            </a:pPr>
            <a:r>
              <a:rPr lang="en-US" sz="2000" b="0" i="0" dirty="0">
                <a:effectLst/>
                <a:latin typeface="Helvetica" pitchFamily="2" charset="0"/>
              </a:rPr>
              <a:t>Difficulty moving the eyes or drooping eyelids</a:t>
            </a:r>
          </a:p>
          <a:p>
            <a:pPr lvl="1">
              <a:lnSpc>
                <a:spcPct val="110000"/>
              </a:lnSpc>
              <a:buFont typeface="Arial" panose="020B0604020202020204" pitchFamily="34" charset="0"/>
              <a:buChar char="•"/>
            </a:pPr>
            <a:r>
              <a:rPr lang="en-US" sz="2000" b="0" i="0" dirty="0">
                <a:effectLst/>
                <a:latin typeface="Helvetica" pitchFamily="2" charset="0"/>
              </a:rPr>
              <a:t>Facial droop or weakness</a:t>
            </a:r>
          </a:p>
          <a:p>
            <a:pPr lvl="1">
              <a:lnSpc>
                <a:spcPct val="110000"/>
              </a:lnSpc>
              <a:buFont typeface="Arial" panose="020B0604020202020204" pitchFamily="34" charset="0"/>
              <a:buChar char="•"/>
            </a:pPr>
            <a:r>
              <a:rPr lang="en-US" sz="2000" b="0" i="0" dirty="0">
                <a:effectLst/>
                <a:latin typeface="Helvetica" pitchFamily="2" charset="0"/>
              </a:rPr>
              <a:t>Difficulty with swallowing or slurred speech</a:t>
            </a:r>
          </a:p>
          <a:p>
            <a:pPr lvl="1">
              <a:lnSpc>
                <a:spcPct val="110000"/>
              </a:lnSpc>
              <a:buFont typeface="Arial" panose="020B0604020202020204" pitchFamily="34" charset="0"/>
              <a:buChar char="•"/>
            </a:pPr>
            <a:r>
              <a:rPr lang="en-US" sz="2000" b="0" i="0" dirty="0">
                <a:effectLst/>
                <a:latin typeface="Helvetica" pitchFamily="2" charset="0"/>
              </a:rPr>
              <a:t>Pain in the arms, legs, neck or back</a:t>
            </a:r>
          </a:p>
          <a:p>
            <a:pPr>
              <a:lnSpc>
                <a:spcPct val="110000"/>
              </a:lnSpc>
            </a:pPr>
            <a:r>
              <a:rPr lang="en-US" sz="2000" b="0" i="0" dirty="0">
                <a:effectLst/>
                <a:latin typeface="Helvetica" pitchFamily="2" charset="0"/>
              </a:rPr>
              <a:t>Uncommon symptoms might include:</a:t>
            </a:r>
          </a:p>
          <a:p>
            <a:pPr lvl="1">
              <a:lnSpc>
                <a:spcPct val="110000"/>
              </a:lnSpc>
              <a:buFont typeface="Arial" panose="020B0604020202020204" pitchFamily="34" charset="0"/>
              <a:buChar char="•"/>
            </a:pPr>
            <a:r>
              <a:rPr lang="en-US" sz="2000" b="0" i="0" dirty="0">
                <a:effectLst/>
                <a:latin typeface="Helvetica" pitchFamily="2" charset="0"/>
              </a:rPr>
              <a:t>Numbness or tingling</a:t>
            </a:r>
          </a:p>
          <a:p>
            <a:pPr lvl="1">
              <a:lnSpc>
                <a:spcPct val="110000"/>
              </a:lnSpc>
              <a:buFont typeface="Arial" panose="020B0604020202020204" pitchFamily="34" charset="0"/>
              <a:buChar char="•"/>
            </a:pPr>
            <a:r>
              <a:rPr lang="en-US" sz="2000" b="0" i="0" dirty="0">
                <a:effectLst/>
                <a:latin typeface="Helvetica" pitchFamily="2" charset="0"/>
              </a:rPr>
              <a:t>Inability to pass urine</a:t>
            </a:r>
          </a:p>
          <a:p>
            <a:pPr>
              <a:lnSpc>
                <a:spcPct val="110000"/>
              </a:lnSpc>
            </a:pPr>
            <a:endParaRPr lang="en-US" sz="1500" dirty="0"/>
          </a:p>
        </p:txBody>
      </p:sp>
      <p:sp>
        <p:nvSpPr>
          <p:cNvPr id="12" name="Rectangle 11">
            <a:extLst>
              <a:ext uri="{FF2B5EF4-FFF2-40B4-BE49-F238E27FC236}">
                <a16:creationId xmlns:a16="http://schemas.microsoft.com/office/drawing/2014/main" id="{FCAEED9E-BB91-43A0-911B-1ACD8803E3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04427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Fire extinguisher and hose reel in hotel corridor">
            <a:extLst>
              <a:ext uri="{FF2B5EF4-FFF2-40B4-BE49-F238E27FC236}">
                <a16:creationId xmlns:a16="http://schemas.microsoft.com/office/drawing/2014/main" id="{4B79A5D8-C461-A28F-F2DC-BBE0E6CA5ED3}"/>
              </a:ext>
            </a:extLst>
          </p:cNvPr>
          <p:cNvPicPr>
            <a:picLocks noChangeAspect="1"/>
          </p:cNvPicPr>
          <p:nvPr/>
        </p:nvPicPr>
        <p:blipFill rotWithShape="1">
          <a:blip r:embed="rId2"/>
          <a:srcRect t="7094" b="8637"/>
          <a:stretch/>
        </p:blipFill>
        <p:spPr>
          <a:xfrm>
            <a:off x="-3047" y="10"/>
            <a:ext cx="12191999" cy="6857990"/>
          </a:xfrm>
          <a:prstGeom prst="rect">
            <a:avLst/>
          </a:prstGeom>
        </p:spPr>
      </p:pic>
      <p:sp>
        <p:nvSpPr>
          <p:cNvPr id="9" name="Rectangle 8">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1">
                  <a:alpha val="0"/>
                </a:schemeClr>
              </a:gs>
              <a:gs pos="25000">
                <a:srgbClr val="000000">
                  <a:alpha val="15000"/>
                </a:srgbClr>
              </a:gs>
              <a:gs pos="75000">
                <a:srgbClr val="000000">
                  <a:alpha val="15000"/>
                </a:srgbClr>
              </a:gs>
              <a:gs pos="50000">
                <a:schemeClr val="tx1">
                  <a:alpha val="30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C3BE0F-9AAA-A78A-D91B-57C5FA5BAD63}"/>
              </a:ext>
            </a:extLst>
          </p:cNvPr>
          <p:cNvSpPr>
            <a:spLocks noGrp="1"/>
          </p:cNvSpPr>
          <p:nvPr>
            <p:ph type="ctrTitle"/>
          </p:nvPr>
        </p:nvSpPr>
        <p:spPr>
          <a:xfrm>
            <a:off x="1097280" y="325549"/>
            <a:ext cx="10058400" cy="3663755"/>
          </a:xfrm>
          <a:effectLst>
            <a:outerShdw blurRad="50800" dist="38100" dir="2700000" algn="tl" rotWithShape="0">
              <a:prstClr val="black">
                <a:alpha val="40000"/>
              </a:prstClr>
            </a:outerShdw>
          </a:effectLst>
        </p:spPr>
        <p:txBody>
          <a:bodyPr>
            <a:normAutofit/>
          </a:bodyPr>
          <a:lstStyle/>
          <a:p>
            <a:pPr algn="ctr"/>
            <a:r>
              <a:rPr lang="en-US" sz="3600" dirty="0">
                <a:solidFill>
                  <a:schemeClr val="bg1"/>
                </a:solidFill>
              </a:rPr>
              <a:t>EMS Case #6/7</a:t>
            </a:r>
          </a:p>
        </p:txBody>
      </p:sp>
      <p:sp>
        <p:nvSpPr>
          <p:cNvPr id="3" name="Subtitle 2">
            <a:extLst>
              <a:ext uri="{FF2B5EF4-FFF2-40B4-BE49-F238E27FC236}">
                <a16:creationId xmlns:a16="http://schemas.microsoft.com/office/drawing/2014/main" id="{C9976C1A-8461-C029-92CD-6C48587859BE}"/>
              </a:ext>
            </a:extLst>
          </p:cNvPr>
          <p:cNvSpPr>
            <a:spLocks noGrp="1"/>
          </p:cNvSpPr>
          <p:nvPr>
            <p:ph type="subTitle" idx="1"/>
          </p:nvPr>
        </p:nvSpPr>
        <p:spPr>
          <a:xfrm>
            <a:off x="1100051" y="4158916"/>
            <a:ext cx="10058400" cy="1195834"/>
          </a:xfrm>
          <a:effectLst>
            <a:outerShdw blurRad="50800" dist="38100" dir="2700000" algn="tl" rotWithShape="0">
              <a:prstClr val="black">
                <a:alpha val="40000"/>
              </a:prstClr>
            </a:outerShdw>
          </a:effectLst>
        </p:spPr>
        <p:txBody>
          <a:bodyPr>
            <a:normAutofit/>
          </a:bodyPr>
          <a:lstStyle/>
          <a:p>
            <a:pPr algn="ctr"/>
            <a:endParaRPr lang="en-US" sz="1800" dirty="0">
              <a:solidFill>
                <a:schemeClr val="bg1"/>
              </a:solidFill>
            </a:endParaRPr>
          </a:p>
        </p:txBody>
      </p:sp>
      <p:cxnSp>
        <p:nvCxnSpPr>
          <p:cNvPr id="11" name="Straight Connector 10">
            <a:extLst>
              <a:ext uri="{FF2B5EF4-FFF2-40B4-BE49-F238E27FC236}">
                <a16:creationId xmlns:a16="http://schemas.microsoft.com/office/drawing/2014/main" id="{34E5597F-CE67-4085-9548-E6A8036DA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10710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D68AE-4E78-9589-F13B-3D5FA76250D0}"/>
              </a:ext>
            </a:extLst>
          </p:cNvPr>
          <p:cNvSpPr>
            <a:spLocks noGrp="1"/>
          </p:cNvSpPr>
          <p:nvPr>
            <p:ph type="title"/>
          </p:nvPr>
        </p:nvSpPr>
        <p:spPr/>
        <p:txBody>
          <a:bodyPr/>
          <a:lstStyle/>
          <a:p>
            <a:r>
              <a:rPr lang="en-US" dirty="0"/>
              <a:t>EMS Presentation</a:t>
            </a:r>
          </a:p>
        </p:txBody>
      </p:sp>
      <p:sp>
        <p:nvSpPr>
          <p:cNvPr id="3" name="Content Placeholder 2">
            <a:extLst>
              <a:ext uri="{FF2B5EF4-FFF2-40B4-BE49-F238E27FC236}">
                <a16:creationId xmlns:a16="http://schemas.microsoft.com/office/drawing/2014/main" id="{A5DCB98E-5886-A564-0F3E-F1EDDBC1E0AE}"/>
              </a:ext>
            </a:extLst>
          </p:cNvPr>
          <p:cNvSpPr>
            <a:spLocks noGrp="1"/>
          </p:cNvSpPr>
          <p:nvPr>
            <p:ph idx="1"/>
          </p:nvPr>
        </p:nvSpPr>
        <p:spPr/>
        <p:txBody>
          <a:bodyPr/>
          <a:lstStyle/>
          <a:p>
            <a:r>
              <a:rPr lang="en-US" dirty="0"/>
              <a:t>Date: 10/15/2022</a:t>
            </a:r>
          </a:p>
          <a:p>
            <a:r>
              <a:rPr lang="en-US" dirty="0"/>
              <a:t>Address: Mesa Vista Assisted Living #6</a:t>
            </a:r>
          </a:p>
          <a:p>
            <a:r>
              <a:rPr lang="en-US" dirty="0"/>
              <a:t>Team:</a:t>
            </a:r>
          </a:p>
          <a:p>
            <a:pPr lvl="1"/>
            <a:r>
              <a:rPr lang="en-US" dirty="0"/>
              <a:t>Tyler Sepsey</a:t>
            </a:r>
          </a:p>
          <a:p>
            <a:pPr lvl="1"/>
            <a:r>
              <a:rPr lang="en-US" dirty="0"/>
              <a:t>Cody Reece</a:t>
            </a:r>
          </a:p>
          <a:p>
            <a:pPr lvl="1"/>
            <a:r>
              <a:rPr lang="en-US" dirty="0"/>
              <a:t>Tom Henderson</a:t>
            </a:r>
          </a:p>
          <a:p>
            <a:r>
              <a:rPr lang="en-US" dirty="0"/>
              <a:t>Call:  Resident has been declining and now cannot stand without falling.  No alert.  Cannot stay awake long enough to eat.  She is a 56-year-old female.  Not acting right.  </a:t>
            </a:r>
          </a:p>
        </p:txBody>
      </p:sp>
    </p:spTree>
    <p:extLst>
      <p:ext uri="{BB962C8B-B14F-4D97-AF65-F5344CB8AC3E}">
        <p14:creationId xmlns:p14="http://schemas.microsoft.com/office/powerpoint/2010/main" val="7692519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ACE26-4FA5-D740-56C5-BC1A6AD8A6D3}"/>
              </a:ext>
            </a:extLst>
          </p:cNvPr>
          <p:cNvSpPr>
            <a:spLocks noGrp="1"/>
          </p:cNvSpPr>
          <p:nvPr>
            <p:ph type="title"/>
          </p:nvPr>
        </p:nvSpPr>
        <p:spPr/>
        <p:txBody>
          <a:bodyPr/>
          <a:lstStyle/>
          <a:p>
            <a:r>
              <a:rPr lang="en-US" dirty="0"/>
              <a:t>EMS Assessment</a:t>
            </a:r>
          </a:p>
        </p:txBody>
      </p:sp>
      <p:sp>
        <p:nvSpPr>
          <p:cNvPr id="3" name="Content Placeholder 2">
            <a:extLst>
              <a:ext uri="{FF2B5EF4-FFF2-40B4-BE49-F238E27FC236}">
                <a16:creationId xmlns:a16="http://schemas.microsoft.com/office/drawing/2014/main" id="{5FECEAC4-F500-5F84-823A-45A2BF863ED5}"/>
              </a:ext>
            </a:extLst>
          </p:cNvPr>
          <p:cNvSpPr>
            <a:spLocks noGrp="1"/>
          </p:cNvSpPr>
          <p:nvPr>
            <p:ph idx="1"/>
          </p:nvPr>
        </p:nvSpPr>
        <p:spPr/>
        <p:txBody>
          <a:bodyPr/>
          <a:lstStyle/>
          <a:p>
            <a:r>
              <a:rPr lang="en-US" dirty="0"/>
              <a:t>Extensive Medication List: Prozac, Advair, Combivent, Januvia, Gabapentin, Lactaid, Levemir, Lisinopril, Loperamide, Omeprazole, Oxycodone, Pradaxa, Pramipexole, Phenergan, Sucralfate, Tramadol, Tylenol, Ventolin</a:t>
            </a:r>
          </a:p>
          <a:p>
            <a:r>
              <a:rPr lang="en-US" dirty="0"/>
              <a:t>Vitals: HR 80, RR 16, Oxygen 93%, BG 70, Temp 36, GCS 14, BP 119/76</a:t>
            </a:r>
          </a:p>
          <a:p>
            <a:r>
              <a:rPr lang="en-US" dirty="0"/>
              <a:t>Exam: Normal and oriented with poor gait.</a:t>
            </a:r>
          </a:p>
          <a:p>
            <a:r>
              <a:rPr lang="en-US" dirty="0"/>
              <a:t>Summary: 56-year-old female with complaint of altered mental status.  Staff found the patient lying face down on her bed.  She states that she feels fine other than being tired and exhausted.  She reports she felt her sugar was low.  She could not remember what she ate for lunch.  She reports she had fallen a couple of times. She was alert and able to answer questions but would fall asleep. BG improved 70 to 110 with oral glucose.  Unable to ambulate.</a:t>
            </a:r>
          </a:p>
          <a:p>
            <a:endParaRPr lang="en-US" dirty="0"/>
          </a:p>
        </p:txBody>
      </p:sp>
    </p:spTree>
    <p:extLst>
      <p:ext uri="{BB962C8B-B14F-4D97-AF65-F5344CB8AC3E}">
        <p14:creationId xmlns:p14="http://schemas.microsoft.com/office/powerpoint/2010/main" val="27343237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DC7ED6E-E96F-BE9A-D6A2-FAF2DA8AA656}"/>
              </a:ext>
            </a:extLst>
          </p:cNvPr>
          <p:cNvSpPr>
            <a:spLocks noGrp="1"/>
          </p:cNvSpPr>
          <p:nvPr>
            <p:ph type="title"/>
          </p:nvPr>
        </p:nvSpPr>
        <p:spPr>
          <a:xfrm>
            <a:off x="492370" y="516835"/>
            <a:ext cx="3084844" cy="5772840"/>
          </a:xfrm>
        </p:spPr>
        <p:txBody>
          <a:bodyPr anchor="ctr">
            <a:normAutofit/>
          </a:bodyPr>
          <a:lstStyle/>
          <a:p>
            <a:r>
              <a:rPr lang="en-US" sz="3600" dirty="0">
                <a:solidFill>
                  <a:schemeClr val="bg1"/>
                </a:solidFill>
              </a:rPr>
              <a:t>ER Evaluation</a:t>
            </a:r>
          </a:p>
        </p:txBody>
      </p:sp>
      <p:graphicFrame>
        <p:nvGraphicFramePr>
          <p:cNvPr id="5" name="Content Placeholder 2">
            <a:extLst>
              <a:ext uri="{FF2B5EF4-FFF2-40B4-BE49-F238E27FC236}">
                <a16:creationId xmlns:a16="http://schemas.microsoft.com/office/drawing/2014/main" id="{9FFDD38C-BDFD-E015-9BBF-5A38E3E6FFD5}"/>
              </a:ext>
            </a:extLst>
          </p:cNvPr>
          <p:cNvGraphicFramePr>
            <a:graphicFrameLocks noGrp="1"/>
          </p:cNvGraphicFramePr>
          <p:nvPr>
            <p:ph idx="1"/>
            <p:extLst>
              <p:ext uri="{D42A27DB-BD31-4B8C-83A1-F6EECF244321}">
                <p14:modId xmlns:p14="http://schemas.microsoft.com/office/powerpoint/2010/main" val="216445690"/>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14174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C846424-0942-F7BC-659B-F53390BBE3DA}"/>
              </a:ext>
            </a:extLst>
          </p:cNvPr>
          <p:cNvSpPr>
            <a:spLocks noGrp="1"/>
          </p:cNvSpPr>
          <p:nvPr>
            <p:ph type="title"/>
          </p:nvPr>
        </p:nvSpPr>
        <p:spPr>
          <a:xfrm>
            <a:off x="1097280" y="286603"/>
            <a:ext cx="10058400" cy="1450757"/>
          </a:xfrm>
        </p:spPr>
        <p:txBody>
          <a:bodyPr anchor="ctr">
            <a:normAutofit/>
          </a:bodyPr>
          <a:lstStyle/>
          <a:p>
            <a:r>
              <a:rPr lang="en-US" dirty="0">
                <a:solidFill>
                  <a:srgbClr val="FFFFFF"/>
                </a:solidFill>
              </a:rPr>
              <a:t>Hypoglycemia and Acute Illness</a:t>
            </a:r>
          </a:p>
        </p:txBody>
      </p:sp>
      <p:sp>
        <p:nvSpPr>
          <p:cNvPr id="3" name="Content Placeholder 2">
            <a:extLst>
              <a:ext uri="{FF2B5EF4-FFF2-40B4-BE49-F238E27FC236}">
                <a16:creationId xmlns:a16="http://schemas.microsoft.com/office/drawing/2014/main" id="{C7FBAD32-F4E1-0B07-00C4-B7579F90A711}"/>
              </a:ext>
            </a:extLst>
          </p:cNvPr>
          <p:cNvSpPr>
            <a:spLocks noGrp="1"/>
          </p:cNvSpPr>
          <p:nvPr>
            <p:ph idx="1"/>
          </p:nvPr>
        </p:nvSpPr>
        <p:spPr>
          <a:xfrm>
            <a:off x="1096963" y="1905001"/>
            <a:ext cx="10058400" cy="3963988"/>
          </a:xfrm>
        </p:spPr>
        <p:txBody>
          <a:bodyPr>
            <a:noAutofit/>
          </a:bodyPr>
          <a:lstStyle/>
          <a:p>
            <a:r>
              <a:rPr lang="en-US" sz="2200" b="0" i="0" dirty="0">
                <a:effectLst/>
                <a:latin typeface="Cambria" panose="02040503050406030204" pitchFamily="18" charset="0"/>
              </a:rPr>
              <a:t>The Action to Control Cardiovascular Risk in Diabetes (ACCORD) study found that, compared to patients with conventional glucose control, patients under tight glycemic control had an excess mortality rate, particularly in those with multiple risk factors or known coronary artery disease.</a:t>
            </a:r>
          </a:p>
          <a:p>
            <a:r>
              <a:rPr lang="en-US" sz="2200" b="0" i="0" dirty="0">
                <a:effectLst/>
                <a:latin typeface="Cambria" panose="02040503050406030204" pitchFamily="18" charset="0"/>
              </a:rPr>
              <a:t>Recent studies have shown that hypoglycemia is associated with adverse outcomes in many acute illnesses.</a:t>
            </a:r>
            <a:endParaRPr lang="en-US" sz="2200" dirty="0">
              <a:latin typeface="Cambria" panose="02040503050406030204" pitchFamily="18" charset="0"/>
            </a:endParaRPr>
          </a:p>
          <a:p>
            <a:r>
              <a:rPr lang="en-US" sz="2200" b="0" i="0" dirty="0">
                <a:effectLst/>
                <a:latin typeface="Cambria" panose="02040503050406030204" pitchFamily="18" charset="0"/>
              </a:rPr>
              <a:t>Of the 4,946 patients studied, 1,109 (22.4%) had hypoglycemia; the hospital mortality rate of those patients was 36.6%, whereas it was 19.7% in patients without hypoglycemia (P &lt; 0.001). Additionally, mortality increased significantly according to the severity of hypoglycemia (P &lt; 0.001).</a:t>
            </a:r>
            <a:endParaRPr lang="en-US" sz="2200" dirty="0"/>
          </a:p>
        </p:txBody>
      </p:sp>
      <p:sp>
        <p:nvSpPr>
          <p:cNvPr id="12" name="Rectangle 11">
            <a:extLst>
              <a:ext uri="{FF2B5EF4-FFF2-40B4-BE49-F238E27FC236}">
                <a16:creationId xmlns:a16="http://schemas.microsoft.com/office/drawing/2014/main" id="{9B834327-03F1-4931-8261-971373A5A6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81106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A38B1-DBF7-3C53-29F5-6F52EFA1DB83}"/>
              </a:ext>
            </a:extLst>
          </p:cNvPr>
          <p:cNvSpPr>
            <a:spLocks noGrp="1"/>
          </p:cNvSpPr>
          <p:nvPr>
            <p:ph type="title"/>
          </p:nvPr>
        </p:nvSpPr>
        <p:spPr/>
        <p:txBody>
          <a:bodyPr/>
          <a:lstStyle/>
          <a:p>
            <a:r>
              <a:rPr lang="en-US" dirty="0"/>
              <a:t>Narcan</a:t>
            </a:r>
          </a:p>
        </p:txBody>
      </p:sp>
      <p:graphicFrame>
        <p:nvGraphicFramePr>
          <p:cNvPr id="5" name="Content Placeholder 2">
            <a:extLst>
              <a:ext uri="{FF2B5EF4-FFF2-40B4-BE49-F238E27FC236}">
                <a16:creationId xmlns:a16="http://schemas.microsoft.com/office/drawing/2014/main" id="{1B92EEC4-584E-3913-D667-0FC7B72FF961}"/>
              </a:ext>
            </a:extLst>
          </p:cNvPr>
          <p:cNvGraphicFramePr>
            <a:graphicFrameLocks noGrp="1"/>
          </p:cNvGraphicFramePr>
          <p:nvPr>
            <p:ph idx="1"/>
            <p:extLst>
              <p:ext uri="{D42A27DB-BD31-4B8C-83A1-F6EECF244321}">
                <p14:modId xmlns:p14="http://schemas.microsoft.com/office/powerpoint/2010/main" val="2334168062"/>
              </p:ext>
            </p:extLst>
          </p:nvPr>
        </p:nvGraphicFramePr>
        <p:xfrm>
          <a:off x="1097280" y="2108201"/>
          <a:ext cx="10058400" cy="4321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54485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B6A6E-9B2E-264F-5F2B-BA1CDFB5FC28}"/>
              </a:ext>
            </a:extLst>
          </p:cNvPr>
          <p:cNvSpPr>
            <a:spLocks noGrp="1"/>
          </p:cNvSpPr>
          <p:nvPr>
            <p:ph type="title"/>
          </p:nvPr>
        </p:nvSpPr>
        <p:spPr/>
        <p:txBody>
          <a:bodyPr/>
          <a:lstStyle/>
          <a:p>
            <a:r>
              <a:rPr lang="en-US" dirty="0"/>
              <a:t>Continuous Glucose Monitors</a:t>
            </a:r>
          </a:p>
        </p:txBody>
      </p:sp>
      <p:sp>
        <p:nvSpPr>
          <p:cNvPr id="3" name="Content Placeholder 2">
            <a:extLst>
              <a:ext uri="{FF2B5EF4-FFF2-40B4-BE49-F238E27FC236}">
                <a16:creationId xmlns:a16="http://schemas.microsoft.com/office/drawing/2014/main" id="{C5955373-2EBC-1CED-8DE7-EE11A9A49408}"/>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F2806AB1-A22E-CE23-4190-096CD6DD002C}"/>
              </a:ext>
            </a:extLst>
          </p:cNvPr>
          <p:cNvPicPr>
            <a:picLocks noChangeAspect="1"/>
          </p:cNvPicPr>
          <p:nvPr/>
        </p:nvPicPr>
        <p:blipFill>
          <a:blip r:embed="rId2"/>
          <a:stretch>
            <a:fillRect/>
          </a:stretch>
        </p:blipFill>
        <p:spPr>
          <a:xfrm>
            <a:off x="5572444" y="2151495"/>
            <a:ext cx="6014718" cy="3368242"/>
          </a:xfrm>
          <a:prstGeom prst="rect">
            <a:avLst/>
          </a:prstGeom>
        </p:spPr>
      </p:pic>
      <p:pic>
        <p:nvPicPr>
          <p:cNvPr id="5" name="Picture 4">
            <a:extLst>
              <a:ext uri="{FF2B5EF4-FFF2-40B4-BE49-F238E27FC236}">
                <a16:creationId xmlns:a16="http://schemas.microsoft.com/office/drawing/2014/main" id="{74138102-8371-987F-0A23-76BBC3AAF895}"/>
              </a:ext>
            </a:extLst>
          </p:cNvPr>
          <p:cNvPicPr>
            <a:picLocks noChangeAspect="1"/>
          </p:cNvPicPr>
          <p:nvPr/>
        </p:nvPicPr>
        <p:blipFill>
          <a:blip r:embed="rId3"/>
          <a:stretch>
            <a:fillRect/>
          </a:stretch>
        </p:blipFill>
        <p:spPr>
          <a:xfrm>
            <a:off x="277812" y="3282155"/>
            <a:ext cx="4475163" cy="4475163"/>
          </a:xfrm>
          <a:prstGeom prst="rect">
            <a:avLst/>
          </a:prstGeom>
        </p:spPr>
      </p:pic>
    </p:spTree>
    <p:extLst>
      <p:ext uri="{BB962C8B-B14F-4D97-AF65-F5344CB8AC3E}">
        <p14:creationId xmlns:p14="http://schemas.microsoft.com/office/powerpoint/2010/main" val="5421661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Fire engine in front of the station">
            <a:extLst>
              <a:ext uri="{FF2B5EF4-FFF2-40B4-BE49-F238E27FC236}">
                <a16:creationId xmlns:a16="http://schemas.microsoft.com/office/drawing/2014/main" id="{70F2AEE4-4B1C-87C5-F29A-0345AFA65202}"/>
              </a:ext>
            </a:extLst>
          </p:cNvPr>
          <p:cNvPicPr>
            <a:picLocks noChangeAspect="1"/>
          </p:cNvPicPr>
          <p:nvPr/>
        </p:nvPicPr>
        <p:blipFill rotWithShape="1">
          <a:blip r:embed="rId2"/>
          <a:srcRect t="13874" b="2171"/>
          <a:stretch/>
        </p:blipFill>
        <p:spPr>
          <a:xfrm>
            <a:off x="20" y="975"/>
            <a:ext cx="12191980" cy="6858000"/>
          </a:xfrm>
          <a:prstGeom prst="rect">
            <a:avLst/>
          </a:prstGeom>
        </p:spPr>
      </p:pic>
      <p:sp>
        <p:nvSpPr>
          <p:cNvPr id="11" name="Rectangle 10">
            <a:extLst>
              <a:ext uri="{FF2B5EF4-FFF2-40B4-BE49-F238E27FC236}">
                <a16:creationId xmlns:a16="http://schemas.microsoft.com/office/drawing/2014/main" id="{B94BE868-D43F-4940-8CE9-93D953A11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992622" y="-341385"/>
            <a:ext cx="6858003" cy="7540754"/>
          </a:xfrm>
          <a:prstGeom prst="rect">
            <a:avLst/>
          </a:prstGeom>
          <a:gradFill flip="none" rotWithShape="1">
            <a:gsLst>
              <a:gs pos="48000">
                <a:schemeClr val="tx1">
                  <a:alpha val="25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9C804BF-422C-801B-DD9D-300DF51C2136}"/>
              </a:ext>
            </a:extLst>
          </p:cNvPr>
          <p:cNvSpPr>
            <a:spLocks noGrp="1"/>
          </p:cNvSpPr>
          <p:nvPr>
            <p:ph type="ctrTitle"/>
          </p:nvPr>
        </p:nvSpPr>
        <p:spPr>
          <a:xfrm>
            <a:off x="8123416" y="1475234"/>
            <a:ext cx="3214307" cy="2901694"/>
          </a:xfrm>
        </p:spPr>
        <p:txBody>
          <a:bodyPr anchor="b">
            <a:normAutofit/>
          </a:bodyPr>
          <a:lstStyle/>
          <a:p>
            <a:r>
              <a:rPr lang="en-US" sz="4400" dirty="0">
                <a:solidFill>
                  <a:schemeClr val="bg1"/>
                </a:solidFill>
              </a:rPr>
              <a:t>EMS Case #7/7</a:t>
            </a:r>
          </a:p>
        </p:txBody>
      </p:sp>
      <p:sp>
        <p:nvSpPr>
          <p:cNvPr id="3" name="Subtitle 2">
            <a:extLst>
              <a:ext uri="{FF2B5EF4-FFF2-40B4-BE49-F238E27FC236}">
                <a16:creationId xmlns:a16="http://schemas.microsoft.com/office/drawing/2014/main" id="{7E0B20CB-C8AE-7AF3-239B-4DCBFB910A74}"/>
              </a:ext>
            </a:extLst>
          </p:cNvPr>
          <p:cNvSpPr>
            <a:spLocks noGrp="1"/>
          </p:cNvSpPr>
          <p:nvPr>
            <p:ph type="subTitle" idx="1"/>
          </p:nvPr>
        </p:nvSpPr>
        <p:spPr>
          <a:xfrm>
            <a:off x="8127750" y="4608576"/>
            <a:ext cx="3205640" cy="774186"/>
          </a:xfrm>
        </p:spPr>
        <p:txBody>
          <a:bodyPr anchor="t">
            <a:normAutofit/>
          </a:bodyPr>
          <a:lstStyle/>
          <a:p>
            <a:endParaRPr lang="en-US" sz="2000" dirty="0">
              <a:solidFill>
                <a:schemeClr val="bg1"/>
              </a:solidFill>
            </a:endParaRPr>
          </a:p>
        </p:txBody>
      </p:sp>
      <p:cxnSp>
        <p:nvCxnSpPr>
          <p:cNvPr id="13" name="Straight Connector 12">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455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CA37D-75E1-2286-50A4-1217309F74A4}"/>
              </a:ext>
            </a:extLst>
          </p:cNvPr>
          <p:cNvSpPr>
            <a:spLocks noGrp="1"/>
          </p:cNvSpPr>
          <p:nvPr>
            <p:ph type="title"/>
          </p:nvPr>
        </p:nvSpPr>
        <p:spPr/>
        <p:txBody>
          <a:bodyPr/>
          <a:lstStyle/>
          <a:p>
            <a:r>
              <a:rPr lang="en-US" dirty="0"/>
              <a:t>EMS Presentation</a:t>
            </a:r>
          </a:p>
        </p:txBody>
      </p:sp>
      <p:sp>
        <p:nvSpPr>
          <p:cNvPr id="3" name="Content Placeholder 2">
            <a:extLst>
              <a:ext uri="{FF2B5EF4-FFF2-40B4-BE49-F238E27FC236}">
                <a16:creationId xmlns:a16="http://schemas.microsoft.com/office/drawing/2014/main" id="{3842959D-8870-53FE-D120-64A80C82302C}"/>
              </a:ext>
            </a:extLst>
          </p:cNvPr>
          <p:cNvSpPr>
            <a:spLocks noGrp="1"/>
          </p:cNvSpPr>
          <p:nvPr>
            <p:ph idx="1"/>
          </p:nvPr>
        </p:nvSpPr>
        <p:spPr/>
        <p:txBody>
          <a:bodyPr/>
          <a:lstStyle/>
          <a:p>
            <a:r>
              <a:rPr lang="en-US" dirty="0"/>
              <a:t>Date: 10/15/2022</a:t>
            </a:r>
          </a:p>
          <a:p>
            <a:r>
              <a:rPr lang="en-US" dirty="0"/>
              <a:t>Address: 35 Larkspur pl</a:t>
            </a:r>
          </a:p>
          <a:p>
            <a:r>
              <a:rPr lang="en-US" dirty="0"/>
              <a:t>Team:</a:t>
            </a:r>
          </a:p>
          <a:p>
            <a:pPr lvl="1"/>
            <a:r>
              <a:rPr lang="en-US" dirty="0"/>
              <a:t>Forest Matis</a:t>
            </a:r>
          </a:p>
          <a:p>
            <a:pPr lvl="1"/>
            <a:r>
              <a:rPr lang="en-US" dirty="0"/>
              <a:t>Tom Henderson</a:t>
            </a:r>
          </a:p>
          <a:p>
            <a:pPr lvl="1"/>
            <a:r>
              <a:rPr lang="en-US" dirty="0"/>
              <a:t>Stephanie Voorhees</a:t>
            </a:r>
          </a:p>
          <a:p>
            <a:r>
              <a:rPr lang="en-US" dirty="0"/>
              <a:t>Call: A 64-year-old male with chest pain.  He has a history of chest pain and previous myocardial infarction.  He has had 2 baby aspirin.  </a:t>
            </a:r>
          </a:p>
        </p:txBody>
      </p:sp>
    </p:spTree>
    <p:extLst>
      <p:ext uri="{BB962C8B-B14F-4D97-AF65-F5344CB8AC3E}">
        <p14:creationId xmlns:p14="http://schemas.microsoft.com/office/powerpoint/2010/main" val="36304702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46838-9A53-44DD-D2D6-A3A954DCD6D5}"/>
              </a:ext>
            </a:extLst>
          </p:cNvPr>
          <p:cNvSpPr>
            <a:spLocks noGrp="1"/>
          </p:cNvSpPr>
          <p:nvPr>
            <p:ph type="title"/>
          </p:nvPr>
        </p:nvSpPr>
        <p:spPr/>
        <p:txBody>
          <a:bodyPr/>
          <a:lstStyle/>
          <a:p>
            <a:r>
              <a:rPr lang="en-US" dirty="0"/>
              <a:t>EMS Assessment</a:t>
            </a:r>
          </a:p>
        </p:txBody>
      </p:sp>
      <p:sp>
        <p:nvSpPr>
          <p:cNvPr id="3" name="Content Placeholder 2">
            <a:extLst>
              <a:ext uri="{FF2B5EF4-FFF2-40B4-BE49-F238E27FC236}">
                <a16:creationId xmlns:a16="http://schemas.microsoft.com/office/drawing/2014/main" id="{7CB8CBC3-86B4-424C-94AD-42C7F4B86522}"/>
              </a:ext>
            </a:extLst>
          </p:cNvPr>
          <p:cNvSpPr>
            <a:spLocks noGrp="1"/>
          </p:cNvSpPr>
          <p:nvPr>
            <p:ph idx="1"/>
          </p:nvPr>
        </p:nvSpPr>
        <p:spPr/>
        <p:txBody>
          <a:bodyPr/>
          <a:lstStyle/>
          <a:p>
            <a:r>
              <a:rPr lang="en-US" dirty="0"/>
              <a:t>Extensive medications: Alendronate, amitriptyline, aspirin, buprenorphine, carvedilol, fluconazole, insulin, furosemide, gabapentin, metformin, ondansetron, pantoprazole, simvastatin, tamsulosin</a:t>
            </a:r>
          </a:p>
          <a:p>
            <a:endParaRPr lang="en-US" dirty="0"/>
          </a:p>
          <a:p>
            <a:r>
              <a:rPr lang="en-US" dirty="0"/>
              <a:t>Vitals: HR 85, BP 160/92, RR 16, Oxygen 94%, BG 147, AF, GCS 15</a:t>
            </a:r>
          </a:p>
          <a:p>
            <a:r>
              <a:rPr lang="en-US" dirty="0"/>
              <a:t>Interventions: IV placed, Oxygen 4L NC, Nitroglycerin</a:t>
            </a:r>
          </a:p>
          <a:p>
            <a:r>
              <a:rPr lang="en-US" dirty="0"/>
              <a:t>Summary:  He reports he has not been feeling himself for the last 24 hours.  He has had a decrease in energy and now sudden onset of chest pain.  Chest pain is short and worsens with movement.  It feels better if he sits up.  He has a history of cardiac disease, MI in 2013, GI bleed in April of 2022.  He has had four baby aspirin.  Nitroglycerin helped the pain.  12 lead LBBB.</a:t>
            </a:r>
          </a:p>
        </p:txBody>
      </p:sp>
    </p:spTree>
    <p:extLst>
      <p:ext uri="{BB962C8B-B14F-4D97-AF65-F5344CB8AC3E}">
        <p14:creationId xmlns:p14="http://schemas.microsoft.com/office/powerpoint/2010/main" val="39203599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8BDBE5C-BBE9-4E89-BEE5-DEB6EAB87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C75F6F-75EF-F405-47F0-737DB93C03CF}"/>
              </a:ext>
            </a:extLst>
          </p:cNvPr>
          <p:cNvSpPr>
            <a:spLocks noGrp="1"/>
          </p:cNvSpPr>
          <p:nvPr>
            <p:ph type="title"/>
          </p:nvPr>
        </p:nvSpPr>
        <p:spPr>
          <a:xfrm>
            <a:off x="643467" y="634946"/>
            <a:ext cx="3689094" cy="5055904"/>
          </a:xfrm>
        </p:spPr>
        <p:txBody>
          <a:bodyPr anchor="ctr">
            <a:normAutofit/>
          </a:bodyPr>
          <a:lstStyle/>
          <a:p>
            <a:pPr algn="r"/>
            <a:r>
              <a:rPr lang="en-US"/>
              <a:t>ER Evaluation</a:t>
            </a:r>
          </a:p>
        </p:txBody>
      </p:sp>
      <p:cxnSp>
        <p:nvCxnSpPr>
          <p:cNvPr id="11" name="Straight Connector 10">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FC4168B-AA75-4715-9B96-CF84B170A6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67BE1EE9-23C0-C464-F65F-AC72E279BAD3}"/>
              </a:ext>
            </a:extLst>
          </p:cNvPr>
          <p:cNvGraphicFramePr>
            <a:graphicFrameLocks noGrp="1"/>
          </p:cNvGraphicFramePr>
          <p:nvPr>
            <p:ph idx="1"/>
            <p:extLst>
              <p:ext uri="{D42A27DB-BD31-4B8C-83A1-F6EECF244321}">
                <p14:modId xmlns:p14="http://schemas.microsoft.com/office/powerpoint/2010/main" val="4031313642"/>
              </p:ext>
            </p:extLst>
          </p:nvPr>
        </p:nvGraphicFramePr>
        <p:xfrm>
          <a:off x="4976031" y="634947"/>
          <a:ext cx="6582555" cy="5121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87281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A77D99B-A530-EB42-EB6D-340D4DFFE7A5}"/>
              </a:ext>
            </a:extLst>
          </p:cNvPr>
          <p:cNvSpPr>
            <a:spLocks noGrp="1"/>
          </p:cNvSpPr>
          <p:nvPr>
            <p:ph type="title"/>
          </p:nvPr>
        </p:nvSpPr>
        <p:spPr>
          <a:xfrm>
            <a:off x="492369" y="605896"/>
            <a:ext cx="3642309" cy="5646208"/>
          </a:xfrm>
        </p:spPr>
        <p:txBody>
          <a:bodyPr anchor="ctr">
            <a:normAutofit/>
          </a:bodyPr>
          <a:lstStyle/>
          <a:p>
            <a:r>
              <a:rPr lang="en-US" sz="4400" dirty="0">
                <a:solidFill>
                  <a:srgbClr val="FFFFFF"/>
                </a:solidFill>
              </a:rPr>
              <a:t>AICDs</a:t>
            </a:r>
          </a:p>
        </p:txBody>
      </p:sp>
      <p:sp>
        <p:nvSpPr>
          <p:cNvPr id="3" name="Content Placeholder 2">
            <a:extLst>
              <a:ext uri="{FF2B5EF4-FFF2-40B4-BE49-F238E27FC236}">
                <a16:creationId xmlns:a16="http://schemas.microsoft.com/office/drawing/2014/main" id="{99D8D2F6-51B9-9F82-1799-5A7961F50052}"/>
              </a:ext>
            </a:extLst>
          </p:cNvPr>
          <p:cNvSpPr>
            <a:spLocks noGrp="1"/>
          </p:cNvSpPr>
          <p:nvPr>
            <p:ph idx="1"/>
          </p:nvPr>
        </p:nvSpPr>
        <p:spPr>
          <a:xfrm>
            <a:off x="5231958" y="605896"/>
            <a:ext cx="5923721" cy="5646208"/>
          </a:xfrm>
        </p:spPr>
        <p:txBody>
          <a:bodyPr anchor="ctr">
            <a:noAutofit/>
          </a:bodyPr>
          <a:lstStyle/>
          <a:p>
            <a:pPr>
              <a:lnSpc>
                <a:spcPct val="110000"/>
              </a:lnSpc>
            </a:pPr>
            <a:r>
              <a:rPr lang="en-US" sz="2000" b="0" i="0" dirty="0">
                <a:effectLst/>
                <a:latin typeface="Open Sans" panose="020B0606030504020204" pitchFamily="34" charset="0"/>
              </a:rPr>
              <a:t>Sudden cardiac arrest (SCA) is among the leading causes of death worldwide and is responsible for 250,000-450,000 deaths per year in the United States alone.</a:t>
            </a:r>
          </a:p>
          <a:p>
            <a:pPr>
              <a:lnSpc>
                <a:spcPct val="110000"/>
              </a:lnSpc>
            </a:pPr>
            <a:r>
              <a:rPr lang="en-US" sz="2000" b="0" i="0" dirty="0">
                <a:effectLst/>
                <a:latin typeface="Open Sans" panose="020B0606030504020204" pitchFamily="34" charset="0"/>
              </a:rPr>
              <a:t>SCA has a higher incidence in those with reduced LVEF in the months after acute myocardial infarction (MI) and/or following revascularization.</a:t>
            </a:r>
            <a:endParaRPr lang="en-US" sz="2000" dirty="0">
              <a:latin typeface="Open Sans" panose="020B0606030504020204" pitchFamily="34" charset="0"/>
            </a:endParaRPr>
          </a:p>
          <a:p>
            <a:pPr>
              <a:lnSpc>
                <a:spcPct val="110000"/>
              </a:lnSpc>
            </a:pPr>
            <a:r>
              <a:rPr lang="en-US" sz="2000" b="0" i="0" dirty="0">
                <a:effectLst/>
                <a:latin typeface="Open Sans" panose="020B0606030504020204" pitchFamily="34" charset="0"/>
              </a:rPr>
              <a:t>At present, ICD implantation for primary prophylaxis is usually deferred for 3 months following revascularization</a:t>
            </a:r>
            <a:r>
              <a:rPr lang="en-US" sz="2000" dirty="0">
                <a:latin typeface="Open Sans" panose="020B0606030504020204" pitchFamily="34" charset="0"/>
              </a:rPr>
              <a:t> and then used only if</a:t>
            </a:r>
            <a:r>
              <a:rPr lang="en-US" sz="2000" b="0" i="0" dirty="0">
                <a:effectLst/>
                <a:latin typeface="HelveticaNeue" panose="02000503000000020004" pitchFamily="2" charset="0"/>
              </a:rPr>
              <a:t> ejection fraction &lt;35%.</a:t>
            </a:r>
            <a:endParaRPr lang="en-US" sz="2000" b="1" baseline="30000" dirty="0">
              <a:latin typeface="HelveticaNeue" panose="02000503000000020004" pitchFamily="2" charset="0"/>
            </a:endParaRPr>
          </a:p>
          <a:p>
            <a:pPr>
              <a:lnSpc>
                <a:spcPct val="110000"/>
              </a:lnSpc>
            </a:pPr>
            <a:r>
              <a:rPr lang="en-US" sz="2000" dirty="0">
                <a:latin typeface="Cambria" panose="02040503050406030204" pitchFamily="18" charset="0"/>
              </a:rPr>
              <a:t>I</a:t>
            </a:r>
            <a:r>
              <a:rPr lang="en-US" sz="2000" b="0" i="0" dirty="0">
                <a:effectLst/>
                <a:latin typeface="Cambria" panose="02040503050406030204" pitchFamily="18" charset="0"/>
              </a:rPr>
              <a:t>schemic cardiomyopathy trials demonstrated a statistically significant 28% reduction in all-cause mortality reduction with ICD placement </a:t>
            </a:r>
          </a:p>
          <a:p>
            <a:pPr>
              <a:lnSpc>
                <a:spcPct val="110000"/>
              </a:lnSpc>
            </a:pPr>
            <a:r>
              <a:rPr lang="en-US" sz="2000" b="0" i="0" dirty="0">
                <a:effectLst/>
                <a:latin typeface="HelveticaNeue" panose="02000503000000020004" pitchFamily="2" charset="0"/>
              </a:rPr>
              <a:t>ICDs reduce all-cause mortality by 23% in patients with NICM</a:t>
            </a:r>
            <a:endParaRPr lang="en-US" sz="2000" dirty="0"/>
          </a:p>
        </p:txBody>
      </p:sp>
    </p:spTree>
    <p:extLst>
      <p:ext uri="{BB962C8B-B14F-4D97-AF65-F5344CB8AC3E}">
        <p14:creationId xmlns:p14="http://schemas.microsoft.com/office/powerpoint/2010/main" val="5681750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D82A0EA-2A60-DCA7-CEFA-72E5F82CF92C}"/>
              </a:ext>
            </a:extLst>
          </p:cNvPr>
          <p:cNvSpPr>
            <a:spLocks noGrp="1"/>
          </p:cNvSpPr>
          <p:nvPr>
            <p:ph type="title"/>
          </p:nvPr>
        </p:nvSpPr>
        <p:spPr>
          <a:xfrm>
            <a:off x="492370" y="516835"/>
            <a:ext cx="3084844" cy="5772840"/>
          </a:xfrm>
        </p:spPr>
        <p:txBody>
          <a:bodyPr anchor="ctr">
            <a:normAutofit/>
          </a:bodyPr>
          <a:lstStyle/>
          <a:p>
            <a:r>
              <a:rPr lang="en-US" sz="3600" dirty="0">
                <a:solidFill>
                  <a:schemeClr val="bg1"/>
                </a:solidFill>
              </a:rPr>
              <a:t>Pacemakers and ICDs and CPR</a:t>
            </a:r>
          </a:p>
        </p:txBody>
      </p:sp>
      <p:graphicFrame>
        <p:nvGraphicFramePr>
          <p:cNvPr id="5" name="Content Placeholder 2">
            <a:extLst>
              <a:ext uri="{FF2B5EF4-FFF2-40B4-BE49-F238E27FC236}">
                <a16:creationId xmlns:a16="http://schemas.microsoft.com/office/drawing/2014/main" id="{07B74E4C-547E-71D9-2F3D-F438CE0C21FF}"/>
              </a:ext>
            </a:extLst>
          </p:cNvPr>
          <p:cNvGraphicFramePr>
            <a:graphicFrameLocks noGrp="1"/>
          </p:cNvGraphicFramePr>
          <p:nvPr>
            <p:ph idx="1"/>
            <p:extLst>
              <p:ext uri="{D42A27DB-BD31-4B8C-83A1-F6EECF244321}">
                <p14:modId xmlns:p14="http://schemas.microsoft.com/office/powerpoint/2010/main" val="1015881129"/>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6697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D2123A6-60E7-C01E-2658-0CCAC2D2F0DA}"/>
              </a:ext>
            </a:extLst>
          </p:cNvPr>
          <p:cNvSpPr>
            <a:spLocks noGrp="1"/>
          </p:cNvSpPr>
          <p:nvPr>
            <p:ph type="title"/>
          </p:nvPr>
        </p:nvSpPr>
        <p:spPr>
          <a:xfrm>
            <a:off x="1097280" y="286603"/>
            <a:ext cx="10058400" cy="1450757"/>
          </a:xfrm>
        </p:spPr>
        <p:txBody>
          <a:bodyPr anchor="ctr">
            <a:normAutofit/>
          </a:bodyPr>
          <a:lstStyle/>
          <a:p>
            <a:r>
              <a:rPr lang="en-US" dirty="0">
                <a:solidFill>
                  <a:srgbClr val="FFFFFF"/>
                </a:solidFill>
              </a:rPr>
              <a:t>Narcan</a:t>
            </a:r>
          </a:p>
        </p:txBody>
      </p:sp>
      <p:sp>
        <p:nvSpPr>
          <p:cNvPr id="3" name="Content Placeholder 2">
            <a:extLst>
              <a:ext uri="{FF2B5EF4-FFF2-40B4-BE49-F238E27FC236}">
                <a16:creationId xmlns:a16="http://schemas.microsoft.com/office/drawing/2014/main" id="{117E4C01-F04C-7028-5027-55254313C53A}"/>
              </a:ext>
            </a:extLst>
          </p:cNvPr>
          <p:cNvSpPr>
            <a:spLocks noGrp="1"/>
          </p:cNvSpPr>
          <p:nvPr>
            <p:ph idx="1"/>
          </p:nvPr>
        </p:nvSpPr>
        <p:spPr>
          <a:xfrm>
            <a:off x="1096963" y="2675694"/>
            <a:ext cx="10058400" cy="3193294"/>
          </a:xfrm>
        </p:spPr>
        <p:txBody>
          <a:bodyPr>
            <a:normAutofit/>
          </a:bodyPr>
          <a:lstStyle/>
          <a:p>
            <a:r>
              <a:rPr lang="en-US" b="0" i="0" dirty="0">
                <a:effectLst/>
                <a:latin typeface="Open Sans" panose="020B0606030504020204" pitchFamily="34" charset="0"/>
              </a:rPr>
              <a:t>In 2015, the FDA approved the first naloxone nasal spray—</a:t>
            </a:r>
            <a:r>
              <a:rPr lang="en-US" b="1" i="0" dirty="0">
                <a:effectLst/>
                <a:latin typeface="Open Sans" panose="020B0606030504020204" pitchFamily="34" charset="0"/>
              </a:rPr>
              <a:t>NARCAN</a:t>
            </a:r>
            <a:r>
              <a:rPr lang="en-US" b="1" i="0" baseline="30000" dirty="0">
                <a:effectLst/>
                <a:latin typeface="Open Sans" panose="020B0606030504020204" pitchFamily="34" charset="0"/>
              </a:rPr>
              <a:t>®</a:t>
            </a:r>
            <a:r>
              <a:rPr lang="en-US" b="0" i="0" dirty="0">
                <a:effectLst/>
                <a:latin typeface="Open Sans" panose="020B0606030504020204" pitchFamily="34" charset="0"/>
              </a:rPr>
              <a:t>−developed as a result of NIDA-funded research.</a:t>
            </a:r>
            <a:endParaRPr lang="en-US" baseline="30000" dirty="0">
              <a:latin typeface="Open Sans" panose="020B0606030504020204" pitchFamily="34" charset="0"/>
            </a:endParaRPr>
          </a:p>
          <a:p>
            <a:r>
              <a:rPr lang="en-US" b="0" i="0" dirty="0">
                <a:effectLst/>
                <a:latin typeface="Open Sans" panose="020B0606030504020204" pitchFamily="34" charset="0"/>
              </a:rPr>
              <a:t>In 2019, the FDA approved the first generic naloxone nasal spray.</a:t>
            </a:r>
            <a:endParaRPr lang="en-US" baseline="30000" dirty="0">
              <a:latin typeface="Open Sans" panose="020B0606030504020204" pitchFamily="34" charset="0"/>
            </a:endParaRPr>
          </a:p>
          <a:p>
            <a:r>
              <a:rPr lang="en-US" b="0" i="0" dirty="0">
                <a:effectLst/>
                <a:latin typeface="Open Sans" panose="020B0606030504020204" pitchFamily="34" charset="0"/>
              </a:rPr>
              <a:t>In 2021, the FDA approved a higher dose naloxone nasal spray—KLOXXADO</a:t>
            </a:r>
            <a:r>
              <a:rPr lang="en-US" b="0" i="0" baseline="30000" dirty="0">
                <a:effectLst/>
                <a:latin typeface="Open Sans" panose="020B0606030504020204" pitchFamily="34" charset="0"/>
              </a:rPr>
              <a:t>®</a:t>
            </a:r>
            <a:r>
              <a:rPr lang="en-US" b="0" i="0" dirty="0">
                <a:effectLst/>
                <a:latin typeface="Open Sans" panose="020B0606030504020204" pitchFamily="34" charset="0"/>
              </a:rPr>
              <a:t>. </a:t>
            </a:r>
          </a:p>
          <a:p>
            <a:r>
              <a:rPr lang="en-US" b="0" i="0" dirty="0">
                <a:effectLst/>
                <a:latin typeface="Open Sans" panose="020B0606030504020204" pitchFamily="34" charset="0"/>
              </a:rPr>
              <a:t>Increasing access to naloxone is a priority for the U.S. Department of Health and Human Services, and research funded by NIDA is developing strategies to identify people at risk and ensure they have access to naloxone in the event of an overdose.</a:t>
            </a:r>
            <a:endParaRPr lang="en-US" dirty="0"/>
          </a:p>
        </p:txBody>
      </p:sp>
      <p:sp>
        <p:nvSpPr>
          <p:cNvPr id="12" name="Rectangle 11">
            <a:extLst>
              <a:ext uri="{FF2B5EF4-FFF2-40B4-BE49-F238E27FC236}">
                <a16:creationId xmlns:a16="http://schemas.microsoft.com/office/drawing/2014/main" id="{359CEC61-F44B-43B3-B40F-AE38C5AF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60986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FEDBAE1-E70F-DF37-2120-1A40F927BC8B}"/>
              </a:ext>
            </a:extLst>
          </p:cNvPr>
          <p:cNvSpPr>
            <a:spLocks noGrp="1"/>
          </p:cNvSpPr>
          <p:nvPr>
            <p:ph type="title"/>
          </p:nvPr>
        </p:nvSpPr>
        <p:spPr>
          <a:xfrm>
            <a:off x="1097280" y="286603"/>
            <a:ext cx="10058400" cy="1450757"/>
          </a:xfrm>
        </p:spPr>
        <p:txBody>
          <a:bodyPr anchor="ctr">
            <a:normAutofit/>
          </a:bodyPr>
          <a:lstStyle/>
          <a:p>
            <a:r>
              <a:rPr lang="en-US" dirty="0">
                <a:solidFill>
                  <a:srgbClr val="FFFFFF"/>
                </a:solidFill>
              </a:rPr>
              <a:t>Identifying At Risk Patients</a:t>
            </a:r>
          </a:p>
        </p:txBody>
      </p:sp>
      <p:sp>
        <p:nvSpPr>
          <p:cNvPr id="3" name="Content Placeholder 2">
            <a:extLst>
              <a:ext uri="{FF2B5EF4-FFF2-40B4-BE49-F238E27FC236}">
                <a16:creationId xmlns:a16="http://schemas.microsoft.com/office/drawing/2014/main" id="{EABA975F-CF0B-4A42-41D9-A37E2E34622F}"/>
              </a:ext>
            </a:extLst>
          </p:cNvPr>
          <p:cNvSpPr>
            <a:spLocks noGrp="1"/>
          </p:cNvSpPr>
          <p:nvPr>
            <p:ph idx="1"/>
          </p:nvPr>
        </p:nvSpPr>
        <p:spPr>
          <a:xfrm>
            <a:off x="1096963" y="2675694"/>
            <a:ext cx="10058400" cy="3193294"/>
          </a:xfrm>
        </p:spPr>
        <p:txBody>
          <a:bodyPr>
            <a:normAutofit/>
          </a:bodyPr>
          <a:lstStyle/>
          <a:p>
            <a:pPr>
              <a:lnSpc>
                <a:spcPct val="110000"/>
              </a:lnSpc>
            </a:pPr>
            <a:r>
              <a:rPr lang="en-US" b="0" i="0" dirty="0">
                <a:effectLst/>
                <a:latin typeface="Open Sans" panose="020B0606030504020204" pitchFamily="34" charset="0"/>
              </a:rPr>
              <a:t>A survey given to chronic pain patients receiving prescription opioids found that nearly </a:t>
            </a:r>
            <a:r>
              <a:rPr lang="en-US" b="1" i="0" u="sng" dirty="0">
                <a:effectLst/>
                <a:latin typeface="Open Sans" panose="020B0606030504020204" pitchFamily="34" charset="0"/>
              </a:rPr>
              <a:t>1 in 5 had experienced an overdose and more than half engaged in high-risk behaviors, including combining opioids with alcohol</a:t>
            </a:r>
            <a:r>
              <a:rPr lang="en-US" b="0" i="0" dirty="0">
                <a:effectLst/>
                <a:latin typeface="Open Sans" panose="020B0606030504020204" pitchFamily="34" charset="0"/>
              </a:rPr>
              <a:t>. </a:t>
            </a:r>
          </a:p>
          <a:p>
            <a:pPr>
              <a:lnSpc>
                <a:spcPct val="110000"/>
              </a:lnSpc>
            </a:pPr>
            <a:r>
              <a:rPr lang="en-US" b="0" i="0" dirty="0">
                <a:effectLst/>
                <a:latin typeface="Open Sans" panose="020B0606030504020204" pitchFamily="34" charset="0"/>
              </a:rPr>
              <a:t>While only 3% of patients surveyed reported having a naloxone prescription or being trained to deliver naloxone</a:t>
            </a:r>
          </a:p>
          <a:p>
            <a:pPr lvl="1">
              <a:lnSpc>
                <a:spcPct val="110000"/>
              </a:lnSpc>
            </a:pPr>
            <a:r>
              <a:rPr lang="en-US" b="1" u="sng" dirty="0">
                <a:latin typeface="Open Sans" panose="020B0606030504020204" pitchFamily="34" charset="0"/>
              </a:rPr>
              <a:t>N</a:t>
            </a:r>
            <a:r>
              <a:rPr lang="en-US" b="1" i="0" u="sng" dirty="0">
                <a:effectLst/>
                <a:latin typeface="Open Sans" panose="020B0606030504020204" pitchFamily="34" charset="0"/>
              </a:rPr>
              <a:t>early 40% had witnessed an overdose.</a:t>
            </a:r>
            <a:endParaRPr lang="en-US" b="1" u="sng" baseline="30000" dirty="0">
              <a:latin typeface="Open Sans" panose="020B0606030504020204" pitchFamily="34" charset="0"/>
            </a:endParaRPr>
          </a:p>
          <a:p>
            <a:pPr>
              <a:lnSpc>
                <a:spcPct val="110000"/>
              </a:lnSpc>
            </a:pPr>
            <a:r>
              <a:rPr lang="en-US" b="0" i="0" dirty="0">
                <a:effectLst/>
                <a:latin typeface="Open Sans" panose="020B0606030504020204" pitchFamily="34" charset="0"/>
              </a:rPr>
              <a:t>Another study found 68% of participants recruited from syringe service programs, detoxification, or opioid treatment programs had witnessed an overdose but only 17% had a prescription for naloxone.</a:t>
            </a:r>
            <a:endParaRPr lang="en-US" dirty="0"/>
          </a:p>
        </p:txBody>
      </p:sp>
      <p:sp>
        <p:nvSpPr>
          <p:cNvPr id="12" name="Rectangle 11">
            <a:extLst>
              <a:ext uri="{FF2B5EF4-FFF2-40B4-BE49-F238E27FC236}">
                <a16:creationId xmlns:a16="http://schemas.microsoft.com/office/drawing/2014/main" id="{9B834327-03F1-4931-8261-971373A5A6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80793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Fire extinguisher and hose reel in hotel corridor">
            <a:extLst>
              <a:ext uri="{FF2B5EF4-FFF2-40B4-BE49-F238E27FC236}">
                <a16:creationId xmlns:a16="http://schemas.microsoft.com/office/drawing/2014/main" id="{F53A0E0E-2EEC-186F-F6DF-259949EFB286}"/>
              </a:ext>
            </a:extLst>
          </p:cNvPr>
          <p:cNvPicPr>
            <a:picLocks noChangeAspect="1"/>
          </p:cNvPicPr>
          <p:nvPr/>
        </p:nvPicPr>
        <p:blipFill rotWithShape="1">
          <a:blip r:embed="rId2"/>
          <a:srcRect t="7093" b="8637"/>
          <a:stretch/>
        </p:blipFill>
        <p:spPr>
          <a:xfrm>
            <a:off x="20" y="975"/>
            <a:ext cx="12191980" cy="6858000"/>
          </a:xfrm>
          <a:prstGeom prst="rect">
            <a:avLst/>
          </a:prstGeom>
        </p:spPr>
      </p:pic>
      <p:sp>
        <p:nvSpPr>
          <p:cNvPr id="11" name="Rectangle 10">
            <a:extLst>
              <a:ext uri="{FF2B5EF4-FFF2-40B4-BE49-F238E27FC236}">
                <a16:creationId xmlns:a16="http://schemas.microsoft.com/office/drawing/2014/main" id="{B94BE868-D43F-4940-8CE9-93D953A11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992622" y="-341385"/>
            <a:ext cx="6858003" cy="7540754"/>
          </a:xfrm>
          <a:prstGeom prst="rect">
            <a:avLst/>
          </a:prstGeom>
          <a:gradFill flip="none" rotWithShape="1">
            <a:gsLst>
              <a:gs pos="48000">
                <a:schemeClr val="tx1">
                  <a:alpha val="25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5FA2D5C-1999-0642-3A26-7F902E7CC5F3}"/>
              </a:ext>
            </a:extLst>
          </p:cNvPr>
          <p:cNvSpPr>
            <a:spLocks noGrp="1"/>
          </p:cNvSpPr>
          <p:nvPr>
            <p:ph type="ctrTitle"/>
          </p:nvPr>
        </p:nvSpPr>
        <p:spPr>
          <a:xfrm>
            <a:off x="8123416" y="1475234"/>
            <a:ext cx="3214307" cy="2901694"/>
          </a:xfrm>
        </p:spPr>
        <p:txBody>
          <a:bodyPr anchor="b">
            <a:normAutofit/>
          </a:bodyPr>
          <a:lstStyle/>
          <a:p>
            <a:r>
              <a:rPr lang="en-US" sz="4400" dirty="0">
                <a:solidFill>
                  <a:schemeClr val="bg1"/>
                </a:solidFill>
              </a:rPr>
              <a:t>EMS Case #2/7</a:t>
            </a:r>
          </a:p>
        </p:txBody>
      </p:sp>
      <p:sp>
        <p:nvSpPr>
          <p:cNvPr id="3" name="Subtitle 2">
            <a:extLst>
              <a:ext uri="{FF2B5EF4-FFF2-40B4-BE49-F238E27FC236}">
                <a16:creationId xmlns:a16="http://schemas.microsoft.com/office/drawing/2014/main" id="{3A7D6450-571A-4341-C425-6679B69AE6D5}"/>
              </a:ext>
            </a:extLst>
          </p:cNvPr>
          <p:cNvSpPr>
            <a:spLocks noGrp="1"/>
          </p:cNvSpPr>
          <p:nvPr>
            <p:ph type="subTitle" idx="1"/>
          </p:nvPr>
        </p:nvSpPr>
        <p:spPr>
          <a:xfrm>
            <a:off x="8127750" y="4608576"/>
            <a:ext cx="3205640" cy="774186"/>
          </a:xfrm>
        </p:spPr>
        <p:txBody>
          <a:bodyPr anchor="t">
            <a:normAutofit/>
          </a:bodyPr>
          <a:lstStyle/>
          <a:p>
            <a:endParaRPr lang="en-US" sz="2000" dirty="0">
              <a:solidFill>
                <a:schemeClr val="bg1"/>
              </a:solidFill>
            </a:endParaRPr>
          </a:p>
        </p:txBody>
      </p:sp>
      <p:cxnSp>
        <p:nvCxnSpPr>
          <p:cNvPr id="13" name="Straight Connector 12">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2248137"/>
      </p:ext>
    </p:extLst>
  </p:cSld>
  <p:clrMapOvr>
    <a:masterClrMapping/>
  </p:clrMapOvr>
</p:sld>
</file>

<file path=ppt/theme/theme1.xml><?xml version="1.0" encoding="utf-8"?>
<a:theme xmlns:a="http://schemas.openxmlformats.org/drawingml/2006/main" name="RetrospectVTI">
  <a:themeElements>
    <a:clrScheme name="AnalogousFromDarkSeedLeftStep">
      <a:dk1>
        <a:srgbClr val="000000"/>
      </a:dk1>
      <a:lt1>
        <a:srgbClr val="FFFFFF"/>
      </a:lt1>
      <a:dk2>
        <a:srgbClr val="1A1634"/>
      </a:dk2>
      <a:lt2>
        <a:srgbClr val="F0F3F3"/>
      </a:lt2>
      <a:accent1>
        <a:srgbClr val="E72950"/>
      </a:accent1>
      <a:accent2>
        <a:srgbClr val="D5178E"/>
      </a:accent2>
      <a:accent3>
        <a:srgbClr val="DF29E7"/>
      </a:accent3>
      <a:accent4>
        <a:srgbClr val="7E17D5"/>
      </a:accent4>
      <a:accent5>
        <a:srgbClr val="4129E7"/>
      </a:accent5>
      <a:accent6>
        <a:srgbClr val="174ED5"/>
      </a:accent6>
      <a:hlink>
        <a:srgbClr val="7351C5"/>
      </a:hlink>
      <a:folHlink>
        <a:srgbClr val="7F7F7F"/>
      </a:folHlink>
    </a:clrScheme>
    <a:fontScheme name="Retrospect">
      <a:majorFont>
        <a:latin typeface="Arial Nova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Nova"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otalTime>671</TotalTime>
  <Words>5206</Words>
  <Application>Microsoft Macintosh PowerPoint</Application>
  <PresentationFormat>Widescreen</PresentationFormat>
  <Paragraphs>341</Paragraphs>
  <Slides>66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66</vt:i4>
      </vt:variant>
    </vt:vector>
  </HeadingPairs>
  <TitlesOfParts>
    <vt:vector size="77" baseType="lpstr">
      <vt:lpstr>Arial</vt:lpstr>
      <vt:lpstr>Arial Nova</vt:lpstr>
      <vt:lpstr>Arial Nova Light</vt:lpstr>
      <vt:lpstr>Calibri</vt:lpstr>
      <vt:lpstr>Cambria</vt:lpstr>
      <vt:lpstr>Helvetica</vt:lpstr>
      <vt:lpstr>HelveticaNeue</vt:lpstr>
      <vt:lpstr>Montserrat</vt:lpstr>
      <vt:lpstr>NexusSerif</vt:lpstr>
      <vt:lpstr>Open Sans</vt:lpstr>
      <vt:lpstr>RetrospectVTI</vt:lpstr>
      <vt:lpstr>EMS Presentation</vt:lpstr>
      <vt:lpstr>EMS Case #1/7</vt:lpstr>
      <vt:lpstr>EMS Presentation</vt:lpstr>
      <vt:lpstr>EMS assessment</vt:lpstr>
      <vt:lpstr>ER evaluation</vt:lpstr>
      <vt:lpstr>Narcan</vt:lpstr>
      <vt:lpstr>Narcan</vt:lpstr>
      <vt:lpstr>Identifying At Risk Patients</vt:lpstr>
      <vt:lpstr>EMS Case #2/7</vt:lpstr>
      <vt:lpstr>EMS presentation</vt:lpstr>
      <vt:lpstr>EMS Assessment</vt:lpstr>
      <vt:lpstr>EMS Assessment</vt:lpstr>
      <vt:lpstr>ER Evaluation</vt:lpstr>
      <vt:lpstr>Cardiac arrest and seizures</vt:lpstr>
      <vt:lpstr>Seizures prior to arrest with EMS</vt:lpstr>
      <vt:lpstr>EMS Case #3/7</vt:lpstr>
      <vt:lpstr>EMS Presentation</vt:lpstr>
      <vt:lpstr>EMS Assessment</vt:lpstr>
      <vt:lpstr>ER Evaluation</vt:lpstr>
      <vt:lpstr>PowerPoint Presentation</vt:lpstr>
      <vt:lpstr>PowerPoint Presentation</vt:lpstr>
      <vt:lpstr>Chest Trauma</vt:lpstr>
      <vt:lpstr>Chest Trauma</vt:lpstr>
      <vt:lpstr>Other Considerations</vt:lpstr>
      <vt:lpstr>EMS Case #4/7</vt:lpstr>
      <vt:lpstr>EMS Presentation</vt:lpstr>
      <vt:lpstr>EMS Assessment</vt:lpstr>
      <vt:lpstr>ER Evaluation</vt:lpstr>
      <vt:lpstr>GI illnesses</vt:lpstr>
      <vt:lpstr>Food Born GI illnesses</vt:lpstr>
      <vt:lpstr>GI Illnesses in the United States</vt:lpstr>
      <vt:lpstr>GI Illnesses in the United States</vt:lpstr>
      <vt:lpstr>Norovirus</vt:lpstr>
      <vt:lpstr>Salmonella</vt:lpstr>
      <vt:lpstr>Clostridium perfringens</vt:lpstr>
      <vt:lpstr>Campylobacter</vt:lpstr>
      <vt:lpstr>Staph</vt:lpstr>
      <vt:lpstr>Botulism</vt:lpstr>
      <vt:lpstr>Listeria</vt:lpstr>
      <vt:lpstr>Listeria</vt:lpstr>
      <vt:lpstr>Shigella</vt:lpstr>
      <vt:lpstr>Shigella Rare Risks</vt:lpstr>
      <vt:lpstr>Shigella Rare Risks</vt:lpstr>
      <vt:lpstr>Hemolytic Uremia Syndrome</vt:lpstr>
      <vt:lpstr>EMS Case #5/7</vt:lpstr>
      <vt:lpstr>EMS Presentation</vt:lpstr>
      <vt:lpstr>EMS Assessment</vt:lpstr>
      <vt:lpstr>ER Evaluation</vt:lpstr>
      <vt:lpstr>Febrile Seizures</vt:lpstr>
      <vt:lpstr>Febrile Seizures</vt:lpstr>
      <vt:lpstr>Simple or Complex???</vt:lpstr>
      <vt:lpstr>Rhinovirus/enterovirus</vt:lpstr>
      <vt:lpstr>Acute Flaccid Myelitis</vt:lpstr>
      <vt:lpstr>AFM Symptoms</vt:lpstr>
      <vt:lpstr>EMS Case #6/7</vt:lpstr>
      <vt:lpstr>EMS Presentation</vt:lpstr>
      <vt:lpstr>EMS Assessment</vt:lpstr>
      <vt:lpstr>ER Evaluation</vt:lpstr>
      <vt:lpstr>Hypoglycemia and Acute Illness</vt:lpstr>
      <vt:lpstr>Continuous Glucose Monitors</vt:lpstr>
      <vt:lpstr>EMS Case #7/7</vt:lpstr>
      <vt:lpstr>EMS Presentation</vt:lpstr>
      <vt:lpstr>EMS Assessment</vt:lpstr>
      <vt:lpstr>ER Evaluation</vt:lpstr>
      <vt:lpstr>AICDs</vt:lpstr>
      <vt:lpstr>Pacemakers and ICDs and CPR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EMS Presentation</dc:title>
  <dc:creator>Ryan Feeney</dc:creator>
  <cp:lastModifiedBy>Ryan Feeney</cp:lastModifiedBy>
  <cp:revision>4</cp:revision>
  <dcterms:created xsi:type="dcterms:W3CDTF">2022-10-27T02:18:27Z</dcterms:created>
  <dcterms:modified xsi:type="dcterms:W3CDTF">2022-10-27T13:29:44Z</dcterms:modified>
</cp:coreProperties>
</file>